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KK5AU2Ge32lv4kRQJhejnTnbi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66add0ef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1c66add0ef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c66add0e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1c66add0e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3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3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3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3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3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2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25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" name="Google Shape;27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2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26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28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2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28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3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3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3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30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_JQe_2j1XEcexqE6-pz9nnw9AgXSmL9m/edit?usp=sharing&amp;ouid=117593176462355919019&amp;rtpof=true&amp;sd=true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dlguidelines.cast.org/engagement" TargetMode="External"/><Relationship Id="rId4" Type="http://schemas.openxmlformats.org/officeDocument/2006/relationships/hyperlink" Target="https://udlguidelines.cast.org/representation" TargetMode="External"/><Relationship Id="rId9" Type="http://schemas.openxmlformats.org/officeDocument/2006/relationships/hyperlink" Target="https://docs.google.com/presentation/d/16vOcYxL9m9gTUiOtA1JNnMzwzjyveqWlgyYvjtFBq68/edit#slide=id.g8d02420290_0_330" TargetMode="External"/><Relationship Id="rId5" Type="http://schemas.openxmlformats.org/officeDocument/2006/relationships/hyperlink" Target="https://udlguidelines.cast.org/action-expression" TargetMode="External"/><Relationship Id="rId6" Type="http://schemas.openxmlformats.org/officeDocument/2006/relationships/hyperlink" Target="https://docs.google.com/document/d/1eck9A1Az2JfpQelG8CNjM-gBJIB0yc7L/edit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udlguidelines.cast.org/engagement" TargetMode="External"/><Relationship Id="rId4" Type="http://schemas.openxmlformats.org/officeDocument/2006/relationships/hyperlink" Target="https://udlguidelines.cast.org/representation" TargetMode="External"/><Relationship Id="rId9" Type="http://schemas.openxmlformats.org/officeDocument/2006/relationships/hyperlink" Target="https://docs.google.com/presentation/d/16vOcYxL9m9gTUiOtA1JNnMzwzjyveqWlgyYvjtFBq68/edit#slide=id.g8d02420290_0_330" TargetMode="External"/><Relationship Id="rId5" Type="http://schemas.openxmlformats.org/officeDocument/2006/relationships/hyperlink" Target="https://udlguidelines.cast.org/action-expression" TargetMode="External"/><Relationship Id="rId6" Type="http://schemas.openxmlformats.org/officeDocument/2006/relationships/hyperlink" Target="https://docs.google.com/document/d/1eck9A1Az2JfpQelG8CNjM-gBJIB0yc7L/edit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Workshopping Lesson Plans in Computer Science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3000"/>
              <a:buNone/>
            </a:pPr>
            <a:r>
              <a:rPr lang="en" sz="3600">
                <a:solidFill>
                  <a:schemeClr val="dk1"/>
                </a:solidFill>
              </a:rPr>
              <a:t>The Goal</a:t>
            </a:r>
            <a:endParaRPr sz="2400"/>
          </a:p>
        </p:txBody>
      </p:sp>
      <p:sp>
        <p:nvSpPr>
          <p:cNvPr id="78" name="Google Shape;78;p2"/>
          <p:cNvSpPr txBox="1"/>
          <p:nvPr>
            <p:ph idx="4294967295" type="title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3000"/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Using what we’ve learned about computer science content, equity-based practices, and Universal Design for Learning, we will create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ONE </a:t>
            </a:r>
            <a:r>
              <a:rPr b="0" lang="en" sz="1800">
                <a:latin typeface="Lato"/>
                <a:ea typeface="Lato"/>
                <a:cs typeface="Lato"/>
                <a:sym typeface="Lato"/>
              </a:rPr>
              <a:t>(individually/pairs/groups) developmentally appropriate lesson plan (with corresponding learning resources, learning supports, and assessments)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2975" y="2366975"/>
            <a:ext cx="3106226" cy="258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c66add0eff_0_12"/>
          <p:cNvSpPr txBox="1"/>
          <p:nvPr>
            <p:ph idx="4294967295" type="title"/>
          </p:nvPr>
        </p:nvSpPr>
        <p:spPr>
          <a:xfrm>
            <a:off x="673950" y="128700"/>
            <a:ext cx="8115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900">
                <a:solidFill>
                  <a:schemeClr val="dk1"/>
                </a:solidFill>
              </a:rPr>
              <a:t>A Lesson Plan Template: </a:t>
            </a:r>
            <a:r>
              <a:rPr lang="en" sz="2400">
                <a:solidFill>
                  <a:schemeClr val="dk1"/>
                </a:solidFill>
              </a:rPr>
              <a:t>With Useful Hints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https://docs.google.com/document/d/1_JQe_2j1XEcexqE6-pz9nnw9AgXSmL9m/edit?usp=sharing&amp;ouid=117593176462355919019&amp;rtpof=true&amp;sd=true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85" name="Google Shape;85;g1c66add0eff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4501" y="1866975"/>
            <a:ext cx="4870199" cy="301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91" name="Google Shape;91;p3"/>
          <p:cNvPicPr preferRelativeResize="0"/>
          <p:nvPr/>
        </p:nvPicPr>
        <p:blipFill rotWithShape="1">
          <a:blip r:embed="rId4">
            <a:alphaModFix/>
          </a:blip>
          <a:srcRect b="10011" l="9243" r="2117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The Steps</a:t>
            </a:r>
            <a:endParaRPr b="1" i="0" sz="3000" u="none" cap="none" strike="noStrike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3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latin typeface="Raleway"/>
                <a:ea typeface="Raleway"/>
                <a:cs typeface="Raleway"/>
                <a:sym typeface="Raleway"/>
              </a:rPr>
              <a:t>You will be divided into groups:</a:t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Those who brought a lesson to redesign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Those who’d like to create new a lesson </a:t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latin typeface="Raleway"/>
                <a:ea typeface="Raleway"/>
                <a:cs typeface="Raleway"/>
                <a:sym typeface="Raleway"/>
              </a:rPr>
              <a:t>Everyone will use the same template:</a:t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000"/>
              </a:spcAft>
              <a:buSzPts val="1800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https://docs.google.com/document/d/1eck9A1Az2JfpQelG8CNjM-gBJIB0yc7L/edit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283100" y="712150"/>
            <a:ext cx="8622300" cy="4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chemeClr val="accent5"/>
                </a:solidFill>
              </a:rPr>
              <a:t>Process: Redesigning a Lesson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b="0" lang="en" sz="2400"/>
              <a:t>Discuss/Consider:</a:t>
            </a:r>
            <a:endParaRPr b="0"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b="0" lang="en" sz="2400"/>
              <a:t>To what extent does the lesson reflect principles of UDL?</a:t>
            </a:r>
            <a:endParaRPr b="0" sz="24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"/>
              <a:buChar char="➔"/>
            </a:pPr>
            <a:r>
              <a:rPr b="0" lang="en" sz="1700"/>
              <a:t>Engagement: </a:t>
            </a:r>
            <a:r>
              <a:rPr b="0" lang="en" sz="1700" u="sng">
                <a:solidFill>
                  <a:schemeClr val="hlink"/>
                </a:solidFill>
                <a:hlinkClick r:id="rId3"/>
              </a:rPr>
              <a:t>https://udlguidelines.cast.org/engagement</a:t>
            </a:r>
            <a:endParaRPr b="0"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b="0" lang="en" sz="1700"/>
              <a:t>Representation: </a:t>
            </a:r>
            <a:r>
              <a:rPr b="0" lang="en" sz="1700" u="sng">
                <a:solidFill>
                  <a:schemeClr val="hlink"/>
                </a:solidFill>
                <a:hlinkClick r:id="rId4"/>
              </a:rPr>
              <a:t>https://udlguidelines.cast.org/representation</a:t>
            </a:r>
            <a:endParaRPr b="0"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Lato"/>
              <a:buChar char="➔"/>
            </a:pPr>
            <a:r>
              <a:rPr b="0" lang="en" sz="1700"/>
              <a:t>Action and Expression: </a:t>
            </a:r>
            <a:r>
              <a:rPr b="0" lang="en" sz="1700" u="sng">
                <a:solidFill>
                  <a:schemeClr val="hlink"/>
                </a:solidFill>
                <a:hlinkClick r:id="rId5"/>
              </a:rPr>
              <a:t>https://udlguidelines.cast.org/action-expression</a:t>
            </a:r>
            <a:endParaRPr b="0" sz="17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b="0" lang="en" sz="1700"/>
              <a:t>Examine: Learning Activities, Resources, Assessments</a:t>
            </a:r>
            <a:endParaRPr b="0" sz="2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" sz="3000"/>
              <a:t>Complete the Redesign </a:t>
            </a:r>
            <a:r>
              <a:rPr lang="en" sz="1600"/>
              <a:t>using the</a:t>
            </a:r>
            <a:r>
              <a:rPr lang="en" sz="1600" u="sng">
                <a:solidFill>
                  <a:schemeClr val="hlink"/>
                </a:solidFill>
                <a:hlinkClick r:id="rId6"/>
              </a:rPr>
              <a:t> template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4800"/>
              <a:buNone/>
            </a:pPr>
            <a:r>
              <a:t/>
            </a:r>
            <a:endParaRPr b="0" sz="2400"/>
          </a:p>
        </p:txBody>
      </p:sp>
      <p:grpSp>
        <p:nvGrpSpPr>
          <p:cNvPr id="99" name="Google Shape;99;p4"/>
          <p:cNvGrpSpPr/>
          <p:nvPr/>
        </p:nvGrpSpPr>
        <p:grpSpPr>
          <a:xfrm>
            <a:off x="7286600" y="2803916"/>
            <a:ext cx="1706818" cy="2197108"/>
            <a:chOff x="6803275" y="395363"/>
            <a:chExt cx="2212050" cy="2537076"/>
          </a:xfrm>
        </p:grpSpPr>
        <p:pic>
          <p:nvPicPr>
            <p:cNvPr id="100" name="Google Shape;100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01" name="Google Shape;101;p4"/>
            <p:cNvPicPr preferRelativeResize="0"/>
            <p:nvPr/>
          </p:nvPicPr>
          <p:blipFill rotWithShape="1">
            <a:blip r:embed="rId8">
              <a:alphaModFix/>
            </a:blip>
            <a:srcRect b="10011" l="9243" r="2117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4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You can always refer back to The </a:t>
              </a:r>
              <a:r>
                <a:rPr b="0" i="0" lang="en" sz="1200" u="sng" cap="none" strike="noStrike">
                  <a:solidFill>
                    <a:schemeClr val="hlink"/>
                  </a:solidFill>
                  <a:latin typeface="Raleway"/>
                  <a:ea typeface="Raleway"/>
                  <a:cs typeface="Raleway"/>
                  <a:sym typeface="Raleway"/>
                  <a:hlinkClick r:id="rId9"/>
                </a:rPr>
                <a:t>Computer Science Primer!</a:t>
              </a:r>
              <a:endParaRPr b="1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66add0eff_0_0"/>
          <p:cNvSpPr txBox="1"/>
          <p:nvPr>
            <p:ph type="title"/>
          </p:nvPr>
        </p:nvSpPr>
        <p:spPr>
          <a:xfrm>
            <a:off x="283100" y="437800"/>
            <a:ext cx="8622300" cy="4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300">
                <a:solidFill>
                  <a:schemeClr val="accent5"/>
                </a:solidFill>
              </a:rPr>
              <a:t>Process: Creating a Lesson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b="0" lang="en" sz="2100"/>
              <a:t>Select a topic (we suggest algorithms or computational thinking </a:t>
            </a:r>
            <a:endParaRPr b="0" sz="2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b="0" lang="en" sz="2100"/>
              <a:t>Talk ideas</a:t>
            </a:r>
            <a:endParaRPr b="0" sz="2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b="0" lang="en" sz="2100"/>
              <a:t>Plan the lesson using UDL</a:t>
            </a:r>
            <a:endParaRPr b="0" sz="21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"/>
              <a:buChar char="➔"/>
            </a:pPr>
            <a:r>
              <a:rPr b="0" lang="en" sz="1700"/>
              <a:t>Engagement: </a:t>
            </a:r>
            <a:r>
              <a:rPr b="0" lang="en" sz="1700" u="sng">
                <a:solidFill>
                  <a:schemeClr val="hlink"/>
                </a:solidFill>
                <a:hlinkClick r:id="rId3"/>
              </a:rPr>
              <a:t>https://udlguidelines.cast.org/engagement</a:t>
            </a:r>
            <a:endParaRPr b="0"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➔"/>
            </a:pPr>
            <a:r>
              <a:rPr b="0" lang="en" sz="1700"/>
              <a:t>Representation: </a:t>
            </a:r>
            <a:r>
              <a:rPr b="0" lang="en" sz="1700" u="sng">
                <a:solidFill>
                  <a:schemeClr val="hlink"/>
                </a:solidFill>
                <a:hlinkClick r:id="rId4"/>
              </a:rPr>
              <a:t>https://udlguidelines.cast.org/representation</a:t>
            </a:r>
            <a:endParaRPr b="0"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➔"/>
            </a:pPr>
            <a:r>
              <a:rPr b="0" lang="en" sz="1700"/>
              <a:t>Action and Expression: </a:t>
            </a:r>
            <a:r>
              <a:rPr b="0" lang="en" sz="1700" u="sng">
                <a:solidFill>
                  <a:schemeClr val="hlink"/>
                </a:solidFill>
                <a:hlinkClick r:id="rId5"/>
              </a:rPr>
              <a:t>https://udlguidelines.cast.org/action-expression</a:t>
            </a:r>
            <a:endParaRPr b="0" sz="17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b="0" lang="en" sz="1700"/>
              <a:t>Examine: Learning Activities, Resources, Assessments</a:t>
            </a:r>
            <a:endParaRPr b="0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" sz="3300"/>
              <a:t>Complete the Redesign</a:t>
            </a:r>
            <a:r>
              <a:rPr lang="en" sz="3000"/>
              <a:t> </a:t>
            </a:r>
            <a:r>
              <a:rPr lang="en" sz="1600"/>
              <a:t>using the </a:t>
            </a:r>
            <a:r>
              <a:rPr lang="en" sz="1600" u="sng">
                <a:solidFill>
                  <a:schemeClr val="hlink"/>
                </a:solidFill>
                <a:hlinkClick r:id="rId6"/>
              </a:rPr>
              <a:t>template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4800"/>
              <a:buNone/>
            </a:pPr>
            <a:r>
              <a:t/>
            </a:r>
            <a:endParaRPr b="0" sz="2400"/>
          </a:p>
        </p:txBody>
      </p:sp>
      <p:grpSp>
        <p:nvGrpSpPr>
          <p:cNvPr id="108" name="Google Shape;108;g1c66add0eff_0_0"/>
          <p:cNvGrpSpPr/>
          <p:nvPr/>
        </p:nvGrpSpPr>
        <p:grpSpPr>
          <a:xfrm>
            <a:off x="7286599" y="2803916"/>
            <a:ext cx="1706818" cy="2197108"/>
            <a:chOff x="6803275" y="395363"/>
            <a:chExt cx="2212050" cy="2537076"/>
          </a:xfrm>
        </p:grpSpPr>
        <p:pic>
          <p:nvPicPr>
            <p:cNvPr id="109" name="Google Shape;109;g1c66add0eff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10" name="Google Shape;110;g1c66add0eff_0_0"/>
            <p:cNvPicPr preferRelativeResize="0"/>
            <p:nvPr/>
          </p:nvPicPr>
          <p:blipFill rotWithShape="1">
            <a:blip r:embed="rId8">
              <a:alphaModFix/>
            </a:blip>
            <a:srcRect b="10011" l="9243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g1c66add0eff_0_0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You can always refer back to The </a:t>
              </a:r>
              <a:r>
                <a:rPr b="0" i="0" lang="en" sz="1200" u="sng" cap="none" strike="noStrike">
                  <a:solidFill>
                    <a:schemeClr val="hlink"/>
                  </a:solidFill>
                  <a:latin typeface="Raleway"/>
                  <a:ea typeface="Raleway"/>
                  <a:cs typeface="Raleway"/>
                  <a:sym typeface="Raleway"/>
                  <a:hlinkClick r:id="rId9"/>
                </a:rPr>
                <a:t>Computer Science Primer</a:t>
              </a:r>
              <a:r>
                <a:rPr b="0" i="0" lang="en" sz="1200" u="none" cap="none" strike="noStrike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!</a:t>
              </a:r>
              <a:endParaRPr b="1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