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embeddedFontLst>
    <p:embeddedFont>
      <p:font typeface="Arimo"/>
      <p:regular r:id="rId38"/>
      <p:bold r:id="rId39"/>
      <p:italic r:id="rId40"/>
      <p:boldItalic r:id="rId41"/>
    </p:embeddedFont>
    <p:embeddedFont>
      <p:font typeface="Helvetica Neue"/>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Arimo-italic.fntdata"/><Relationship Id="rId20" Type="http://schemas.openxmlformats.org/officeDocument/2006/relationships/slide" Target="slides/slide15.xml"/><Relationship Id="rId42" Type="http://schemas.openxmlformats.org/officeDocument/2006/relationships/font" Target="fonts/HelveticaNeue-regular.fntdata"/><Relationship Id="rId41" Type="http://schemas.openxmlformats.org/officeDocument/2006/relationships/font" Target="fonts/Arimo-boldItalic.fntdata"/><Relationship Id="rId22" Type="http://schemas.openxmlformats.org/officeDocument/2006/relationships/slide" Target="slides/slide17.xml"/><Relationship Id="rId44" Type="http://schemas.openxmlformats.org/officeDocument/2006/relationships/font" Target="fonts/HelveticaNeue-italic.fntdata"/><Relationship Id="rId21" Type="http://schemas.openxmlformats.org/officeDocument/2006/relationships/slide" Target="slides/slide16.xml"/><Relationship Id="rId43" Type="http://schemas.openxmlformats.org/officeDocument/2006/relationships/font" Target="fonts/HelveticaNeue-bold.fntdata"/><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font" Target="fonts/HelveticaNeue-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Arimo-bold.fntdata"/><Relationship Id="rId16" Type="http://schemas.openxmlformats.org/officeDocument/2006/relationships/slide" Target="slides/slide11.xml"/><Relationship Id="rId38" Type="http://schemas.openxmlformats.org/officeDocument/2006/relationships/font" Target="fonts/Arimo-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3dd0d1b614_0_0:notes"/>
          <p:cNvSpPr txBox="1"/>
          <p:nvPr>
            <p:ph idx="1" type="body"/>
          </p:nvPr>
        </p:nvSpPr>
        <p:spPr>
          <a:xfrm>
            <a:off x="0" y="0"/>
            <a:ext cx="2213100" cy="39132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None/>
            </a:pPr>
            <a:r>
              <a:t/>
            </a:r>
            <a:endParaRPr b="1" sz="1200">
              <a:solidFill>
                <a:schemeClr val="dk1"/>
              </a:solidFill>
              <a:highlight>
                <a:srgbClr val="FFFF00"/>
              </a:highlight>
              <a:latin typeface="Calibri"/>
              <a:ea typeface="Calibri"/>
              <a:cs typeface="Calibri"/>
              <a:sym typeface="Calibri"/>
            </a:endParaRPr>
          </a:p>
          <a:p>
            <a:pPr indent="0" lvl="0" marL="0" marR="0" rtl="0" algn="l">
              <a:lnSpc>
                <a:spcPct val="80000"/>
              </a:lnSpc>
              <a:spcBef>
                <a:spcPts val="0"/>
              </a:spcBef>
              <a:spcAft>
                <a:spcPts val="0"/>
              </a:spcAft>
              <a:buNone/>
            </a:pPr>
            <a:r>
              <a:t/>
            </a:r>
            <a:endParaRPr b="1" sz="1200">
              <a:solidFill>
                <a:schemeClr val="dk1"/>
              </a:solidFill>
              <a:highlight>
                <a:srgbClr val="FFFF00"/>
              </a:highlight>
              <a:latin typeface="Calibri"/>
              <a:ea typeface="Calibri"/>
              <a:cs typeface="Calibri"/>
              <a:sym typeface="Calibri"/>
            </a:endParaRPr>
          </a:p>
          <a:p>
            <a:pPr indent="0" lvl="0" marL="0" marR="0" rtl="0" algn="l">
              <a:lnSpc>
                <a:spcPct val="80000"/>
              </a:lnSpc>
              <a:spcBef>
                <a:spcPts val="0"/>
              </a:spcBef>
              <a:spcAft>
                <a:spcPts val="0"/>
              </a:spcAft>
              <a:buNone/>
            </a:pPr>
            <a:r>
              <a:t/>
            </a:r>
            <a:endParaRPr b="1" sz="2000">
              <a:solidFill>
                <a:schemeClr val="dk1"/>
              </a:solidFill>
              <a:highlight>
                <a:srgbClr val="FFFF00"/>
              </a:highlight>
              <a:latin typeface="Calibri"/>
              <a:ea typeface="Calibri"/>
              <a:cs typeface="Calibri"/>
              <a:sym typeface="Calibri"/>
            </a:endParaRPr>
          </a:p>
        </p:txBody>
      </p:sp>
      <p:sp>
        <p:nvSpPr>
          <p:cNvPr id="62" name="Google Shape;62;g13dd0d1b614_0_0:notes"/>
          <p:cNvSpPr/>
          <p:nvPr>
            <p:ph idx="2" type="sldImg"/>
          </p:nvPr>
        </p:nvSpPr>
        <p:spPr>
          <a:xfrm>
            <a:off x="1143221" y="685793"/>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3dd0d1b614_0_159:notes"/>
          <p:cNvSpPr txBox="1"/>
          <p:nvPr>
            <p:ph idx="1" type="body"/>
          </p:nvPr>
        </p:nvSpPr>
        <p:spPr>
          <a:xfrm>
            <a:off x="0" y="0"/>
            <a:ext cx="2213100" cy="391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100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199" name="Google Shape;199;g13dd0d1b614_0_159:notes"/>
          <p:cNvSpPr/>
          <p:nvPr>
            <p:ph idx="2" type="sldImg"/>
          </p:nvPr>
        </p:nvSpPr>
        <p:spPr>
          <a:xfrm>
            <a:off x="1143221" y="685793"/>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3dd0d1b614_0_198:notes"/>
          <p:cNvSpPr txBox="1"/>
          <p:nvPr>
            <p:ph idx="1" type="body"/>
          </p:nvPr>
        </p:nvSpPr>
        <p:spPr>
          <a:xfrm>
            <a:off x="0" y="0"/>
            <a:ext cx="2213100" cy="391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100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215" name="Google Shape;215;g13dd0d1b614_0_198:notes"/>
          <p:cNvSpPr/>
          <p:nvPr>
            <p:ph idx="2" type="sldImg"/>
          </p:nvPr>
        </p:nvSpPr>
        <p:spPr>
          <a:xfrm>
            <a:off x="1143221" y="685793"/>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3dd0d1b614_0_212:notes"/>
          <p:cNvSpPr txBox="1"/>
          <p:nvPr>
            <p:ph idx="1" type="body"/>
          </p:nvPr>
        </p:nvSpPr>
        <p:spPr>
          <a:xfrm>
            <a:off x="0" y="0"/>
            <a:ext cx="2213100" cy="391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100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230" name="Google Shape;230;g13dd0d1b614_0_212:notes"/>
          <p:cNvSpPr/>
          <p:nvPr>
            <p:ph idx="2" type="sldImg"/>
          </p:nvPr>
        </p:nvSpPr>
        <p:spPr>
          <a:xfrm>
            <a:off x="1143221" y="685793"/>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3dd0d1b614_0_226:notes"/>
          <p:cNvSpPr txBox="1"/>
          <p:nvPr>
            <p:ph idx="1" type="body"/>
          </p:nvPr>
        </p:nvSpPr>
        <p:spPr>
          <a:xfrm>
            <a:off x="0" y="0"/>
            <a:ext cx="2213100" cy="391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100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245" name="Google Shape;245;g13dd0d1b614_0_226:notes"/>
          <p:cNvSpPr/>
          <p:nvPr>
            <p:ph idx="2" type="sldImg"/>
          </p:nvPr>
        </p:nvSpPr>
        <p:spPr>
          <a:xfrm>
            <a:off x="1143221" y="685793"/>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3dd0d1b614_0_240:notes"/>
          <p:cNvSpPr txBox="1"/>
          <p:nvPr>
            <p:ph idx="1" type="body"/>
          </p:nvPr>
        </p:nvSpPr>
        <p:spPr>
          <a:xfrm>
            <a:off x="0" y="0"/>
            <a:ext cx="2213100" cy="391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100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261" name="Google Shape;261;g13dd0d1b614_0_240:notes"/>
          <p:cNvSpPr/>
          <p:nvPr>
            <p:ph idx="2" type="sldImg"/>
          </p:nvPr>
        </p:nvSpPr>
        <p:spPr>
          <a:xfrm>
            <a:off x="1143221" y="685793"/>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13dd0d1b614_0_254:notes"/>
          <p:cNvSpPr txBox="1"/>
          <p:nvPr>
            <p:ph idx="1" type="body"/>
          </p:nvPr>
        </p:nvSpPr>
        <p:spPr>
          <a:xfrm>
            <a:off x="0" y="0"/>
            <a:ext cx="2213100" cy="391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100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277" name="Google Shape;277;g13dd0d1b614_0_254:notes"/>
          <p:cNvSpPr/>
          <p:nvPr>
            <p:ph idx="2" type="sldImg"/>
          </p:nvPr>
        </p:nvSpPr>
        <p:spPr>
          <a:xfrm>
            <a:off x="1143221" y="685793"/>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3dd0d1b614_0_268:notes"/>
          <p:cNvSpPr txBox="1"/>
          <p:nvPr>
            <p:ph idx="1" type="body"/>
          </p:nvPr>
        </p:nvSpPr>
        <p:spPr>
          <a:xfrm>
            <a:off x="0" y="0"/>
            <a:ext cx="2213100" cy="391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100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293" name="Google Shape;293;g13dd0d1b614_0_268:notes"/>
          <p:cNvSpPr/>
          <p:nvPr>
            <p:ph idx="2" type="sldImg"/>
          </p:nvPr>
        </p:nvSpPr>
        <p:spPr>
          <a:xfrm>
            <a:off x="1143221" y="685793"/>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3dd0d1b614_0_683:notes"/>
          <p:cNvSpPr txBox="1"/>
          <p:nvPr>
            <p:ph idx="1" type="body"/>
          </p:nvPr>
        </p:nvSpPr>
        <p:spPr>
          <a:xfrm>
            <a:off x="0" y="0"/>
            <a:ext cx="2213100" cy="391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100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308" name="Google Shape;308;g13dd0d1b614_0_683:notes"/>
          <p:cNvSpPr/>
          <p:nvPr>
            <p:ph idx="2" type="sldImg"/>
          </p:nvPr>
        </p:nvSpPr>
        <p:spPr>
          <a:xfrm>
            <a:off x="1143221" y="685793"/>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13dd0d1b614_0_697:notes"/>
          <p:cNvSpPr txBox="1"/>
          <p:nvPr>
            <p:ph idx="1" type="body"/>
          </p:nvPr>
        </p:nvSpPr>
        <p:spPr>
          <a:xfrm>
            <a:off x="0" y="0"/>
            <a:ext cx="2213100" cy="391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100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324" name="Google Shape;324;g13dd0d1b614_0_697:notes"/>
          <p:cNvSpPr/>
          <p:nvPr>
            <p:ph idx="2" type="sldImg"/>
          </p:nvPr>
        </p:nvSpPr>
        <p:spPr>
          <a:xfrm>
            <a:off x="1143221" y="685793"/>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3dd0d1b614_0_282:notes"/>
          <p:cNvSpPr txBox="1"/>
          <p:nvPr>
            <p:ph idx="1" type="body"/>
          </p:nvPr>
        </p:nvSpPr>
        <p:spPr>
          <a:xfrm>
            <a:off x="0" y="0"/>
            <a:ext cx="2213100" cy="391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100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340" name="Google Shape;340;g13dd0d1b614_0_282:notes"/>
          <p:cNvSpPr/>
          <p:nvPr>
            <p:ph idx="2" type="sldImg"/>
          </p:nvPr>
        </p:nvSpPr>
        <p:spPr>
          <a:xfrm>
            <a:off x="1143221" y="685793"/>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3dd0d1b614_0_24:notes"/>
          <p:cNvSpPr txBox="1"/>
          <p:nvPr>
            <p:ph idx="1" type="body"/>
          </p:nvPr>
        </p:nvSpPr>
        <p:spPr>
          <a:xfrm>
            <a:off x="0" y="0"/>
            <a:ext cx="2213100" cy="391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100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73" name="Google Shape;73;g13dd0d1b614_0_24:notes"/>
          <p:cNvSpPr/>
          <p:nvPr>
            <p:ph idx="2" type="sldImg"/>
          </p:nvPr>
        </p:nvSpPr>
        <p:spPr>
          <a:xfrm>
            <a:off x="1143221" y="685793"/>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13dd0d1b614_0_529:notes"/>
          <p:cNvSpPr txBox="1"/>
          <p:nvPr>
            <p:ph idx="1" type="body"/>
          </p:nvPr>
        </p:nvSpPr>
        <p:spPr>
          <a:xfrm>
            <a:off x="0" y="0"/>
            <a:ext cx="2213100" cy="391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100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355" name="Google Shape;355;g13dd0d1b614_0_529:notes"/>
          <p:cNvSpPr/>
          <p:nvPr>
            <p:ph idx="2" type="sldImg"/>
          </p:nvPr>
        </p:nvSpPr>
        <p:spPr>
          <a:xfrm>
            <a:off x="1143221" y="685793"/>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3dd0d1b614_0_543:notes"/>
          <p:cNvSpPr txBox="1"/>
          <p:nvPr>
            <p:ph idx="1" type="body"/>
          </p:nvPr>
        </p:nvSpPr>
        <p:spPr>
          <a:xfrm>
            <a:off x="0" y="0"/>
            <a:ext cx="2213100" cy="391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100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370" name="Google Shape;370;g13dd0d1b614_0_543:notes"/>
          <p:cNvSpPr/>
          <p:nvPr>
            <p:ph idx="2" type="sldImg"/>
          </p:nvPr>
        </p:nvSpPr>
        <p:spPr>
          <a:xfrm>
            <a:off x="1143221" y="685793"/>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13dd0d1b614_0_560:notes"/>
          <p:cNvSpPr txBox="1"/>
          <p:nvPr>
            <p:ph idx="1" type="body"/>
          </p:nvPr>
        </p:nvSpPr>
        <p:spPr>
          <a:xfrm>
            <a:off x="0" y="0"/>
            <a:ext cx="2213100" cy="391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100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386" name="Google Shape;386;g13dd0d1b614_0_560:notes"/>
          <p:cNvSpPr/>
          <p:nvPr>
            <p:ph idx="2" type="sldImg"/>
          </p:nvPr>
        </p:nvSpPr>
        <p:spPr>
          <a:xfrm>
            <a:off x="1143221" y="685793"/>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13dd0d1b614_0_575:notes"/>
          <p:cNvSpPr txBox="1"/>
          <p:nvPr>
            <p:ph idx="1" type="body"/>
          </p:nvPr>
        </p:nvSpPr>
        <p:spPr>
          <a:xfrm>
            <a:off x="0" y="0"/>
            <a:ext cx="2213100" cy="391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100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401" name="Google Shape;401;g13dd0d1b614_0_575:notes"/>
          <p:cNvSpPr/>
          <p:nvPr>
            <p:ph idx="2" type="sldImg"/>
          </p:nvPr>
        </p:nvSpPr>
        <p:spPr>
          <a:xfrm>
            <a:off x="1143221" y="685793"/>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13dd0d1b614_0_296:notes"/>
          <p:cNvSpPr txBox="1"/>
          <p:nvPr>
            <p:ph idx="1" type="body"/>
          </p:nvPr>
        </p:nvSpPr>
        <p:spPr>
          <a:xfrm>
            <a:off x="0" y="0"/>
            <a:ext cx="2213100" cy="391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100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416" name="Google Shape;416;g13dd0d1b614_0_296:notes"/>
          <p:cNvSpPr/>
          <p:nvPr>
            <p:ph idx="2" type="sldImg"/>
          </p:nvPr>
        </p:nvSpPr>
        <p:spPr>
          <a:xfrm>
            <a:off x="1143221" y="685793"/>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13dd0d1b614_0_589:notes"/>
          <p:cNvSpPr txBox="1"/>
          <p:nvPr>
            <p:ph idx="1" type="body"/>
          </p:nvPr>
        </p:nvSpPr>
        <p:spPr>
          <a:xfrm>
            <a:off x="0" y="0"/>
            <a:ext cx="2213100" cy="391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100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431" name="Google Shape;431;g13dd0d1b614_0_589:notes"/>
          <p:cNvSpPr/>
          <p:nvPr>
            <p:ph idx="2" type="sldImg"/>
          </p:nvPr>
        </p:nvSpPr>
        <p:spPr>
          <a:xfrm>
            <a:off x="1143221" y="685793"/>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13dd0d1b614_0_603:notes"/>
          <p:cNvSpPr txBox="1"/>
          <p:nvPr>
            <p:ph idx="1" type="body"/>
          </p:nvPr>
        </p:nvSpPr>
        <p:spPr>
          <a:xfrm>
            <a:off x="0" y="0"/>
            <a:ext cx="2213100" cy="391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100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446" name="Google Shape;446;g13dd0d1b614_0_603:notes"/>
          <p:cNvSpPr/>
          <p:nvPr>
            <p:ph idx="2" type="sldImg"/>
          </p:nvPr>
        </p:nvSpPr>
        <p:spPr>
          <a:xfrm>
            <a:off x="1143221" y="685793"/>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13dd0d1b614_0_310:notes"/>
          <p:cNvSpPr txBox="1"/>
          <p:nvPr>
            <p:ph idx="1" type="body"/>
          </p:nvPr>
        </p:nvSpPr>
        <p:spPr>
          <a:xfrm>
            <a:off x="0" y="0"/>
            <a:ext cx="2213100" cy="391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100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461" name="Google Shape;461;g13dd0d1b614_0_310:notes"/>
          <p:cNvSpPr/>
          <p:nvPr>
            <p:ph idx="2" type="sldImg"/>
          </p:nvPr>
        </p:nvSpPr>
        <p:spPr>
          <a:xfrm>
            <a:off x="1143221" y="685793"/>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13dd0d1b614_0_618:notes"/>
          <p:cNvSpPr txBox="1"/>
          <p:nvPr>
            <p:ph idx="1" type="body"/>
          </p:nvPr>
        </p:nvSpPr>
        <p:spPr>
          <a:xfrm>
            <a:off x="0" y="0"/>
            <a:ext cx="2213100" cy="391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100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476" name="Google Shape;476;g13dd0d1b614_0_618:notes"/>
          <p:cNvSpPr/>
          <p:nvPr>
            <p:ph idx="2" type="sldImg"/>
          </p:nvPr>
        </p:nvSpPr>
        <p:spPr>
          <a:xfrm>
            <a:off x="1143221" y="685793"/>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13dd0d1b614_0_635:notes"/>
          <p:cNvSpPr txBox="1"/>
          <p:nvPr>
            <p:ph idx="1" type="body"/>
          </p:nvPr>
        </p:nvSpPr>
        <p:spPr>
          <a:xfrm>
            <a:off x="0" y="0"/>
            <a:ext cx="2213100" cy="391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100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491" name="Google Shape;491;g13dd0d1b614_0_635:notes"/>
          <p:cNvSpPr/>
          <p:nvPr>
            <p:ph idx="2" type="sldImg"/>
          </p:nvPr>
        </p:nvSpPr>
        <p:spPr>
          <a:xfrm>
            <a:off x="1143221" y="685793"/>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3dd0d1b614_0_103:notes"/>
          <p:cNvSpPr txBox="1"/>
          <p:nvPr>
            <p:ph idx="1" type="body"/>
          </p:nvPr>
        </p:nvSpPr>
        <p:spPr>
          <a:xfrm>
            <a:off x="0" y="0"/>
            <a:ext cx="2213100" cy="391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100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88" name="Google Shape;88;g13dd0d1b614_0_103:notes"/>
          <p:cNvSpPr/>
          <p:nvPr>
            <p:ph idx="2" type="sldImg"/>
          </p:nvPr>
        </p:nvSpPr>
        <p:spPr>
          <a:xfrm>
            <a:off x="1143221" y="685793"/>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13dd0d1b614_0_649:notes"/>
          <p:cNvSpPr txBox="1"/>
          <p:nvPr>
            <p:ph idx="1" type="body"/>
          </p:nvPr>
        </p:nvSpPr>
        <p:spPr>
          <a:xfrm>
            <a:off x="0" y="0"/>
            <a:ext cx="2213100" cy="391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100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506" name="Google Shape;506;g13dd0d1b614_0_649:notes"/>
          <p:cNvSpPr/>
          <p:nvPr>
            <p:ph idx="2" type="sldImg"/>
          </p:nvPr>
        </p:nvSpPr>
        <p:spPr>
          <a:xfrm>
            <a:off x="1143221" y="685793"/>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13dd0d1b614_0_324:notes"/>
          <p:cNvSpPr txBox="1"/>
          <p:nvPr>
            <p:ph idx="1" type="body"/>
          </p:nvPr>
        </p:nvSpPr>
        <p:spPr>
          <a:xfrm>
            <a:off x="0" y="0"/>
            <a:ext cx="2213100" cy="391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100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521" name="Google Shape;521;g13dd0d1b614_0_324:notes"/>
          <p:cNvSpPr/>
          <p:nvPr>
            <p:ph idx="2" type="sldImg"/>
          </p:nvPr>
        </p:nvSpPr>
        <p:spPr>
          <a:xfrm>
            <a:off x="1143221" y="685793"/>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13dd0d1b614_0_714:notes"/>
          <p:cNvSpPr txBox="1"/>
          <p:nvPr>
            <p:ph idx="1" type="body"/>
          </p:nvPr>
        </p:nvSpPr>
        <p:spPr>
          <a:xfrm>
            <a:off x="0" y="0"/>
            <a:ext cx="2213100" cy="391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100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536" name="Google Shape;536;g13dd0d1b614_0_714:notes"/>
          <p:cNvSpPr/>
          <p:nvPr>
            <p:ph idx="2" type="sldImg"/>
          </p:nvPr>
        </p:nvSpPr>
        <p:spPr>
          <a:xfrm>
            <a:off x="1143221" y="685793"/>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3dd0d1b614_0_117:notes"/>
          <p:cNvSpPr txBox="1"/>
          <p:nvPr>
            <p:ph idx="1" type="body"/>
          </p:nvPr>
        </p:nvSpPr>
        <p:spPr>
          <a:xfrm>
            <a:off x="0" y="0"/>
            <a:ext cx="2213100" cy="391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100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104" name="Google Shape;104;g13dd0d1b614_0_117:notes"/>
          <p:cNvSpPr/>
          <p:nvPr>
            <p:ph idx="2" type="sldImg"/>
          </p:nvPr>
        </p:nvSpPr>
        <p:spPr>
          <a:xfrm>
            <a:off x="1143221" y="685793"/>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3dd0d1b614_0_131:notes"/>
          <p:cNvSpPr txBox="1"/>
          <p:nvPr>
            <p:ph idx="1" type="body"/>
          </p:nvPr>
        </p:nvSpPr>
        <p:spPr>
          <a:xfrm>
            <a:off x="0" y="0"/>
            <a:ext cx="2213100" cy="391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100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120" name="Google Shape;120;g13dd0d1b614_0_131:notes"/>
          <p:cNvSpPr/>
          <p:nvPr>
            <p:ph idx="2" type="sldImg"/>
          </p:nvPr>
        </p:nvSpPr>
        <p:spPr>
          <a:xfrm>
            <a:off x="1143221" y="685793"/>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3dd0d1b614_0_495:notes"/>
          <p:cNvSpPr txBox="1"/>
          <p:nvPr>
            <p:ph idx="1" type="body"/>
          </p:nvPr>
        </p:nvSpPr>
        <p:spPr>
          <a:xfrm>
            <a:off x="0" y="0"/>
            <a:ext cx="2213100" cy="391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100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135" name="Google Shape;135;g13dd0d1b614_0_495:notes"/>
          <p:cNvSpPr/>
          <p:nvPr>
            <p:ph idx="2" type="sldImg"/>
          </p:nvPr>
        </p:nvSpPr>
        <p:spPr>
          <a:xfrm>
            <a:off x="1143221" y="685793"/>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3dd0d1b614_0_512:notes"/>
          <p:cNvSpPr txBox="1"/>
          <p:nvPr>
            <p:ph idx="1" type="body"/>
          </p:nvPr>
        </p:nvSpPr>
        <p:spPr>
          <a:xfrm>
            <a:off x="0" y="0"/>
            <a:ext cx="2213100" cy="391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100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150" name="Google Shape;150;g13dd0d1b614_0_512:notes"/>
          <p:cNvSpPr/>
          <p:nvPr>
            <p:ph idx="2" type="sldImg"/>
          </p:nvPr>
        </p:nvSpPr>
        <p:spPr>
          <a:xfrm>
            <a:off x="1143221" y="685793"/>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3dd0d1b614_0_145:notes"/>
          <p:cNvSpPr txBox="1"/>
          <p:nvPr>
            <p:ph idx="1" type="body"/>
          </p:nvPr>
        </p:nvSpPr>
        <p:spPr>
          <a:xfrm>
            <a:off x="0" y="0"/>
            <a:ext cx="2213100" cy="391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100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167" name="Google Shape;167;g13dd0d1b614_0_145:notes"/>
          <p:cNvSpPr/>
          <p:nvPr>
            <p:ph idx="2" type="sldImg"/>
          </p:nvPr>
        </p:nvSpPr>
        <p:spPr>
          <a:xfrm>
            <a:off x="1143221" y="685793"/>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3dd0d1b614_0_666:notes"/>
          <p:cNvSpPr txBox="1"/>
          <p:nvPr>
            <p:ph idx="1" type="body"/>
          </p:nvPr>
        </p:nvSpPr>
        <p:spPr>
          <a:xfrm>
            <a:off x="0" y="0"/>
            <a:ext cx="2213100" cy="391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100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183" name="Google Shape;183;g13dd0d1b614_0_666:notes"/>
          <p:cNvSpPr/>
          <p:nvPr>
            <p:ph idx="2" type="sldImg"/>
          </p:nvPr>
        </p:nvSpPr>
        <p:spPr>
          <a:xfrm>
            <a:off x="1143221" y="685793"/>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type="obj">
  <p:cSld name="OBJECT">
    <p:spTree>
      <p:nvGrpSpPr>
        <p:cNvPr id="50" name="Shape 50"/>
        <p:cNvGrpSpPr/>
        <p:nvPr/>
      </p:nvGrpSpPr>
      <p:grpSpPr>
        <a:xfrm>
          <a:off x="0" y="0"/>
          <a:ext cx="0" cy="0"/>
          <a:chOff x="0" y="0"/>
          <a:chExt cx="0" cy="0"/>
        </a:xfrm>
      </p:grpSpPr>
      <p:sp>
        <p:nvSpPr>
          <p:cNvPr id="51" name="Google Shape;51;p13"/>
          <p:cNvSpPr txBox="1"/>
          <p:nvPr>
            <p:ph idx="11" type="ftr"/>
          </p:nvPr>
        </p:nvSpPr>
        <p:spPr>
          <a:xfrm>
            <a:off x="4525417" y="4852898"/>
            <a:ext cx="2781600" cy="210000"/>
          </a:xfrm>
          <a:prstGeom prst="rect">
            <a:avLst/>
          </a:prstGeom>
          <a:noFill/>
          <a:ln>
            <a:noFill/>
          </a:ln>
        </p:spPr>
        <p:txBody>
          <a:bodyPr anchorCtr="0" anchor="t" bIns="0" lIns="0" spcFirstLastPara="1" rIns="0" wrap="square" tIns="0">
            <a:noAutofit/>
          </a:bodyPr>
          <a:lstStyle>
            <a:lvl1pPr lvl="0" rtl="0" algn="l">
              <a:spcBef>
                <a:spcPts val="0"/>
              </a:spcBef>
              <a:spcAft>
                <a:spcPts val="0"/>
              </a:spcAft>
              <a:buSzPts val="1100"/>
              <a:buNone/>
              <a:defRPr b="1" i="0" sz="1500">
                <a:solidFill>
                  <a:schemeClr val="lt1"/>
                </a:solidFill>
                <a:latin typeface="Calibri"/>
                <a:ea typeface="Calibri"/>
                <a:cs typeface="Calibri"/>
                <a:sym typeface="Calibri"/>
              </a:defRPr>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2" name="Google Shape;52;p13"/>
          <p:cNvSpPr txBox="1"/>
          <p:nvPr>
            <p:ph idx="10" type="dt"/>
          </p:nvPr>
        </p:nvSpPr>
        <p:spPr>
          <a:xfrm>
            <a:off x="1836611" y="4852898"/>
            <a:ext cx="2321700" cy="210000"/>
          </a:xfrm>
          <a:prstGeom prst="rect">
            <a:avLst/>
          </a:prstGeom>
          <a:noFill/>
          <a:ln>
            <a:noFill/>
          </a:ln>
        </p:spPr>
        <p:txBody>
          <a:bodyPr anchorCtr="0" anchor="t" bIns="0" lIns="0" spcFirstLastPara="1" rIns="0" wrap="square" tIns="0">
            <a:noAutofit/>
          </a:bodyPr>
          <a:lstStyle>
            <a:lvl1pPr lvl="0" rtl="0" algn="l">
              <a:spcBef>
                <a:spcPts val="0"/>
              </a:spcBef>
              <a:spcAft>
                <a:spcPts val="0"/>
              </a:spcAft>
              <a:buSzPts val="1100"/>
              <a:buNone/>
              <a:defRPr b="1" i="0" sz="1500">
                <a:solidFill>
                  <a:schemeClr val="lt1"/>
                </a:solidFill>
                <a:latin typeface="Calibri"/>
                <a:ea typeface="Calibri"/>
                <a:cs typeface="Calibri"/>
                <a:sym typeface="Calibri"/>
              </a:defRPr>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3" name="Google Shape;53;p13"/>
          <p:cNvSpPr txBox="1"/>
          <p:nvPr>
            <p:ph idx="12" type="sldNum"/>
          </p:nvPr>
        </p:nvSpPr>
        <p:spPr>
          <a:xfrm>
            <a:off x="8544803" y="4877324"/>
            <a:ext cx="191400" cy="171600"/>
          </a:xfrm>
          <a:prstGeom prst="rect">
            <a:avLst/>
          </a:prstGeom>
          <a:noFill/>
          <a:ln>
            <a:noFill/>
          </a:ln>
        </p:spPr>
        <p:txBody>
          <a:bodyPr anchorCtr="0" anchor="t" bIns="0" lIns="0" spcFirstLastPara="1" rIns="0" wrap="square" tIns="0">
            <a:normAutofit lnSpcReduction="10000"/>
          </a:bodyPr>
          <a:lstStyle>
            <a:lvl1pPr indent="0" lvl="0" marL="25400" marR="0" rtl="0" algn="l">
              <a:lnSpc>
                <a:spcPct val="100000"/>
              </a:lnSpc>
              <a:spcBef>
                <a:spcPts val="0"/>
              </a:spcBef>
              <a:buNone/>
              <a:defRPr b="0" i="0" sz="1200">
                <a:solidFill>
                  <a:schemeClr val="lt1"/>
                </a:solidFill>
                <a:latin typeface="Calibri"/>
                <a:ea typeface="Calibri"/>
                <a:cs typeface="Calibri"/>
                <a:sym typeface="Calibri"/>
              </a:defRPr>
            </a:lvl1pPr>
            <a:lvl2pPr indent="0" lvl="1" marL="25400" marR="0" rtl="0" algn="l">
              <a:lnSpc>
                <a:spcPct val="100000"/>
              </a:lnSpc>
              <a:spcBef>
                <a:spcPts val="0"/>
              </a:spcBef>
              <a:buNone/>
              <a:defRPr b="0" i="0" sz="1200">
                <a:solidFill>
                  <a:schemeClr val="lt1"/>
                </a:solidFill>
                <a:latin typeface="Calibri"/>
                <a:ea typeface="Calibri"/>
                <a:cs typeface="Calibri"/>
                <a:sym typeface="Calibri"/>
              </a:defRPr>
            </a:lvl2pPr>
            <a:lvl3pPr indent="0" lvl="2" marL="25400" marR="0" rtl="0" algn="l">
              <a:lnSpc>
                <a:spcPct val="100000"/>
              </a:lnSpc>
              <a:spcBef>
                <a:spcPts val="0"/>
              </a:spcBef>
              <a:buNone/>
              <a:defRPr b="0" i="0" sz="1200">
                <a:solidFill>
                  <a:schemeClr val="lt1"/>
                </a:solidFill>
                <a:latin typeface="Calibri"/>
                <a:ea typeface="Calibri"/>
                <a:cs typeface="Calibri"/>
                <a:sym typeface="Calibri"/>
              </a:defRPr>
            </a:lvl3pPr>
            <a:lvl4pPr indent="0" lvl="3" marL="25400" marR="0" rtl="0" algn="l">
              <a:lnSpc>
                <a:spcPct val="100000"/>
              </a:lnSpc>
              <a:spcBef>
                <a:spcPts val="0"/>
              </a:spcBef>
              <a:buNone/>
              <a:defRPr b="0" i="0" sz="1200">
                <a:solidFill>
                  <a:schemeClr val="lt1"/>
                </a:solidFill>
                <a:latin typeface="Calibri"/>
                <a:ea typeface="Calibri"/>
                <a:cs typeface="Calibri"/>
                <a:sym typeface="Calibri"/>
              </a:defRPr>
            </a:lvl4pPr>
            <a:lvl5pPr indent="0" lvl="4" marL="25400" marR="0" rtl="0" algn="l">
              <a:lnSpc>
                <a:spcPct val="100000"/>
              </a:lnSpc>
              <a:spcBef>
                <a:spcPts val="0"/>
              </a:spcBef>
              <a:buNone/>
              <a:defRPr b="0" i="0" sz="1200">
                <a:solidFill>
                  <a:schemeClr val="lt1"/>
                </a:solidFill>
                <a:latin typeface="Calibri"/>
                <a:ea typeface="Calibri"/>
                <a:cs typeface="Calibri"/>
                <a:sym typeface="Calibri"/>
              </a:defRPr>
            </a:lvl5pPr>
            <a:lvl6pPr indent="0" lvl="5" marL="25400" marR="0" rtl="0" algn="l">
              <a:lnSpc>
                <a:spcPct val="100000"/>
              </a:lnSpc>
              <a:spcBef>
                <a:spcPts val="0"/>
              </a:spcBef>
              <a:buNone/>
              <a:defRPr b="0" i="0" sz="1200">
                <a:solidFill>
                  <a:schemeClr val="lt1"/>
                </a:solidFill>
                <a:latin typeface="Calibri"/>
                <a:ea typeface="Calibri"/>
                <a:cs typeface="Calibri"/>
                <a:sym typeface="Calibri"/>
              </a:defRPr>
            </a:lvl6pPr>
            <a:lvl7pPr indent="0" lvl="6" marL="25400" marR="0" rtl="0" algn="l">
              <a:lnSpc>
                <a:spcPct val="100000"/>
              </a:lnSpc>
              <a:spcBef>
                <a:spcPts val="0"/>
              </a:spcBef>
              <a:buNone/>
              <a:defRPr b="0" i="0" sz="1200">
                <a:solidFill>
                  <a:schemeClr val="lt1"/>
                </a:solidFill>
                <a:latin typeface="Calibri"/>
                <a:ea typeface="Calibri"/>
                <a:cs typeface="Calibri"/>
                <a:sym typeface="Calibri"/>
              </a:defRPr>
            </a:lvl7pPr>
            <a:lvl8pPr indent="0" lvl="7" marL="25400" marR="0" rtl="0" algn="l">
              <a:lnSpc>
                <a:spcPct val="100000"/>
              </a:lnSpc>
              <a:spcBef>
                <a:spcPts val="0"/>
              </a:spcBef>
              <a:buNone/>
              <a:defRPr b="0" i="0" sz="1200">
                <a:solidFill>
                  <a:schemeClr val="lt1"/>
                </a:solidFill>
                <a:latin typeface="Calibri"/>
                <a:ea typeface="Calibri"/>
                <a:cs typeface="Calibri"/>
                <a:sym typeface="Calibri"/>
              </a:defRPr>
            </a:lvl8pPr>
            <a:lvl9pPr indent="0" lvl="8" marL="25400" marR="0" rtl="0" algn="l">
              <a:lnSpc>
                <a:spcPct val="100000"/>
              </a:lnSpc>
              <a:spcBef>
                <a:spcPts val="0"/>
              </a:spcBef>
              <a:buNone/>
              <a:defRPr b="0" i="0" sz="1200">
                <a:solidFill>
                  <a:schemeClr val="lt1"/>
                </a:solidFill>
                <a:latin typeface="Calibri"/>
                <a:ea typeface="Calibri"/>
                <a:cs typeface="Calibri"/>
                <a:sym typeface="Calibri"/>
              </a:defRPr>
            </a:lvl9pPr>
          </a:lstStyle>
          <a:p>
            <a:pPr indent="0" lvl="0" marL="2540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4" name="Shape 54"/>
        <p:cNvGrpSpPr/>
        <p:nvPr/>
      </p:nvGrpSpPr>
      <p:grpSpPr>
        <a:xfrm>
          <a:off x="0" y="0"/>
          <a:ext cx="0" cy="0"/>
          <a:chOff x="0" y="0"/>
          <a:chExt cx="0" cy="0"/>
        </a:xfrm>
      </p:grpSpPr>
      <p:sp>
        <p:nvSpPr>
          <p:cNvPr id="55" name="Google Shape;55;p14"/>
          <p:cNvSpPr txBox="1"/>
          <p:nvPr>
            <p:ph type="title"/>
          </p:nvPr>
        </p:nvSpPr>
        <p:spPr>
          <a:xfrm>
            <a:off x="792084" y="219919"/>
            <a:ext cx="7559700" cy="933600"/>
          </a:xfrm>
          <a:prstGeom prst="rect">
            <a:avLst/>
          </a:prstGeom>
          <a:noFill/>
          <a:ln>
            <a:noFill/>
          </a:ln>
        </p:spPr>
        <p:txBody>
          <a:bodyPr anchorCtr="0" anchor="t" bIns="0" lIns="0" spcFirstLastPara="1" rIns="0" wrap="square" tIns="0">
            <a:normAutofit/>
          </a:bodyPr>
          <a:lstStyle>
            <a:lvl1pPr lvl="0" rtl="0" algn="l">
              <a:spcBef>
                <a:spcPts val="0"/>
              </a:spcBef>
              <a:spcAft>
                <a:spcPts val="0"/>
              </a:spcAft>
              <a:buSzPts val="2800"/>
              <a:buNone/>
              <a:defRPr b="1" i="0" sz="2400" u="sng">
                <a:solidFill>
                  <a:srgbClr val="808080"/>
                </a:solidFill>
                <a:latin typeface="Arimo"/>
                <a:ea typeface="Arimo"/>
                <a:cs typeface="Arimo"/>
                <a:sym typeface="Arim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6" name="Google Shape;56;p14"/>
          <p:cNvSpPr txBox="1"/>
          <p:nvPr>
            <p:ph idx="1" type="body"/>
          </p:nvPr>
        </p:nvSpPr>
        <p:spPr>
          <a:xfrm>
            <a:off x="731187" y="1663040"/>
            <a:ext cx="7681800" cy="19074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800"/>
              <a:buNone/>
              <a:defRPr b="0" i="0" sz="1800">
                <a:solidFill>
                  <a:schemeClr val="dk1"/>
                </a:solidFill>
                <a:latin typeface="Calibri"/>
                <a:ea typeface="Calibri"/>
                <a:cs typeface="Calibri"/>
                <a:sym typeface="Calibri"/>
              </a:defRPr>
            </a:lvl1pPr>
            <a:lvl2pPr indent="-228600" lvl="1" marL="914400" rtl="0" algn="l">
              <a:spcBef>
                <a:spcPts val="1200"/>
              </a:spcBef>
              <a:spcAft>
                <a:spcPts val="0"/>
              </a:spcAft>
              <a:buSzPts val="1400"/>
              <a:buNone/>
              <a:defRPr/>
            </a:lvl2pPr>
            <a:lvl3pPr indent="-228600" lvl="2" marL="1371600" rtl="0" algn="l">
              <a:spcBef>
                <a:spcPts val="1200"/>
              </a:spcBef>
              <a:spcAft>
                <a:spcPts val="0"/>
              </a:spcAft>
              <a:buSzPts val="1400"/>
              <a:buNone/>
              <a:defRPr/>
            </a:lvl3pPr>
            <a:lvl4pPr indent="-228600" lvl="3" marL="1828800" rtl="0" algn="l">
              <a:spcBef>
                <a:spcPts val="1200"/>
              </a:spcBef>
              <a:spcAft>
                <a:spcPts val="0"/>
              </a:spcAft>
              <a:buSzPts val="1400"/>
              <a:buNone/>
              <a:defRPr/>
            </a:lvl4pPr>
            <a:lvl5pPr indent="-228600" lvl="4" marL="2286000" rtl="0" algn="l">
              <a:spcBef>
                <a:spcPts val="1200"/>
              </a:spcBef>
              <a:spcAft>
                <a:spcPts val="0"/>
              </a:spcAft>
              <a:buSzPts val="1400"/>
              <a:buNone/>
              <a:defRPr/>
            </a:lvl5pPr>
            <a:lvl6pPr indent="-228600" lvl="5" marL="2743200" rtl="0" algn="l">
              <a:spcBef>
                <a:spcPts val="1200"/>
              </a:spcBef>
              <a:spcAft>
                <a:spcPts val="0"/>
              </a:spcAft>
              <a:buSzPts val="1400"/>
              <a:buNone/>
              <a:defRPr/>
            </a:lvl6pPr>
            <a:lvl7pPr indent="-228600" lvl="6" marL="3200400" rtl="0" algn="l">
              <a:spcBef>
                <a:spcPts val="1200"/>
              </a:spcBef>
              <a:spcAft>
                <a:spcPts val="0"/>
              </a:spcAft>
              <a:buSzPts val="1400"/>
              <a:buNone/>
              <a:defRPr/>
            </a:lvl7pPr>
            <a:lvl8pPr indent="-228600" lvl="7" marL="3657600" rtl="0" algn="l">
              <a:spcBef>
                <a:spcPts val="1200"/>
              </a:spcBef>
              <a:spcAft>
                <a:spcPts val="0"/>
              </a:spcAft>
              <a:buSzPts val="1400"/>
              <a:buNone/>
              <a:defRPr/>
            </a:lvl8pPr>
            <a:lvl9pPr indent="-228600" lvl="8" marL="4114800" rtl="0" algn="l">
              <a:spcBef>
                <a:spcPts val="1200"/>
              </a:spcBef>
              <a:spcAft>
                <a:spcPts val="1200"/>
              </a:spcAft>
              <a:buSzPts val="1400"/>
              <a:buNone/>
              <a:defRPr/>
            </a:lvl9pPr>
          </a:lstStyle>
          <a:p/>
        </p:txBody>
      </p:sp>
      <p:sp>
        <p:nvSpPr>
          <p:cNvPr id="57" name="Google Shape;57;p14"/>
          <p:cNvSpPr txBox="1"/>
          <p:nvPr>
            <p:ph idx="11" type="ftr"/>
          </p:nvPr>
        </p:nvSpPr>
        <p:spPr>
          <a:xfrm>
            <a:off x="4525417" y="4852898"/>
            <a:ext cx="2781600" cy="210000"/>
          </a:xfrm>
          <a:prstGeom prst="rect">
            <a:avLst/>
          </a:prstGeom>
          <a:noFill/>
          <a:ln>
            <a:noFill/>
          </a:ln>
        </p:spPr>
        <p:txBody>
          <a:bodyPr anchorCtr="0" anchor="t" bIns="0" lIns="0" spcFirstLastPara="1" rIns="0" wrap="square" tIns="0">
            <a:noAutofit/>
          </a:bodyPr>
          <a:lstStyle>
            <a:lvl1pPr lvl="0" rtl="0" algn="l">
              <a:spcBef>
                <a:spcPts val="0"/>
              </a:spcBef>
              <a:spcAft>
                <a:spcPts val="0"/>
              </a:spcAft>
              <a:buSzPts val="1100"/>
              <a:buNone/>
              <a:defRPr b="1" i="0" sz="1500">
                <a:solidFill>
                  <a:schemeClr val="lt1"/>
                </a:solidFill>
                <a:latin typeface="Calibri"/>
                <a:ea typeface="Calibri"/>
                <a:cs typeface="Calibri"/>
                <a:sym typeface="Calibri"/>
              </a:defRPr>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8" name="Google Shape;58;p14"/>
          <p:cNvSpPr txBox="1"/>
          <p:nvPr>
            <p:ph idx="10" type="dt"/>
          </p:nvPr>
        </p:nvSpPr>
        <p:spPr>
          <a:xfrm>
            <a:off x="1836611" y="4852898"/>
            <a:ext cx="2321700" cy="210000"/>
          </a:xfrm>
          <a:prstGeom prst="rect">
            <a:avLst/>
          </a:prstGeom>
          <a:noFill/>
          <a:ln>
            <a:noFill/>
          </a:ln>
        </p:spPr>
        <p:txBody>
          <a:bodyPr anchorCtr="0" anchor="t" bIns="0" lIns="0" spcFirstLastPara="1" rIns="0" wrap="square" tIns="0">
            <a:noAutofit/>
          </a:bodyPr>
          <a:lstStyle>
            <a:lvl1pPr lvl="0" rtl="0" algn="l">
              <a:spcBef>
                <a:spcPts val="0"/>
              </a:spcBef>
              <a:spcAft>
                <a:spcPts val="0"/>
              </a:spcAft>
              <a:buSzPts val="1100"/>
              <a:buNone/>
              <a:defRPr b="1" i="0" sz="1500">
                <a:solidFill>
                  <a:schemeClr val="lt1"/>
                </a:solidFill>
                <a:latin typeface="Calibri"/>
                <a:ea typeface="Calibri"/>
                <a:cs typeface="Calibri"/>
                <a:sym typeface="Calibri"/>
              </a:defRPr>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9" name="Google Shape;59;p14"/>
          <p:cNvSpPr txBox="1"/>
          <p:nvPr>
            <p:ph idx="12" type="sldNum"/>
          </p:nvPr>
        </p:nvSpPr>
        <p:spPr>
          <a:xfrm>
            <a:off x="8544803" y="4877324"/>
            <a:ext cx="191400" cy="171600"/>
          </a:xfrm>
          <a:prstGeom prst="rect">
            <a:avLst/>
          </a:prstGeom>
          <a:noFill/>
          <a:ln>
            <a:noFill/>
          </a:ln>
        </p:spPr>
        <p:txBody>
          <a:bodyPr anchorCtr="0" anchor="t" bIns="0" lIns="0" spcFirstLastPara="1" rIns="0" wrap="square" tIns="0">
            <a:normAutofit lnSpcReduction="10000"/>
          </a:bodyPr>
          <a:lstStyle>
            <a:lvl1pPr indent="0" lvl="0" marL="25400" marR="0" rtl="0" algn="l">
              <a:lnSpc>
                <a:spcPct val="100000"/>
              </a:lnSpc>
              <a:spcBef>
                <a:spcPts val="0"/>
              </a:spcBef>
              <a:buNone/>
              <a:defRPr b="0" i="0" sz="1200">
                <a:solidFill>
                  <a:schemeClr val="lt1"/>
                </a:solidFill>
                <a:latin typeface="Calibri"/>
                <a:ea typeface="Calibri"/>
                <a:cs typeface="Calibri"/>
                <a:sym typeface="Calibri"/>
              </a:defRPr>
            </a:lvl1pPr>
            <a:lvl2pPr indent="0" lvl="1" marL="25400" marR="0" rtl="0" algn="l">
              <a:lnSpc>
                <a:spcPct val="100000"/>
              </a:lnSpc>
              <a:spcBef>
                <a:spcPts val="0"/>
              </a:spcBef>
              <a:buNone/>
              <a:defRPr b="0" i="0" sz="1200">
                <a:solidFill>
                  <a:schemeClr val="lt1"/>
                </a:solidFill>
                <a:latin typeface="Calibri"/>
                <a:ea typeface="Calibri"/>
                <a:cs typeface="Calibri"/>
                <a:sym typeface="Calibri"/>
              </a:defRPr>
            </a:lvl2pPr>
            <a:lvl3pPr indent="0" lvl="2" marL="25400" marR="0" rtl="0" algn="l">
              <a:lnSpc>
                <a:spcPct val="100000"/>
              </a:lnSpc>
              <a:spcBef>
                <a:spcPts val="0"/>
              </a:spcBef>
              <a:buNone/>
              <a:defRPr b="0" i="0" sz="1200">
                <a:solidFill>
                  <a:schemeClr val="lt1"/>
                </a:solidFill>
                <a:latin typeface="Calibri"/>
                <a:ea typeface="Calibri"/>
                <a:cs typeface="Calibri"/>
                <a:sym typeface="Calibri"/>
              </a:defRPr>
            </a:lvl3pPr>
            <a:lvl4pPr indent="0" lvl="3" marL="25400" marR="0" rtl="0" algn="l">
              <a:lnSpc>
                <a:spcPct val="100000"/>
              </a:lnSpc>
              <a:spcBef>
                <a:spcPts val="0"/>
              </a:spcBef>
              <a:buNone/>
              <a:defRPr b="0" i="0" sz="1200">
                <a:solidFill>
                  <a:schemeClr val="lt1"/>
                </a:solidFill>
                <a:latin typeface="Calibri"/>
                <a:ea typeface="Calibri"/>
                <a:cs typeface="Calibri"/>
                <a:sym typeface="Calibri"/>
              </a:defRPr>
            </a:lvl4pPr>
            <a:lvl5pPr indent="0" lvl="4" marL="25400" marR="0" rtl="0" algn="l">
              <a:lnSpc>
                <a:spcPct val="100000"/>
              </a:lnSpc>
              <a:spcBef>
                <a:spcPts val="0"/>
              </a:spcBef>
              <a:buNone/>
              <a:defRPr b="0" i="0" sz="1200">
                <a:solidFill>
                  <a:schemeClr val="lt1"/>
                </a:solidFill>
                <a:latin typeface="Calibri"/>
                <a:ea typeface="Calibri"/>
                <a:cs typeface="Calibri"/>
                <a:sym typeface="Calibri"/>
              </a:defRPr>
            </a:lvl5pPr>
            <a:lvl6pPr indent="0" lvl="5" marL="25400" marR="0" rtl="0" algn="l">
              <a:lnSpc>
                <a:spcPct val="100000"/>
              </a:lnSpc>
              <a:spcBef>
                <a:spcPts val="0"/>
              </a:spcBef>
              <a:buNone/>
              <a:defRPr b="0" i="0" sz="1200">
                <a:solidFill>
                  <a:schemeClr val="lt1"/>
                </a:solidFill>
                <a:latin typeface="Calibri"/>
                <a:ea typeface="Calibri"/>
                <a:cs typeface="Calibri"/>
                <a:sym typeface="Calibri"/>
              </a:defRPr>
            </a:lvl6pPr>
            <a:lvl7pPr indent="0" lvl="6" marL="25400" marR="0" rtl="0" algn="l">
              <a:lnSpc>
                <a:spcPct val="100000"/>
              </a:lnSpc>
              <a:spcBef>
                <a:spcPts val="0"/>
              </a:spcBef>
              <a:buNone/>
              <a:defRPr b="0" i="0" sz="1200">
                <a:solidFill>
                  <a:schemeClr val="lt1"/>
                </a:solidFill>
                <a:latin typeface="Calibri"/>
                <a:ea typeface="Calibri"/>
                <a:cs typeface="Calibri"/>
                <a:sym typeface="Calibri"/>
              </a:defRPr>
            </a:lvl7pPr>
            <a:lvl8pPr indent="0" lvl="7" marL="25400" marR="0" rtl="0" algn="l">
              <a:lnSpc>
                <a:spcPct val="100000"/>
              </a:lnSpc>
              <a:spcBef>
                <a:spcPts val="0"/>
              </a:spcBef>
              <a:buNone/>
              <a:defRPr b="0" i="0" sz="1200">
                <a:solidFill>
                  <a:schemeClr val="lt1"/>
                </a:solidFill>
                <a:latin typeface="Calibri"/>
                <a:ea typeface="Calibri"/>
                <a:cs typeface="Calibri"/>
                <a:sym typeface="Calibri"/>
              </a:defRPr>
            </a:lvl8pPr>
            <a:lvl9pPr indent="0" lvl="8" marL="25400" marR="0" rtl="0" algn="l">
              <a:lnSpc>
                <a:spcPct val="100000"/>
              </a:lnSpc>
              <a:spcBef>
                <a:spcPts val="0"/>
              </a:spcBef>
              <a:buNone/>
              <a:defRPr b="0" i="0" sz="1200">
                <a:solidFill>
                  <a:schemeClr val="lt1"/>
                </a:solidFill>
                <a:latin typeface="Calibri"/>
                <a:ea typeface="Calibri"/>
                <a:cs typeface="Calibri"/>
                <a:sym typeface="Calibri"/>
              </a:defRPr>
            </a:lvl9pPr>
          </a:lstStyle>
          <a:p>
            <a:pPr indent="0" lvl="0" marL="2540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5.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3.png"/><Relationship Id="rId5"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3.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3.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3.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3.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3.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hyperlink" Target="https://beinternetawesome.withgoogle.com/en_us/" TargetMode="External"/><Relationship Id="rId6" Type="http://schemas.openxmlformats.org/officeDocument/2006/relationships/hyperlink" Target="https://nj.gov/njsp/division/investigations/cyber-crimes.shtml?fbclid=IwAR3xfMrrafMNpVQYbIKjBlsY14Ci4ENqOOpe03iF19-pjjbxXgnhSeRENTU" TargetMode="External"/><Relationship Id="rId7" Type="http://schemas.openxmlformats.org/officeDocument/2006/relationships/hyperlink" Target="https://www.fbi.gov/investigate/cyber?fbclid=IwAR2Ej7adbR1oxa4JWeTbY0sUpKi0f-kWvngJJsGVEky89WpOKb9wQPKT7BE#Respond-and%20Report"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3.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hyperlink" Target="http://www.youtube.com/watch?v=9eyFDBPk4Yw" TargetMode="External"/><Relationship Id="rId6"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path path="circle">
            <a:fillToRect b="50%" l="50%" r="50%" t="50%"/>
          </a:path>
          <a:tileRect/>
        </a:gradFill>
      </p:bgPr>
    </p:bg>
    <p:spTree>
      <p:nvGrpSpPr>
        <p:cNvPr id="63" name="Shape 63"/>
        <p:cNvGrpSpPr/>
        <p:nvPr/>
      </p:nvGrpSpPr>
      <p:grpSpPr>
        <a:xfrm>
          <a:off x="0" y="0"/>
          <a:ext cx="0" cy="0"/>
          <a:chOff x="0" y="0"/>
          <a:chExt cx="0" cy="0"/>
        </a:xfrm>
      </p:grpSpPr>
      <p:pic>
        <p:nvPicPr>
          <p:cNvPr id="64" name="Google Shape;64;p15"/>
          <p:cNvPicPr preferRelativeResize="0"/>
          <p:nvPr/>
        </p:nvPicPr>
        <p:blipFill rotWithShape="1">
          <a:blip r:embed="rId3">
            <a:alphaModFix/>
          </a:blip>
          <a:srcRect b="0" l="0" r="9722" t="23826"/>
          <a:stretch/>
        </p:blipFill>
        <p:spPr>
          <a:xfrm>
            <a:off x="0" y="0"/>
            <a:ext cx="9143999" cy="5143498"/>
          </a:xfrm>
          <a:prstGeom prst="rect">
            <a:avLst/>
          </a:prstGeom>
          <a:noFill/>
          <a:ln>
            <a:noFill/>
          </a:ln>
        </p:spPr>
      </p:pic>
      <p:sp>
        <p:nvSpPr>
          <p:cNvPr id="65" name="Google Shape;65;p15"/>
          <p:cNvSpPr txBox="1"/>
          <p:nvPr/>
        </p:nvSpPr>
        <p:spPr>
          <a:xfrm>
            <a:off x="4306610" y="4852898"/>
            <a:ext cx="110100" cy="2100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1500">
              <a:solidFill>
                <a:schemeClr val="dk1"/>
              </a:solidFill>
              <a:latin typeface="Calibri"/>
              <a:ea typeface="Calibri"/>
              <a:cs typeface="Calibri"/>
              <a:sym typeface="Calibri"/>
            </a:endParaRPr>
          </a:p>
        </p:txBody>
      </p:sp>
      <p:sp>
        <p:nvSpPr>
          <p:cNvPr id="66" name="Google Shape;66;p15" title="Overlay Graphic"/>
          <p:cNvSpPr/>
          <p:nvPr/>
        </p:nvSpPr>
        <p:spPr>
          <a:xfrm>
            <a:off x="3691893" y="0"/>
            <a:ext cx="3125400" cy="5143500"/>
          </a:xfrm>
          <a:prstGeom prst="rect">
            <a:avLst/>
          </a:prstGeom>
          <a:solidFill>
            <a:srgbClr val="C50202">
              <a:alpha val="52249"/>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C80E2F"/>
              </a:solidFill>
              <a:latin typeface="Calibri"/>
              <a:ea typeface="Calibri"/>
              <a:cs typeface="Calibri"/>
              <a:sym typeface="Calibri"/>
            </a:endParaRPr>
          </a:p>
        </p:txBody>
      </p:sp>
      <p:sp>
        <p:nvSpPr>
          <p:cNvPr id="67" name="Google Shape;67;p15"/>
          <p:cNvSpPr/>
          <p:nvPr/>
        </p:nvSpPr>
        <p:spPr>
          <a:xfrm>
            <a:off x="3802294" y="184875"/>
            <a:ext cx="2929800" cy="1973700"/>
          </a:xfrm>
          <a:prstGeom prst="rect">
            <a:avLst/>
          </a:prstGeom>
          <a:noFill/>
          <a:ln>
            <a:noFill/>
          </a:ln>
        </p:spPr>
        <p:txBody>
          <a:bodyPr anchorCtr="0" anchor="t" bIns="34275" lIns="68575" spcFirstLastPara="1" rIns="68575" wrap="square" tIns="34275">
            <a:noAutofit/>
          </a:bodyPr>
          <a:lstStyle/>
          <a:p>
            <a:pPr indent="0" lvl="0" marL="0" marR="0" rtl="0" algn="l">
              <a:lnSpc>
                <a:spcPct val="107142"/>
              </a:lnSpc>
              <a:spcBef>
                <a:spcPts val="0"/>
              </a:spcBef>
              <a:spcAft>
                <a:spcPts val="0"/>
              </a:spcAft>
              <a:buNone/>
            </a:pPr>
            <a:r>
              <a:rPr b="1" lang="en" sz="3100">
                <a:solidFill>
                  <a:srgbClr val="FFFFFF"/>
                </a:solidFill>
                <a:latin typeface="Helvetica Neue"/>
                <a:ea typeface="Helvetica Neue"/>
                <a:cs typeface="Helvetica Neue"/>
                <a:sym typeface="Helvetica Neue"/>
              </a:rPr>
              <a:t>COMPUTER SCIENCE FOR EVERYONE, EVERYWHERE</a:t>
            </a:r>
            <a:endParaRPr b="1" sz="3100">
              <a:solidFill>
                <a:srgbClr val="FFFFFF"/>
              </a:solidFill>
              <a:latin typeface="Helvetica Neue"/>
              <a:ea typeface="Helvetica Neue"/>
              <a:cs typeface="Helvetica Neue"/>
              <a:sym typeface="Helvetica Neue"/>
            </a:endParaRPr>
          </a:p>
          <a:p>
            <a:pPr indent="0" lvl="0" marL="0" marR="0" rtl="0" algn="l">
              <a:lnSpc>
                <a:spcPct val="107142"/>
              </a:lnSpc>
              <a:spcBef>
                <a:spcPts val="0"/>
              </a:spcBef>
              <a:spcAft>
                <a:spcPts val="0"/>
              </a:spcAft>
              <a:buNone/>
            </a:pPr>
            <a:r>
              <a:rPr b="1" lang="en" sz="3100">
                <a:solidFill>
                  <a:srgbClr val="FFFFFF"/>
                </a:solidFill>
                <a:latin typeface="Helvetica Neue"/>
                <a:ea typeface="Helvetica Neue"/>
                <a:cs typeface="Helvetica Neue"/>
                <a:sym typeface="Helvetica Neue"/>
              </a:rPr>
              <a:t>7/21/22 </a:t>
            </a:r>
            <a:endParaRPr b="1" sz="3100">
              <a:solidFill>
                <a:srgbClr val="FFFFFF"/>
              </a:solidFill>
              <a:latin typeface="Helvetica Neue"/>
              <a:ea typeface="Helvetica Neue"/>
              <a:cs typeface="Helvetica Neue"/>
              <a:sym typeface="Helvetica Neue"/>
            </a:endParaRPr>
          </a:p>
          <a:p>
            <a:pPr indent="0" lvl="0" marL="0" marR="0" rtl="0" algn="l">
              <a:lnSpc>
                <a:spcPct val="107142"/>
              </a:lnSpc>
              <a:spcBef>
                <a:spcPts val="0"/>
              </a:spcBef>
              <a:spcAft>
                <a:spcPts val="0"/>
              </a:spcAft>
              <a:buNone/>
            </a:pPr>
            <a:r>
              <a:rPr b="1" lang="en" sz="3100">
                <a:solidFill>
                  <a:srgbClr val="FFFFFF"/>
                </a:solidFill>
                <a:latin typeface="Helvetica Neue"/>
                <a:ea typeface="Helvetica Neue"/>
                <a:cs typeface="Helvetica Neue"/>
                <a:sym typeface="Helvetica Neue"/>
              </a:rPr>
              <a:t>PD</a:t>
            </a:r>
            <a:endParaRPr b="1" sz="3100">
              <a:solidFill>
                <a:srgbClr val="FFFFFF"/>
              </a:solidFill>
              <a:latin typeface="Helvetica Neue"/>
              <a:ea typeface="Helvetica Neue"/>
              <a:cs typeface="Helvetica Neue"/>
              <a:sym typeface="Helvetica Neue"/>
            </a:endParaRPr>
          </a:p>
          <a:p>
            <a:pPr indent="0" lvl="0" marL="0" marR="0" rtl="0" algn="l">
              <a:lnSpc>
                <a:spcPct val="107142"/>
              </a:lnSpc>
              <a:spcBef>
                <a:spcPts val="0"/>
              </a:spcBef>
              <a:spcAft>
                <a:spcPts val="0"/>
              </a:spcAft>
              <a:buNone/>
            </a:pPr>
            <a:r>
              <a:rPr b="1" lang="en" sz="3100">
                <a:solidFill>
                  <a:srgbClr val="FFFFFF"/>
                </a:solidFill>
                <a:latin typeface="Helvetica Neue"/>
                <a:ea typeface="Helvetica Neue"/>
                <a:cs typeface="Helvetica Neue"/>
                <a:sym typeface="Helvetica Neue"/>
              </a:rPr>
              <a:t>Orientation</a:t>
            </a:r>
            <a:endParaRPr b="1" sz="3100">
              <a:solidFill>
                <a:srgbClr val="FFFFFF"/>
              </a:solidFill>
              <a:latin typeface="Helvetica Neue"/>
              <a:ea typeface="Helvetica Neue"/>
              <a:cs typeface="Helvetica Neue"/>
              <a:sym typeface="Helvetica Neue"/>
            </a:endParaRPr>
          </a:p>
          <a:p>
            <a:pPr indent="0" lvl="0" marL="0" marR="0" rtl="0" algn="l">
              <a:lnSpc>
                <a:spcPct val="107142"/>
              </a:lnSpc>
              <a:spcBef>
                <a:spcPts val="0"/>
              </a:spcBef>
              <a:spcAft>
                <a:spcPts val="0"/>
              </a:spcAft>
              <a:buNone/>
            </a:pPr>
            <a:r>
              <a:t/>
            </a:r>
            <a:endParaRPr b="1" sz="3100">
              <a:solidFill>
                <a:srgbClr val="FFFFFF"/>
              </a:solidFill>
              <a:latin typeface="Helvetica Neue"/>
              <a:ea typeface="Helvetica Neue"/>
              <a:cs typeface="Helvetica Neue"/>
              <a:sym typeface="Helvetica Neue"/>
            </a:endParaRPr>
          </a:p>
          <a:p>
            <a:pPr indent="0" lvl="0" marL="0" marR="0" rtl="0" algn="l">
              <a:lnSpc>
                <a:spcPct val="107142"/>
              </a:lnSpc>
              <a:spcBef>
                <a:spcPts val="0"/>
              </a:spcBef>
              <a:spcAft>
                <a:spcPts val="0"/>
              </a:spcAft>
              <a:buNone/>
            </a:pPr>
            <a:r>
              <a:t/>
            </a:r>
            <a:endParaRPr b="1" sz="3100">
              <a:solidFill>
                <a:srgbClr val="FFFFFF"/>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br>
              <a:rPr b="0" i="0" lang="en" sz="1800" u="none" cap="none" strike="noStrike">
                <a:solidFill>
                  <a:srgbClr val="FFFFFF"/>
                </a:solidFill>
                <a:latin typeface="Calibri"/>
                <a:ea typeface="Calibri"/>
                <a:cs typeface="Calibri"/>
                <a:sym typeface="Calibri"/>
              </a:rPr>
            </a:br>
            <a:endParaRPr b="0" i="0" sz="1800" u="none" cap="none" strike="noStrike">
              <a:solidFill>
                <a:srgbClr val="FFFFFF"/>
              </a:solidFill>
              <a:latin typeface="Calibri"/>
              <a:ea typeface="Calibri"/>
              <a:cs typeface="Calibri"/>
              <a:sym typeface="Calibri"/>
            </a:endParaRPr>
          </a:p>
        </p:txBody>
      </p:sp>
      <p:sp>
        <p:nvSpPr>
          <p:cNvPr id="68" name="Google Shape;68;p15" title="Overlay Graphic"/>
          <p:cNvSpPr/>
          <p:nvPr/>
        </p:nvSpPr>
        <p:spPr>
          <a:xfrm>
            <a:off x="3691931" y="4034794"/>
            <a:ext cx="3125400" cy="1108800"/>
          </a:xfrm>
          <a:prstGeom prst="rect">
            <a:avLst/>
          </a:prstGeom>
          <a:solidFill>
            <a:srgbClr val="D1190D"/>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69" name="Google Shape;69;p15"/>
          <p:cNvPicPr preferRelativeResize="0"/>
          <p:nvPr/>
        </p:nvPicPr>
        <p:blipFill>
          <a:blip r:embed="rId4">
            <a:alphaModFix/>
          </a:blip>
          <a:stretch>
            <a:fillRect/>
          </a:stretch>
        </p:blipFill>
        <p:spPr>
          <a:xfrm>
            <a:off x="3802181" y="4343400"/>
            <a:ext cx="2929823" cy="487819"/>
          </a:xfrm>
          <a:prstGeom prst="rect">
            <a:avLst/>
          </a:prstGeom>
          <a:noFill/>
          <a:ln>
            <a:noFill/>
          </a:ln>
        </p:spPr>
      </p:pic>
      <p:sp>
        <p:nvSpPr>
          <p:cNvPr id="70" name="Google Shape;70;p15"/>
          <p:cNvSpPr txBox="1"/>
          <p:nvPr/>
        </p:nvSpPr>
        <p:spPr>
          <a:xfrm>
            <a:off x="6960863" y="4652006"/>
            <a:ext cx="2183100" cy="646500"/>
          </a:xfrm>
          <a:prstGeom prst="rect">
            <a:avLst/>
          </a:prstGeom>
          <a:noFill/>
          <a:ln>
            <a:noFill/>
          </a:ln>
        </p:spPr>
        <p:txBody>
          <a:bodyPr anchorCtr="0" anchor="t" bIns="68575" lIns="68575" spcFirstLastPara="1" rIns="68575" wrap="square" tIns="68575">
            <a:spAutoFit/>
          </a:bodyPr>
          <a:lstStyle/>
          <a:p>
            <a:pPr indent="0" lvl="0" marL="0" rtl="0" algn="r">
              <a:spcBef>
                <a:spcPts val="0"/>
              </a:spcBef>
              <a:spcAft>
                <a:spcPts val="0"/>
              </a:spcAft>
              <a:buClr>
                <a:schemeClr val="dk1"/>
              </a:buClr>
              <a:buSzPts val="800"/>
              <a:buFont typeface="Arial"/>
              <a:buNone/>
            </a:pPr>
            <a:r>
              <a:rPr lang="en" sz="1100">
                <a:solidFill>
                  <a:schemeClr val="dk1"/>
                </a:solidFill>
                <a:highlight>
                  <a:srgbClr val="FFFFFF"/>
                </a:highlight>
                <a:latin typeface="Calibri"/>
                <a:ea typeface="Calibri"/>
                <a:cs typeface="Calibri"/>
                <a:sym typeface="Calibri"/>
              </a:rPr>
              <a:t>NJDOE Standards 22E00178</a:t>
            </a:r>
            <a:endParaRPr sz="1100">
              <a:solidFill>
                <a:schemeClr val="dk1"/>
              </a:solidFill>
              <a:highlight>
                <a:srgbClr val="FFFFFF"/>
              </a:highlight>
              <a:latin typeface="Calibri"/>
              <a:ea typeface="Calibri"/>
              <a:cs typeface="Calibri"/>
              <a:sym typeface="Calibri"/>
            </a:endParaRPr>
          </a:p>
          <a:p>
            <a:pPr indent="0" lvl="0" marL="0" rtl="0" algn="r">
              <a:spcBef>
                <a:spcPts val="0"/>
              </a:spcBef>
              <a:spcAft>
                <a:spcPts val="0"/>
              </a:spcAft>
              <a:buClr>
                <a:schemeClr val="dk1"/>
              </a:buClr>
              <a:buSzPts val="800"/>
              <a:buFont typeface="Arial"/>
              <a:buNone/>
            </a:pPr>
            <a:r>
              <a:rPr lang="en" sz="1100">
                <a:solidFill>
                  <a:schemeClr val="dk1"/>
                </a:solidFill>
                <a:highlight>
                  <a:srgbClr val="FFFFFF"/>
                </a:highlight>
                <a:latin typeface="Calibri"/>
                <a:ea typeface="Calibri"/>
                <a:cs typeface="Calibri"/>
                <a:sym typeface="Calibri"/>
              </a:rPr>
              <a:t>NJDOE Hub 22E00173</a:t>
            </a:r>
            <a:endParaRPr sz="1100">
              <a:solidFill>
                <a:schemeClr val="dk1"/>
              </a:solidFill>
              <a:highlight>
                <a:srgbClr val="FFFFFF"/>
              </a:highlight>
              <a:latin typeface="Calibri"/>
              <a:ea typeface="Calibri"/>
              <a:cs typeface="Calibri"/>
              <a:sym typeface="Calibri"/>
            </a:endParaRPr>
          </a:p>
          <a:p>
            <a:pPr indent="0" lvl="0" marL="0" rtl="0" algn="r">
              <a:spcBef>
                <a:spcPts val="0"/>
              </a:spcBef>
              <a:spcAft>
                <a:spcPts val="0"/>
              </a:spcAft>
              <a:buNone/>
            </a:pPr>
            <a:r>
              <a:t/>
            </a:r>
            <a:endParaRPr sz="11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200" name="Shape 200"/>
        <p:cNvGrpSpPr/>
        <p:nvPr/>
      </p:nvGrpSpPr>
      <p:grpSpPr>
        <a:xfrm>
          <a:off x="0" y="0"/>
          <a:ext cx="0" cy="0"/>
          <a:chOff x="0" y="0"/>
          <a:chExt cx="0" cy="0"/>
        </a:xfrm>
      </p:grpSpPr>
      <p:pic>
        <p:nvPicPr>
          <p:cNvPr id="201" name="Google Shape;201;p24"/>
          <p:cNvPicPr preferRelativeResize="0"/>
          <p:nvPr/>
        </p:nvPicPr>
        <p:blipFill>
          <a:blip r:embed="rId3">
            <a:alphaModFix/>
          </a:blip>
          <a:stretch>
            <a:fillRect/>
          </a:stretch>
        </p:blipFill>
        <p:spPr>
          <a:xfrm>
            <a:off x="5912400" y="1067488"/>
            <a:ext cx="3793350" cy="3008525"/>
          </a:xfrm>
          <a:prstGeom prst="rect">
            <a:avLst/>
          </a:prstGeom>
          <a:noFill/>
          <a:ln>
            <a:noFill/>
          </a:ln>
        </p:spPr>
      </p:pic>
      <p:sp>
        <p:nvSpPr>
          <p:cNvPr id="202" name="Google Shape;202;p24"/>
          <p:cNvSpPr/>
          <p:nvPr/>
        </p:nvSpPr>
        <p:spPr>
          <a:xfrm>
            <a:off x="0" y="0"/>
            <a:ext cx="9144000" cy="5715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03" name="Google Shape;203;p24"/>
          <p:cNvSpPr/>
          <p:nvPr/>
        </p:nvSpPr>
        <p:spPr>
          <a:xfrm>
            <a:off x="0" y="4743450"/>
            <a:ext cx="9144000" cy="4002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04" name="Google Shape;204;p24"/>
          <p:cNvSpPr/>
          <p:nvPr/>
        </p:nvSpPr>
        <p:spPr>
          <a:xfrm>
            <a:off x="0" y="4742306"/>
            <a:ext cx="9144000" cy="4011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05" name="Google Shape;205;p24"/>
          <p:cNvSpPr txBox="1"/>
          <p:nvPr>
            <p:ph type="title"/>
          </p:nvPr>
        </p:nvSpPr>
        <p:spPr>
          <a:xfrm>
            <a:off x="563475" y="219919"/>
            <a:ext cx="4362600" cy="564600"/>
          </a:xfrm>
          <a:prstGeom prst="rect">
            <a:avLst/>
          </a:prstGeom>
          <a:noFill/>
          <a:ln>
            <a:noFill/>
          </a:ln>
        </p:spPr>
        <p:txBody>
          <a:bodyPr anchorCtr="0" anchor="t" bIns="0" lIns="0" spcFirstLastPara="1" rIns="0" wrap="square" tIns="193300">
            <a:normAutofit/>
          </a:bodyPr>
          <a:lstStyle/>
          <a:p>
            <a:pPr indent="0" lvl="0" marL="12700" rtl="0" algn="l">
              <a:lnSpc>
                <a:spcPct val="100000"/>
              </a:lnSpc>
              <a:spcBef>
                <a:spcPts val="0"/>
              </a:spcBef>
              <a:spcAft>
                <a:spcPts val="0"/>
              </a:spcAft>
              <a:buNone/>
            </a:pPr>
            <a:r>
              <a:rPr lang="en" u="none">
                <a:solidFill>
                  <a:srgbClr val="D1190D"/>
                </a:solidFill>
              </a:rPr>
              <a:t>History of Networks</a:t>
            </a:r>
            <a:endParaRPr u="none">
              <a:solidFill>
                <a:srgbClr val="D1190D"/>
              </a:solidFill>
            </a:endParaRPr>
          </a:p>
        </p:txBody>
      </p:sp>
      <p:sp>
        <p:nvSpPr>
          <p:cNvPr id="206" name="Google Shape;206;p24"/>
          <p:cNvSpPr txBox="1"/>
          <p:nvPr/>
        </p:nvSpPr>
        <p:spPr>
          <a:xfrm>
            <a:off x="4307107" y="4828032"/>
            <a:ext cx="110100" cy="2100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1500">
              <a:solidFill>
                <a:schemeClr val="dk1"/>
              </a:solidFill>
              <a:latin typeface="Calibri"/>
              <a:ea typeface="Calibri"/>
              <a:cs typeface="Calibri"/>
              <a:sym typeface="Calibri"/>
            </a:endParaRPr>
          </a:p>
        </p:txBody>
      </p:sp>
      <p:sp>
        <p:nvSpPr>
          <p:cNvPr id="207" name="Google Shape;207;p24"/>
          <p:cNvSpPr txBox="1"/>
          <p:nvPr>
            <p:ph idx="12" type="sldNum"/>
          </p:nvPr>
        </p:nvSpPr>
        <p:spPr>
          <a:xfrm>
            <a:off x="8544803" y="4828032"/>
            <a:ext cx="191400" cy="171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
              <a:t>‹#›</a:t>
            </a:fld>
            <a:endParaRPr/>
          </a:p>
        </p:txBody>
      </p:sp>
      <p:sp>
        <p:nvSpPr>
          <p:cNvPr id="208" name="Google Shape;208;p24"/>
          <p:cNvSpPr txBox="1"/>
          <p:nvPr/>
        </p:nvSpPr>
        <p:spPr>
          <a:xfrm>
            <a:off x="2696452" y="4763239"/>
            <a:ext cx="5729100" cy="301200"/>
          </a:xfrm>
          <a:prstGeom prst="rect">
            <a:avLst/>
          </a:prstGeom>
          <a:noFill/>
          <a:ln>
            <a:noFill/>
          </a:ln>
        </p:spPr>
        <p:txBody>
          <a:bodyPr anchorCtr="0" anchor="t" bIns="34275" lIns="68575" spcFirstLastPara="1" rIns="68575" wrap="square" tIns="34275">
            <a:noAutofit/>
          </a:bodyPr>
          <a:lstStyle/>
          <a:p>
            <a:pPr indent="0" lvl="0" marL="12700" marR="0" rtl="0" algn="l">
              <a:spcBef>
                <a:spcPts val="0"/>
              </a:spcBef>
              <a:spcAft>
                <a:spcPts val="0"/>
              </a:spcAft>
              <a:buClr>
                <a:schemeClr val="dk1"/>
              </a:buClr>
              <a:buSzPts val="800"/>
              <a:buFont typeface="Arial"/>
              <a:buNone/>
            </a:pPr>
            <a:r>
              <a:rPr b="1" lang="en" sz="1800">
                <a:solidFill>
                  <a:schemeClr val="lt1"/>
                </a:solidFill>
                <a:latin typeface="Calibri"/>
                <a:ea typeface="Calibri"/>
                <a:cs typeface="Calibri"/>
                <a:sym typeface="Calibri"/>
              </a:rPr>
              <a:t>Computer Science for Everyone, Everywhere (CSEE)</a:t>
            </a:r>
            <a:endParaRPr b="1" i="0" sz="1500" u="none" cap="none" strike="noStrike">
              <a:solidFill>
                <a:schemeClr val="lt1"/>
              </a:solidFill>
              <a:latin typeface="Calibri"/>
              <a:ea typeface="Calibri"/>
              <a:cs typeface="Calibri"/>
              <a:sym typeface="Calibri"/>
            </a:endParaRPr>
          </a:p>
        </p:txBody>
      </p:sp>
      <p:grpSp>
        <p:nvGrpSpPr>
          <p:cNvPr id="209" name="Google Shape;209;p24"/>
          <p:cNvGrpSpPr/>
          <p:nvPr/>
        </p:nvGrpSpPr>
        <p:grpSpPr>
          <a:xfrm>
            <a:off x="312780" y="4766655"/>
            <a:ext cx="2220930" cy="352501"/>
            <a:chOff x="6077925" y="4856850"/>
            <a:chExt cx="6064800" cy="1143000"/>
          </a:xfrm>
        </p:grpSpPr>
        <p:sp>
          <p:nvSpPr>
            <p:cNvPr id="210" name="Google Shape;210;p24"/>
            <p:cNvSpPr/>
            <p:nvPr/>
          </p:nvSpPr>
          <p:spPr>
            <a:xfrm>
              <a:off x="6077925" y="4856850"/>
              <a:ext cx="6064800" cy="1143000"/>
            </a:xfrm>
            <a:prstGeom prst="rect">
              <a:avLst/>
            </a:prstGeom>
            <a:solidFill>
              <a:srgbClr val="D1190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211" name="Google Shape;211;p24"/>
            <p:cNvPicPr preferRelativeResize="0"/>
            <p:nvPr/>
          </p:nvPicPr>
          <p:blipFill>
            <a:blip r:embed="rId5">
              <a:alphaModFix/>
            </a:blip>
            <a:stretch>
              <a:fillRect/>
            </a:stretch>
          </p:blipFill>
          <p:spPr>
            <a:xfrm>
              <a:off x="6369202" y="4941951"/>
              <a:ext cx="5634652" cy="938175"/>
            </a:xfrm>
            <a:prstGeom prst="rect">
              <a:avLst/>
            </a:prstGeom>
            <a:noFill/>
            <a:ln>
              <a:noFill/>
            </a:ln>
          </p:spPr>
        </p:pic>
      </p:grpSp>
      <p:sp>
        <p:nvSpPr>
          <p:cNvPr id="212" name="Google Shape;212;p24"/>
          <p:cNvSpPr txBox="1"/>
          <p:nvPr/>
        </p:nvSpPr>
        <p:spPr>
          <a:xfrm>
            <a:off x="641800" y="1129950"/>
            <a:ext cx="5685900" cy="384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The history of computer networks starts with the … telephone.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modern age of computing comes about during World War 2 and post WW2 society.  This is also an age where getting a phone line into one’s house or apartment becomes possible.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With the detonation of nuclear weapons, the Department of Defense recognizes that the phone network - which has become very important for military, political and business functions - is vulnerable.  Therefore, they are looking for an alternative to the Plain Old Telephone System (POTS) network.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Team from University of Utah, UCLA, UC Santa Barbara and Stanford proposed another type of communications system, that didn’t use switches and operators but a computing based technique.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216" name="Shape 216"/>
        <p:cNvGrpSpPr/>
        <p:nvPr/>
      </p:nvGrpSpPr>
      <p:grpSpPr>
        <a:xfrm>
          <a:off x="0" y="0"/>
          <a:ext cx="0" cy="0"/>
          <a:chOff x="0" y="0"/>
          <a:chExt cx="0" cy="0"/>
        </a:xfrm>
      </p:grpSpPr>
      <p:sp>
        <p:nvSpPr>
          <p:cNvPr id="217" name="Google Shape;217;p25"/>
          <p:cNvSpPr/>
          <p:nvPr/>
        </p:nvSpPr>
        <p:spPr>
          <a:xfrm>
            <a:off x="0" y="0"/>
            <a:ext cx="9144000" cy="5715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18" name="Google Shape;218;p25"/>
          <p:cNvSpPr/>
          <p:nvPr/>
        </p:nvSpPr>
        <p:spPr>
          <a:xfrm>
            <a:off x="0" y="4743450"/>
            <a:ext cx="9144000" cy="400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19" name="Google Shape;219;p25"/>
          <p:cNvSpPr/>
          <p:nvPr/>
        </p:nvSpPr>
        <p:spPr>
          <a:xfrm>
            <a:off x="0" y="4742306"/>
            <a:ext cx="9144000" cy="4011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20" name="Google Shape;220;p25"/>
          <p:cNvSpPr txBox="1"/>
          <p:nvPr>
            <p:ph type="title"/>
          </p:nvPr>
        </p:nvSpPr>
        <p:spPr>
          <a:xfrm>
            <a:off x="563475" y="219919"/>
            <a:ext cx="4362600" cy="564600"/>
          </a:xfrm>
          <a:prstGeom prst="rect">
            <a:avLst/>
          </a:prstGeom>
          <a:noFill/>
          <a:ln>
            <a:noFill/>
          </a:ln>
        </p:spPr>
        <p:txBody>
          <a:bodyPr anchorCtr="0" anchor="t" bIns="0" lIns="0" spcFirstLastPara="1" rIns="0" wrap="square" tIns="193300">
            <a:normAutofit/>
          </a:bodyPr>
          <a:lstStyle/>
          <a:p>
            <a:pPr indent="0" lvl="0" marL="12700" rtl="0" algn="l">
              <a:lnSpc>
                <a:spcPct val="100000"/>
              </a:lnSpc>
              <a:spcBef>
                <a:spcPts val="0"/>
              </a:spcBef>
              <a:spcAft>
                <a:spcPts val="0"/>
              </a:spcAft>
              <a:buNone/>
            </a:pPr>
            <a:r>
              <a:rPr lang="en" u="none">
                <a:solidFill>
                  <a:srgbClr val="D1190D"/>
                </a:solidFill>
              </a:rPr>
              <a:t>Networks - Protocols</a:t>
            </a:r>
            <a:endParaRPr u="none">
              <a:solidFill>
                <a:srgbClr val="D1190D"/>
              </a:solidFill>
            </a:endParaRPr>
          </a:p>
        </p:txBody>
      </p:sp>
      <p:sp>
        <p:nvSpPr>
          <p:cNvPr id="221" name="Google Shape;221;p25"/>
          <p:cNvSpPr txBox="1"/>
          <p:nvPr/>
        </p:nvSpPr>
        <p:spPr>
          <a:xfrm>
            <a:off x="4307107" y="4828032"/>
            <a:ext cx="110100" cy="2100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1500">
              <a:solidFill>
                <a:schemeClr val="dk1"/>
              </a:solidFill>
              <a:latin typeface="Calibri"/>
              <a:ea typeface="Calibri"/>
              <a:cs typeface="Calibri"/>
              <a:sym typeface="Calibri"/>
            </a:endParaRPr>
          </a:p>
        </p:txBody>
      </p:sp>
      <p:sp>
        <p:nvSpPr>
          <p:cNvPr id="222" name="Google Shape;222;p25"/>
          <p:cNvSpPr txBox="1"/>
          <p:nvPr>
            <p:ph idx="12" type="sldNum"/>
          </p:nvPr>
        </p:nvSpPr>
        <p:spPr>
          <a:xfrm>
            <a:off x="8544803" y="4828032"/>
            <a:ext cx="191400" cy="171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
              <a:t>‹#›</a:t>
            </a:fld>
            <a:endParaRPr/>
          </a:p>
        </p:txBody>
      </p:sp>
      <p:sp>
        <p:nvSpPr>
          <p:cNvPr id="223" name="Google Shape;223;p25"/>
          <p:cNvSpPr txBox="1"/>
          <p:nvPr/>
        </p:nvSpPr>
        <p:spPr>
          <a:xfrm>
            <a:off x="2696452" y="4763239"/>
            <a:ext cx="5729100" cy="301200"/>
          </a:xfrm>
          <a:prstGeom prst="rect">
            <a:avLst/>
          </a:prstGeom>
          <a:noFill/>
          <a:ln>
            <a:noFill/>
          </a:ln>
        </p:spPr>
        <p:txBody>
          <a:bodyPr anchorCtr="0" anchor="t" bIns="34275" lIns="68575" spcFirstLastPara="1" rIns="68575" wrap="square" tIns="34275">
            <a:noAutofit/>
          </a:bodyPr>
          <a:lstStyle/>
          <a:p>
            <a:pPr indent="0" lvl="0" marL="12700" marR="0" rtl="0" algn="l">
              <a:spcBef>
                <a:spcPts val="0"/>
              </a:spcBef>
              <a:spcAft>
                <a:spcPts val="0"/>
              </a:spcAft>
              <a:buClr>
                <a:schemeClr val="dk1"/>
              </a:buClr>
              <a:buSzPts val="800"/>
              <a:buFont typeface="Arial"/>
              <a:buNone/>
            </a:pPr>
            <a:r>
              <a:rPr b="1" lang="en" sz="1800">
                <a:solidFill>
                  <a:schemeClr val="lt1"/>
                </a:solidFill>
                <a:latin typeface="Calibri"/>
                <a:ea typeface="Calibri"/>
                <a:cs typeface="Calibri"/>
                <a:sym typeface="Calibri"/>
              </a:rPr>
              <a:t>Computer Science for Everyone, Everywhere (CSEE)</a:t>
            </a:r>
            <a:endParaRPr b="1" i="0" sz="1500" u="none" cap="none" strike="noStrike">
              <a:solidFill>
                <a:schemeClr val="lt1"/>
              </a:solidFill>
              <a:latin typeface="Calibri"/>
              <a:ea typeface="Calibri"/>
              <a:cs typeface="Calibri"/>
              <a:sym typeface="Calibri"/>
            </a:endParaRPr>
          </a:p>
        </p:txBody>
      </p:sp>
      <p:grpSp>
        <p:nvGrpSpPr>
          <p:cNvPr id="224" name="Google Shape;224;p25"/>
          <p:cNvGrpSpPr/>
          <p:nvPr/>
        </p:nvGrpSpPr>
        <p:grpSpPr>
          <a:xfrm>
            <a:off x="312780" y="4766655"/>
            <a:ext cx="2220930" cy="352501"/>
            <a:chOff x="6077925" y="4856850"/>
            <a:chExt cx="6064800" cy="1143000"/>
          </a:xfrm>
        </p:grpSpPr>
        <p:sp>
          <p:nvSpPr>
            <p:cNvPr id="225" name="Google Shape;225;p25"/>
            <p:cNvSpPr/>
            <p:nvPr/>
          </p:nvSpPr>
          <p:spPr>
            <a:xfrm>
              <a:off x="6077925" y="4856850"/>
              <a:ext cx="6064800" cy="1143000"/>
            </a:xfrm>
            <a:prstGeom prst="rect">
              <a:avLst/>
            </a:prstGeom>
            <a:solidFill>
              <a:srgbClr val="D1190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226" name="Google Shape;226;p25"/>
            <p:cNvPicPr preferRelativeResize="0"/>
            <p:nvPr/>
          </p:nvPicPr>
          <p:blipFill>
            <a:blip r:embed="rId4">
              <a:alphaModFix/>
            </a:blip>
            <a:stretch>
              <a:fillRect/>
            </a:stretch>
          </p:blipFill>
          <p:spPr>
            <a:xfrm>
              <a:off x="6369202" y="4941951"/>
              <a:ext cx="5634652" cy="938175"/>
            </a:xfrm>
            <a:prstGeom prst="rect">
              <a:avLst/>
            </a:prstGeom>
            <a:noFill/>
            <a:ln>
              <a:noFill/>
            </a:ln>
          </p:spPr>
        </p:pic>
      </p:grpSp>
      <p:sp>
        <p:nvSpPr>
          <p:cNvPr id="227" name="Google Shape;227;p25"/>
          <p:cNvSpPr txBox="1"/>
          <p:nvPr/>
        </p:nvSpPr>
        <p:spPr>
          <a:xfrm>
            <a:off x="623725" y="1138975"/>
            <a:ext cx="8112600" cy="21240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A Network is built on the concept of the Protocol.</a:t>
            </a:r>
            <a:endParaRPr/>
          </a:p>
          <a:p>
            <a:pPr indent="-317500" lvl="0" marL="457200" rtl="0" algn="l">
              <a:spcBef>
                <a:spcPts val="0"/>
              </a:spcBef>
              <a:spcAft>
                <a:spcPts val="0"/>
              </a:spcAft>
              <a:buSzPts val="1400"/>
              <a:buChar char="●"/>
            </a:pPr>
            <a:r>
              <a:rPr lang="en"/>
              <a:t>A Protocol is the set of rules by which two or more computers communicate.</a:t>
            </a:r>
            <a:endParaRPr/>
          </a:p>
          <a:p>
            <a:pPr indent="-317500" lvl="0" marL="457200" rtl="0" algn="l">
              <a:spcBef>
                <a:spcPts val="0"/>
              </a:spcBef>
              <a:spcAft>
                <a:spcPts val="0"/>
              </a:spcAft>
              <a:buSzPts val="1400"/>
              <a:buChar char="●"/>
            </a:pPr>
            <a:r>
              <a:rPr lang="en"/>
              <a:t>You use Protocols everyday</a:t>
            </a:r>
            <a:endParaRPr/>
          </a:p>
          <a:p>
            <a:pPr indent="-317500" lvl="1" marL="914400" rtl="0" algn="l">
              <a:spcBef>
                <a:spcPts val="0"/>
              </a:spcBef>
              <a:spcAft>
                <a:spcPts val="0"/>
              </a:spcAft>
              <a:buSzPts val="1400"/>
              <a:buChar char="○"/>
            </a:pPr>
            <a:r>
              <a:rPr lang="en"/>
              <a:t>Voice over IP (VoIP) - basis for the modern telephone network, especially the cell phone network.</a:t>
            </a:r>
            <a:endParaRPr/>
          </a:p>
          <a:p>
            <a:pPr indent="-317500" lvl="1" marL="914400" rtl="0" algn="l">
              <a:spcBef>
                <a:spcPts val="0"/>
              </a:spcBef>
              <a:spcAft>
                <a:spcPts val="0"/>
              </a:spcAft>
              <a:buSzPts val="1400"/>
              <a:buChar char="○"/>
            </a:pPr>
            <a:r>
              <a:rPr lang="en"/>
              <a:t>TCP/IP - the protocol that is overwhelmingly used now and creates the Internet.</a:t>
            </a:r>
            <a:endParaRPr/>
          </a:p>
          <a:p>
            <a:pPr indent="-317500" lvl="1" marL="914400" rtl="0" algn="l">
              <a:spcBef>
                <a:spcPts val="0"/>
              </a:spcBef>
              <a:spcAft>
                <a:spcPts val="0"/>
              </a:spcAft>
              <a:buSzPts val="1400"/>
              <a:buChar char="○"/>
            </a:pPr>
            <a:r>
              <a:rPr lang="en"/>
              <a:t>FTP - File transfer protocol - how you upload and download files</a:t>
            </a:r>
            <a:endParaRPr/>
          </a:p>
          <a:p>
            <a:pPr indent="-317500" lvl="1" marL="914400" rtl="0" algn="l">
              <a:spcBef>
                <a:spcPts val="0"/>
              </a:spcBef>
              <a:spcAft>
                <a:spcPts val="0"/>
              </a:spcAft>
              <a:buSzPts val="1400"/>
              <a:buChar char="○"/>
            </a:pPr>
            <a:r>
              <a:rPr lang="en"/>
              <a:t>SMTP/POP3 - how you get your email</a:t>
            </a:r>
            <a:endParaRPr/>
          </a:p>
          <a:p>
            <a:pPr indent="-317500" lvl="1" marL="914400" rtl="0" algn="l">
              <a:spcBef>
                <a:spcPts val="0"/>
              </a:spcBef>
              <a:spcAft>
                <a:spcPts val="0"/>
              </a:spcAft>
              <a:buSzPts val="1400"/>
              <a:buChar char="○"/>
            </a:pPr>
            <a:r>
              <a:rPr lang="en"/>
              <a:t>HTTP - the protocol that defines the World Wide Web</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231" name="Shape 231"/>
        <p:cNvGrpSpPr/>
        <p:nvPr/>
      </p:nvGrpSpPr>
      <p:grpSpPr>
        <a:xfrm>
          <a:off x="0" y="0"/>
          <a:ext cx="0" cy="0"/>
          <a:chOff x="0" y="0"/>
          <a:chExt cx="0" cy="0"/>
        </a:xfrm>
      </p:grpSpPr>
      <p:sp>
        <p:nvSpPr>
          <p:cNvPr id="232" name="Google Shape;232;p26"/>
          <p:cNvSpPr/>
          <p:nvPr/>
        </p:nvSpPr>
        <p:spPr>
          <a:xfrm>
            <a:off x="0" y="0"/>
            <a:ext cx="9144000" cy="5715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33" name="Google Shape;233;p26"/>
          <p:cNvSpPr/>
          <p:nvPr/>
        </p:nvSpPr>
        <p:spPr>
          <a:xfrm>
            <a:off x="0" y="4743450"/>
            <a:ext cx="9144000" cy="400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34" name="Google Shape;234;p26"/>
          <p:cNvSpPr/>
          <p:nvPr/>
        </p:nvSpPr>
        <p:spPr>
          <a:xfrm>
            <a:off x="0" y="4742306"/>
            <a:ext cx="9144000" cy="4011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35" name="Google Shape;235;p26"/>
          <p:cNvSpPr txBox="1"/>
          <p:nvPr>
            <p:ph type="title"/>
          </p:nvPr>
        </p:nvSpPr>
        <p:spPr>
          <a:xfrm>
            <a:off x="563475" y="219925"/>
            <a:ext cx="7626300" cy="564600"/>
          </a:xfrm>
          <a:prstGeom prst="rect">
            <a:avLst/>
          </a:prstGeom>
          <a:noFill/>
          <a:ln>
            <a:noFill/>
          </a:ln>
        </p:spPr>
        <p:txBody>
          <a:bodyPr anchorCtr="0" anchor="t" bIns="0" lIns="0" spcFirstLastPara="1" rIns="0" wrap="square" tIns="193300">
            <a:normAutofit/>
          </a:bodyPr>
          <a:lstStyle/>
          <a:p>
            <a:pPr indent="0" lvl="0" marL="12700" rtl="0" algn="l">
              <a:lnSpc>
                <a:spcPct val="100000"/>
              </a:lnSpc>
              <a:spcBef>
                <a:spcPts val="0"/>
              </a:spcBef>
              <a:spcAft>
                <a:spcPts val="0"/>
              </a:spcAft>
              <a:buNone/>
            </a:pPr>
            <a:r>
              <a:rPr lang="en" u="none">
                <a:solidFill>
                  <a:srgbClr val="D1190D"/>
                </a:solidFill>
              </a:rPr>
              <a:t>Networks - How does the Internet Work? </a:t>
            </a:r>
            <a:endParaRPr u="none">
              <a:solidFill>
                <a:srgbClr val="D1190D"/>
              </a:solidFill>
            </a:endParaRPr>
          </a:p>
        </p:txBody>
      </p:sp>
      <p:sp>
        <p:nvSpPr>
          <p:cNvPr id="236" name="Google Shape;236;p26"/>
          <p:cNvSpPr txBox="1"/>
          <p:nvPr/>
        </p:nvSpPr>
        <p:spPr>
          <a:xfrm>
            <a:off x="4307107" y="4828032"/>
            <a:ext cx="110100" cy="2100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1500">
              <a:solidFill>
                <a:schemeClr val="dk1"/>
              </a:solidFill>
              <a:latin typeface="Calibri"/>
              <a:ea typeface="Calibri"/>
              <a:cs typeface="Calibri"/>
              <a:sym typeface="Calibri"/>
            </a:endParaRPr>
          </a:p>
        </p:txBody>
      </p:sp>
      <p:sp>
        <p:nvSpPr>
          <p:cNvPr id="237" name="Google Shape;237;p26"/>
          <p:cNvSpPr txBox="1"/>
          <p:nvPr>
            <p:ph idx="12" type="sldNum"/>
          </p:nvPr>
        </p:nvSpPr>
        <p:spPr>
          <a:xfrm>
            <a:off x="8544803" y="4828032"/>
            <a:ext cx="191400" cy="171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
              <a:t>‹#›</a:t>
            </a:fld>
            <a:endParaRPr/>
          </a:p>
        </p:txBody>
      </p:sp>
      <p:sp>
        <p:nvSpPr>
          <p:cNvPr id="238" name="Google Shape;238;p26"/>
          <p:cNvSpPr txBox="1"/>
          <p:nvPr/>
        </p:nvSpPr>
        <p:spPr>
          <a:xfrm>
            <a:off x="2696452" y="4763239"/>
            <a:ext cx="5729100" cy="301200"/>
          </a:xfrm>
          <a:prstGeom prst="rect">
            <a:avLst/>
          </a:prstGeom>
          <a:noFill/>
          <a:ln>
            <a:noFill/>
          </a:ln>
        </p:spPr>
        <p:txBody>
          <a:bodyPr anchorCtr="0" anchor="t" bIns="34275" lIns="68575" spcFirstLastPara="1" rIns="68575" wrap="square" tIns="34275">
            <a:noAutofit/>
          </a:bodyPr>
          <a:lstStyle/>
          <a:p>
            <a:pPr indent="0" lvl="0" marL="12700" marR="0" rtl="0" algn="l">
              <a:spcBef>
                <a:spcPts val="0"/>
              </a:spcBef>
              <a:spcAft>
                <a:spcPts val="0"/>
              </a:spcAft>
              <a:buClr>
                <a:schemeClr val="dk1"/>
              </a:buClr>
              <a:buSzPts val="800"/>
              <a:buFont typeface="Arial"/>
              <a:buNone/>
            </a:pPr>
            <a:r>
              <a:rPr b="1" lang="en" sz="1800">
                <a:solidFill>
                  <a:schemeClr val="lt1"/>
                </a:solidFill>
                <a:latin typeface="Calibri"/>
                <a:ea typeface="Calibri"/>
                <a:cs typeface="Calibri"/>
                <a:sym typeface="Calibri"/>
              </a:rPr>
              <a:t>Computer Science for Everyone, Everywhere (CSEE)</a:t>
            </a:r>
            <a:endParaRPr b="1" i="0" sz="1500" u="none" cap="none" strike="noStrike">
              <a:solidFill>
                <a:schemeClr val="lt1"/>
              </a:solidFill>
              <a:latin typeface="Calibri"/>
              <a:ea typeface="Calibri"/>
              <a:cs typeface="Calibri"/>
              <a:sym typeface="Calibri"/>
            </a:endParaRPr>
          </a:p>
        </p:txBody>
      </p:sp>
      <p:grpSp>
        <p:nvGrpSpPr>
          <p:cNvPr id="239" name="Google Shape;239;p26"/>
          <p:cNvGrpSpPr/>
          <p:nvPr/>
        </p:nvGrpSpPr>
        <p:grpSpPr>
          <a:xfrm>
            <a:off x="312780" y="4766655"/>
            <a:ext cx="2220930" cy="352501"/>
            <a:chOff x="6077925" y="4856850"/>
            <a:chExt cx="6064800" cy="1143000"/>
          </a:xfrm>
        </p:grpSpPr>
        <p:sp>
          <p:nvSpPr>
            <p:cNvPr id="240" name="Google Shape;240;p26"/>
            <p:cNvSpPr/>
            <p:nvPr/>
          </p:nvSpPr>
          <p:spPr>
            <a:xfrm>
              <a:off x="6077925" y="4856850"/>
              <a:ext cx="6064800" cy="1143000"/>
            </a:xfrm>
            <a:prstGeom prst="rect">
              <a:avLst/>
            </a:prstGeom>
            <a:solidFill>
              <a:srgbClr val="D1190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241" name="Google Shape;241;p26"/>
            <p:cNvPicPr preferRelativeResize="0"/>
            <p:nvPr/>
          </p:nvPicPr>
          <p:blipFill>
            <a:blip r:embed="rId4">
              <a:alphaModFix/>
            </a:blip>
            <a:stretch>
              <a:fillRect/>
            </a:stretch>
          </p:blipFill>
          <p:spPr>
            <a:xfrm>
              <a:off x="6369202" y="4941951"/>
              <a:ext cx="5634652" cy="938175"/>
            </a:xfrm>
            <a:prstGeom prst="rect">
              <a:avLst/>
            </a:prstGeom>
            <a:noFill/>
            <a:ln>
              <a:noFill/>
            </a:ln>
          </p:spPr>
        </p:pic>
      </p:grpSp>
      <p:sp>
        <p:nvSpPr>
          <p:cNvPr id="242" name="Google Shape;242;p26"/>
          <p:cNvSpPr txBox="1"/>
          <p:nvPr/>
        </p:nvSpPr>
        <p:spPr>
          <a:xfrm>
            <a:off x="623725" y="1138975"/>
            <a:ext cx="8112600" cy="34170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The Internet is the largest computing network in the world</a:t>
            </a:r>
            <a:endParaRPr/>
          </a:p>
          <a:p>
            <a:pPr indent="-317500" lvl="0" marL="457200" rtl="0" algn="l">
              <a:spcBef>
                <a:spcPts val="0"/>
              </a:spcBef>
              <a:spcAft>
                <a:spcPts val="0"/>
              </a:spcAft>
              <a:buSzPts val="1400"/>
              <a:buChar char="●"/>
            </a:pPr>
            <a:r>
              <a:rPr lang="en"/>
              <a:t>It is made up of thousands of smaller networks that connect to each other.</a:t>
            </a:r>
            <a:endParaRPr/>
          </a:p>
          <a:p>
            <a:pPr indent="-317500" lvl="0" marL="457200" rtl="0" algn="l">
              <a:spcBef>
                <a:spcPts val="0"/>
              </a:spcBef>
              <a:spcAft>
                <a:spcPts val="0"/>
              </a:spcAft>
              <a:buSzPts val="1400"/>
              <a:buChar char="●"/>
            </a:pPr>
            <a:r>
              <a:rPr lang="en"/>
              <a:t>The basis of the network is the Transfer Control Protocol/ Internet Protocol (TCP/IP)</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TCP/IP has two basic concepts</a:t>
            </a:r>
            <a:endParaRPr/>
          </a:p>
          <a:p>
            <a:pPr indent="-317500" lvl="0" marL="457200" rtl="0" algn="l">
              <a:spcBef>
                <a:spcPts val="0"/>
              </a:spcBef>
              <a:spcAft>
                <a:spcPts val="0"/>
              </a:spcAft>
              <a:buSzPts val="1400"/>
              <a:buChar char="●"/>
            </a:pPr>
            <a:r>
              <a:rPr lang="en"/>
              <a:t>Every computer has an address on the network</a:t>
            </a:r>
            <a:endParaRPr/>
          </a:p>
          <a:p>
            <a:pPr indent="-317500" lvl="0" marL="457200" rtl="0" algn="l">
              <a:spcBef>
                <a:spcPts val="0"/>
              </a:spcBef>
              <a:spcAft>
                <a:spcPts val="0"/>
              </a:spcAft>
              <a:buSzPts val="1400"/>
              <a:buChar char="●"/>
            </a:pPr>
            <a:r>
              <a:rPr lang="en"/>
              <a:t>Every “message” or communication is sent through packets</a:t>
            </a:r>
            <a:endParaRPr/>
          </a:p>
          <a:p>
            <a:pPr indent="-317500" lvl="1" marL="914400" rtl="0" algn="l">
              <a:spcBef>
                <a:spcPts val="0"/>
              </a:spcBef>
              <a:spcAft>
                <a:spcPts val="0"/>
              </a:spcAft>
              <a:buSzPts val="1400"/>
              <a:buChar char="○"/>
            </a:pPr>
            <a:r>
              <a:rPr lang="en"/>
              <a:t>Messages - like emails, website requests, file requests - are broken into small little parts to transition the network.  The packet contains the source information, the destination information, a tiny bit of data that is part of the message, this data’s position in the larger message, a security check code</a:t>
            </a:r>
            <a:endParaRPr/>
          </a:p>
          <a:p>
            <a:pPr indent="-317500" lvl="1" marL="914400" rtl="0" algn="l">
              <a:spcBef>
                <a:spcPts val="0"/>
              </a:spcBef>
              <a:spcAft>
                <a:spcPts val="0"/>
              </a:spcAft>
              <a:buSzPts val="1400"/>
              <a:buChar char="○"/>
            </a:pPr>
            <a:r>
              <a:rPr lang="en"/>
              <a:t>The message is they sent through the network, packet by packet at the same time, and it follows the best path to the destination.  The packets are rebuilt into the message at the destination.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246" name="Shape 246"/>
        <p:cNvGrpSpPr/>
        <p:nvPr/>
      </p:nvGrpSpPr>
      <p:grpSpPr>
        <a:xfrm>
          <a:off x="0" y="0"/>
          <a:ext cx="0" cy="0"/>
          <a:chOff x="0" y="0"/>
          <a:chExt cx="0" cy="0"/>
        </a:xfrm>
      </p:grpSpPr>
      <p:sp>
        <p:nvSpPr>
          <p:cNvPr id="247" name="Google Shape;247;p27"/>
          <p:cNvSpPr/>
          <p:nvPr/>
        </p:nvSpPr>
        <p:spPr>
          <a:xfrm>
            <a:off x="0" y="0"/>
            <a:ext cx="9144000" cy="5715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48" name="Google Shape;248;p27"/>
          <p:cNvSpPr/>
          <p:nvPr/>
        </p:nvSpPr>
        <p:spPr>
          <a:xfrm>
            <a:off x="0" y="4743450"/>
            <a:ext cx="9144000" cy="400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49" name="Google Shape;249;p27"/>
          <p:cNvSpPr/>
          <p:nvPr/>
        </p:nvSpPr>
        <p:spPr>
          <a:xfrm>
            <a:off x="0" y="4742306"/>
            <a:ext cx="9144000" cy="4011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50" name="Google Shape;250;p27"/>
          <p:cNvSpPr txBox="1"/>
          <p:nvPr>
            <p:ph type="title"/>
          </p:nvPr>
        </p:nvSpPr>
        <p:spPr>
          <a:xfrm>
            <a:off x="563475" y="219925"/>
            <a:ext cx="7770900" cy="564600"/>
          </a:xfrm>
          <a:prstGeom prst="rect">
            <a:avLst/>
          </a:prstGeom>
          <a:noFill/>
          <a:ln>
            <a:noFill/>
          </a:ln>
        </p:spPr>
        <p:txBody>
          <a:bodyPr anchorCtr="0" anchor="t" bIns="0" lIns="0" spcFirstLastPara="1" rIns="0" wrap="square" tIns="193300">
            <a:normAutofit fontScale="90000"/>
          </a:bodyPr>
          <a:lstStyle/>
          <a:p>
            <a:pPr indent="0" lvl="0" marL="12700" rtl="0" algn="l">
              <a:lnSpc>
                <a:spcPct val="100000"/>
              </a:lnSpc>
              <a:spcBef>
                <a:spcPts val="0"/>
              </a:spcBef>
              <a:spcAft>
                <a:spcPts val="0"/>
              </a:spcAft>
              <a:buNone/>
            </a:pPr>
            <a:r>
              <a:rPr lang="en" u="none">
                <a:solidFill>
                  <a:srgbClr val="D1190D"/>
                </a:solidFill>
              </a:rPr>
              <a:t>Networks </a:t>
            </a:r>
            <a:r>
              <a:rPr lang="en" u="none">
                <a:solidFill>
                  <a:srgbClr val="D1190D"/>
                </a:solidFill>
              </a:rPr>
              <a:t>- How does the Internet Work? </a:t>
            </a:r>
            <a:endParaRPr u="none">
              <a:solidFill>
                <a:srgbClr val="D1190D"/>
              </a:solidFill>
            </a:endParaRPr>
          </a:p>
          <a:p>
            <a:pPr indent="0" lvl="0" marL="12700" rtl="0" algn="l">
              <a:lnSpc>
                <a:spcPct val="100000"/>
              </a:lnSpc>
              <a:spcBef>
                <a:spcPts val="0"/>
              </a:spcBef>
              <a:spcAft>
                <a:spcPts val="0"/>
              </a:spcAft>
              <a:buNone/>
            </a:pPr>
            <a:r>
              <a:t/>
            </a:r>
            <a:endParaRPr u="none">
              <a:solidFill>
                <a:srgbClr val="D1190D"/>
              </a:solidFill>
            </a:endParaRPr>
          </a:p>
        </p:txBody>
      </p:sp>
      <p:sp>
        <p:nvSpPr>
          <p:cNvPr id="251" name="Google Shape;251;p27"/>
          <p:cNvSpPr txBox="1"/>
          <p:nvPr/>
        </p:nvSpPr>
        <p:spPr>
          <a:xfrm>
            <a:off x="4307107" y="4828032"/>
            <a:ext cx="110100" cy="2100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1500">
              <a:solidFill>
                <a:schemeClr val="dk1"/>
              </a:solidFill>
              <a:latin typeface="Calibri"/>
              <a:ea typeface="Calibri"/>
              <a:cs typeface="Calibri"/>
              <a:sym typeface="Calibri"/>
            </a:endParaRPr>
          </a:p>
        </p:txBody>
      </p:sp>
      <p:sp>
        <p:nvSpPr>
          <p:cNvPr id="252" name="Google Shape;252;p27"/>
          <p:cNvSpPr txBox="1"/>
          <p:nvPr>
            <p:ph idx="12" type="sldNum"/>
          </p:nvPr>
        </p:nvSpPr>
        <p:spPr>
          <a:xfrm>
            <a:off x="8544803" y="4828032"/>
            <a:ext cx="191400" cy="171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
              <a:t>‹#›</a:t>
            </a:fld>
            <a:endParaRPr/>
          </a:p>
        </p:txBody>
      </p:sp>
      <p:sp>
        <p:nvSpPr>
          <p:cNvPr id="253" name="Google Shape;253;p27"/>
          <p:cNvSpPr txBox="1"/>
          <p:nvPr/>
        </p:nvSpPr>
        <p:spPr>
          <a:xfrm>
            <a:off x="2696452" y="4763239"/>
            <a:ext cx="5729100" cy="301200"/>
          </a:xfrm>
          <a:prstGeom prst="rect">
            <a:avLst/>
          </a:prstGeom>
          <a:noFill/>
          <a:ln>
            <a:noFill/>
          </a:ln>
        </p:spPr>
        <p:txBody>
          <a:bodyPr anchorCtr="0" anchor="t" bIns="34275" lIns="68575" spcFirstLastPara="1" rIns="68575" wrap="square" tIns="34275">
            <a:noAutofit/>
          </a:bodyPr>
          <a:lstStyle/>
          <a:p>
            <a:pPr indent="0" lvl="0" marL="12700" marR="0" rtl="0" algn="l">
              <a:spcBef>
                <a:spcPts val="0"/>
              </a:spcBef>
              <a:spcAft>
                <a:spcPts val="0"/>
              </a:spcAft>
              <a:buClr>
                <a:schemeClr val="dk1"/>
              </a:buClr>
              <a:buSzPts val="800"/>
              <a:buFont typeface="Arial"/>
              <a:buNone/>
            </a:pPr>
            <a:r>
              <a:rPr b="1" lang="en" sz="1800">
                <a:solidFill>
                  <a:schemeClr val="lt1"/>
                </a:solidFill>
                <a:latin typeface="Calibri"/>
                <a:ea typeface="Calibri"/>
                <a:cs typeface="Calibri"/>
                <a:sym typeface="Calibri"/>
              </a:rPr>
              <a:t>Computer Science for Everyone, Everywhere (CSEE)</a:t>
            </a:r>
            <a:endParaRPr b="1" i="0" sz="1500" u="none" cap="none" strike="noStrike">
              <a:solidFill>
                <a:schemeClr val="lt1"/>
              </a:solidFill>
              <a:latin typeface="Calibri"/>
              <a:ea typeface="Calibri"/>
              <a:cs typeface="Calibri"/>
              <a:sym typeface="Calibri"/>
            </a:endParaRPr>
          </a:p>
        </p:txBody>
      </p:sp>
      <p:grpSp>
        <p:nvGrpSpPr>
          <p:cNvPr id="254" name="Google Shape;254;p27"/>
          <p:cNvGrpSpPr/>
          <p:nvPr/>
        </p:nvGrpSpPr>
        <p:grpSpPr>
          <a:xfrm>
            <a:off x="312780" y="4766655"/>
            <a:ext cx="2220930" cy="352501"/>
            <a:chOff x="6077925" y="4856850"/>
            <a:chExt cx="6064800" cy="1143000"/>
          </a:xfrm>
        </p:grpSpPr>
        <p:sp>
          <p:nvSpPr>
            <p:cNvPr id="255" name="Google Shape;255;p27"/>
            <p:cNvSpPr/>
            <p:nvPr/>
          </p:nvSpPr>
          <p:spPr>
            <a:xfrm>
              <a:off x="6077925" y="4856850"/>
              <a:ext cx="6064800" cy="1143000"/>
            </a:xfrm>
            <a:prstGeom prst="rect">
              <a:avLst/>
            </a:prstGeom>
            <a:solidFill>
              <a:srgbClr val="D1190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256" name="Google Shape;256;p27"/>
            <p:cNvPicPr preferRelativeResize="0"/>
            <p:nvPr/>
          </p:nvPicPr>
          <p:blipFill>
            <a:blip r:embed="rId4">
              <a:alphaModFix/>
            </a:blip>
            <a:stretch>
              <a:fillRect/>
            </a:stretch>
          </p:blipFill>
          <p:spPr>
            <a:xfrm>
              <a:off x="6369202" y="4941951"/>
              <a:ext cx="5634652" cy="938175"/>
            </a:xfrm>
            <a:prstGeom prst="rect">
              <a:avLst/>
            </a:prstGeom>
            <a:noFill/>
            <a:ln>
              <a:noFill/>
            </a:ln>
          </p:spPr>
        </p:pic>
      </p:grpSp>
      <p:sp>
        <p:nvSpPr>
          <p:cNvPr id="257" name="Google Shape;257;p27"/>
          <p:cNvSpPr txBox="1"/>
          <p:nvPr/>
        </p:nvSpPr>
        <p:spPr>
          <a:xfrm>
            <a:off x="623725" y="1138975"/>
            <a:ext cx="81126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t/>
            </a:r>
            <a:endParaRPr/>
          </a:p>
        </p:txBody>
      </p:sp>
      <p:pic>
        <p:nvPicPr>
          <p:cNvPr id="258" name="Google Shape;258;p27"/>
          <p:cNvPicPr preferRelativeResize="0"/>
          <p:nvPr/>
        </p:nvPicPr>
        <p:blipFill>
          <a:blip r:embed="rId5">
            <a:alphaModFix/>
          </a:blip>
          <a:stretch>
            <a:fillRect/>
          </a:stretch>
        </p:blipFill>
        <p:spPr>
          <a:xfrm>
            <a:off x="412825" y="1225325"/>
            <a:ext cx="8534400" cy="2819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262" name="Shape 262"/>
        <p:cNvGrpSpPr/>
        <p:nvPr/>
      </p:nvGrpSpPr>
      <p:grpSpPr>
        <a:xfrm>
          <a:off x="0" y="0"/>
          <a:ext cx="0" cy="0"/>
          <a:chOff x="0" y="0"/>
          <a:chExt cx="0" cy="0"/>
        </a:xfrm>
      </p:grpSpPr>
      <p:sp>
        <p:nvSpPr>
          <p:cNvPr id="263" name="Google Shape;263;p28"/>
          <p:cNvSpPr/>
          <p:nvPr/>
        </p:nvSpPr>
        <p:spPr>
          <a:xfrm>
            <a:off x="0" y="0"/>
            <a:ext cx="9144000" cy="5715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64" name="Google Shape;264;p28"/>
          <p:cNvSpPr/>
          <p:nvPr/>
        </p:nvSpPr>
        <p:spPr>
          <a:xfrm>
            <a:off x="0" y="4743450"/>
            <a:ext cx="9144000" cy="400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65" name="Google Shape;265;p28"/>
          <p:cNvSpPr/>
          <p:nvPr/>
        </p:nvSpPr>
        <p:spPr>
          <a:xfrm>
            <a:off x="0" y="4742306"/>
            <a:ext cx="9144000" cy="4011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66" name="Google Shape;266;p28"/>
          <p:cNvSpPr txBox="1"/>
          <p:nvPr>
            <p:ph type="title"/>
          </p:nvPr>
        </p:nvSpPr>
        <p:spPr>
          <a:xfrm>
            <a:off x="563475" y="219919"/>
            <a:ext cx="4362600" cy="564600"/>
          </a:xfrm>
          <a:prstGeom prst="rect">
            <a:avLst/>
          </a:prstGeom>
          <a:noFill/>
          <a:ln>
            <a:noFill/>
          </a:ln>
        </p:spPr>
        <p:txBody>
          <a:bodyPr anchorCtr="0" anchor="t" bIns="0" lIns="0" spcFirstLastPara="1" rIns="0" wrap="square" tIns="193300">
            <a:normAutofit/>
          </a:bodyPr>
          <a:lstStyle/>
          <a:p>
            <a:pPr indent="0" lvl="0" marL="12700" rtl="0" algn="l">
              <a:lnSpc>
                <a:spcPct val="100000"/>
              </a:lnSpc>
              <a:spcBef>
                <a:spcPts val="0"/>
              </a:spcBef>
              <a:spcAft>
                <a:spcPts val="0"/>
              </a:spcAft>
              <a:buNone/>
            </a:pPr>
            <a:r>
              <a:rPr lang="en" u="none">
                <a:solidFill>
                  <a:srgbClr val="D1190D"/>
                </a:solidFill>
              </a:rPr>
              <a:t>Networks - Works in Layers</a:t>
            </a:r>
            <a:endParaRPr u="none">
              <a:solidFill>
                <a:srgbClr val="D1190D"/>
              </a:solidFill>
            </a:endParaRPr>
          </a:p>
        </p:txBody>
      </p:sp>
      <p:sp>
        <p:nvSpPr>
          <p:cNvPr id="267" name="Google Shape;267;p28"/>
          <p:cNvSpPr txBox="1"/>
          <p:nvPr/>
        </p:nvSpPr>
        <p:spPr>
          <a:xfrm>
            <a:off x="4307107" y="4828032"/>
            <a:ext cx="110100" cy="2100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1500">
              <a:solidFill>
                <a:schemeClr val="dk1"/>
              </a:solidFill>
              <a:latin typeface="Calibri"/>
              <a:ea typeface="Calibri"/>
              <a:cs typeface="Calibri"/>
              <a:sym typeface="Calibri"/>
            </a:endParaRPr>
          </a:p>
        </p:txBody>
      </p:sp>
      <p:sp>
        <p:nvSpPr>
          <p:cNvPr id="268" name="Google Shape;268;p28"/>
          <p:cNvSpPr txBox="1"/>
          <p:nvPr>
            <p:ph idx="12" type="sldNum"/>
          </p:nvPr>
        </p:nvSpPr>
        <p:spPr>
          <a:xfrm>
            <a:off x="8544803" y="4828032"/>
            <a:ext cx="191400" cy="171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
              <a:t>‹#›</a:t>
            </a:fld>
            <a:endParaRPr/>
          </a:p>
        </p:txBody>
      </p:sp>
      <p:sp>
        <p:nvSpPr>
          <p:cNvPr id="269" name="Google Shape;269;p28"/>
          <p:cNvSpPr txBox="1"/>
          <p:nvPr/>
        </p:nvSpPr>
        <p:spPr>
          <a:xfrm>
            <a:off x="2696452" y="4763239"/>
            <a:ext cx="5729100" cy="301200"/>
          </a:xfrm>
          <a:prstGeom prst="rect">
            <a:avLst/>
          </a:prstGeom>
          <a:noFill/>
          <a:ln>
            <a:noFill/>
          </a:ln>
        </p:spPr>
        <p:txBody>
          <a:bodyPr anchorCtr="0" anchor="t" bIns="34275" lIns="68575" spcFirstLastPara="1" rIns="68575" wrap="square" tIns="34275">
            <a:noAutofit/>
          </a:bodyPr>
          <a:lstStyle/>
          <a:p>
            <a:pPr indent="0" lvl="0" marL="12700" marR="0" rtl="0" algn="l">
              <a:spcBef>
                <a:spcPts val="0"/>
              </a:spcBef>
              <a:spcAft>
                <a:spcPts val="0"/>
              </a:spcAft>
              <a:buClr>
                <a:schemeClr val="dk1"/>
              </a:buClr>
              <a:buSzPts val="800"/>
              <a:buFont typeface="Arial"/>
              <a:buNone/>
            </a:pPr>
            <a:r>
              <a:rPr b="1" lang="en" sz="1800">
                <a:solidFill>
                  <a:schemeClr val="lt1"/>
                </a:solidFill>
                <a:latin typeface="Calibri"/>
                <a:ea typeface="Calibri"/>
                <a:cs typeface="Calibri"/>
                <a:sym typeface="Calibri"/>
              </a:rPr>
              <a:t>Computer Science for Everyone, Everywhere (CSEE)</a:t>
            </a:r>
            <a:endParaRPr b="1" i="0" sz="1500" u="none" cap="none" strike="noStrike">
              <a:solidFill>
                <a:schemeClr val="lt1"/>
              </a:solidFill>
              <a:latin typeface="Calibri"/>
              <a:ea typeface="Calibri"/>
              <a:cs typeface="Calibri"/>
              <a:sym typeface="Calibri"/>
            </a:endParaRPr>
          </a:p>
        </p:txBody>
      </p:sp>
      <p:grpSp>
        <p:nvGrpSpPr>
          <p:cNvPr id="270" name="Google Shape;270;p28"/>
          <p:cNvGrpSpPr/>
          <p:nvPr/>
        </p:nvGrpSpPr>
        <p:grpSpPr>
          <a:xfrm>
            <a:off x="312780" y="4766655"/>
            <a:ext cx="2220930" cy="352501"/>
            <a:chOff x="6077925" y="4856850"/>
            <a:chExt cx="6064800" cy="1143000"/>
          </a:xfrm>
        </p:grpSpPr>
        <p:sp>
          <p:nvSpPr>
            <p:cNvPr id="271" name="Google Shape;271;p28"/>
            <p:cNvSpPr/>
            <p:nvPr/>
          </p:nvSpPr>
          <p:spPr>
            <a:xfrm>
              <a:off x="6077925" y="4856850"/>
              <a:ext cx="6064800" cy="1143000"/>
            </a:xfrm>
            <a:prstGeom prst="rect">
              <a:avLst/>
            </a:prstGeom>
            <a:solidFill>
              <a:srgbClr val="D1190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272" name="Google Shape;272;p28"/>
            <p:cNvPicPr preferRelativeResize="0"/>
            <p:nvPr/>
          </p:nvPicPr>
          <p:blipFill>
            <a:blip r:embed="rId4">
              <a:alphaModFix/>
            </a:blip>
            <a:stretch>
              <a:fillRect/>
            </a:stretch>
          </p:blipFill>
          <p:spPr>
            <a:xfrm>
              <a:off x="6369202" y="4941951"/>
              <a:ext cx="5634652" cy="938175"/>
            </a:xfrm>
            <a:prstGeom prst="rect">
              <a:avLst/>
            </a:prstGeom>
            <a:noFill/>
            <a:ln>
              <a:noFill/>
            </a:ln>
          </p:spPr>
        </p:pic>
      </p:grpSp>
      <p:sp>
        <p:nvSpPr>
          <p:cNvPr id="273" name="Google Shape;273;p28"/>
          <p:cNvSpPr txBox="1"/>
          <p:nvPr/>
        </p:nvSpPr>
        <p:spPr>
          <a:xfrm>
            <a:off x="623725" y="1138975"/>
            <a:ext cx="81126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t/>
            </a:r>
            <a:endParaRPr/>
          </a:p>
        </p:txBody>
      </p:sp>
      <p:pic>
        <p:nvPicPr>
          <p:cNvPr id="274" name="Google Shape;274;p28"/>
          <p:cNvPicPr preferRelativeResize="0"/>
          <p:nvPr/>
        </p:nvPicPr>
        <p:blipFill>
          <a:blip r:embed="rId5">
            <a:alphaModFix/>
          </a:blip>
          <a:stretch>
            <a:fillRect/>
          </a:stretch>
        </p:blipFill>
        <p:spPr>
          <a:xfrm>
            <a:off x="3683222" y="880850"/>
            <a:ext cx="1242850" cy="3850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278" name="Shape 278"/>
        <p:cNvGrpSpPr/>
        <p:nvPr/>
      </p:nvGrpSpPr>
      <p:grpSpPr>
        <a:xfrm>
          <a:off x="0" y="0"/>
          <a:ext cx="0" cy="0"/>
          <a:chOff x="0" y="0"/>
          <a:chExt cx="0" cy="0"/>
        </a:xfrm>
      </p:grpSpPr>
      <p:sp>
        <p:nvSpPr>
          <p:cNvPr id="279" name="Google Shape;279;p29"/>
          <p:cNvSpPr/>
          <p:nvPr/>
        </p:nvSpPr>
        <p:spPr>
          <a:xfrm>
            <a:off x="0" y="0"/>
            <a:ext cx="9144000" cy="5715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80" name="Google Shape;280;p29"/>
          <p:cNvSpPr/>
          <p:nvPr/>
        </p:nvSpPr>
        <p:spPr>
          <a:xfrm>
            <a:off x="0" y="4743450"/>
            <a:ext cx="9144000" cy="400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81" name="Google Shape;281;p29"/>
          <p:cNvSpPr/>
          <p:nvPr/>
        </p:nvSpPr>
        <p:spPr>
          <a:xfrm>
            <a:off x="0" y="4742306"/>
            <a:ext cx="9144000" cy="4011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82" name="Google Shape;282;p29"/>
          <p:cNvSpPr txBox="1"/>
          <p:nvPr>
            <p:ph type="title"/>
          </p:nvPr>
        </p:nvSpPr>
        <p:spPr>
          <a:xfrm>
            <a:off x="563475" y="219919"/>
            <a:ext cx="4362600" cy="564600"/>
          </a:xfrm>
          <a:prstGeom prst="rect">
            <a:avLst/>
          </a:prstGeom>
          <a:noFill/>
          <a:ln>
            <a:noFill/>
          </a:ln>
        </p:spPr>
        <p:txBody>
          <a:bodyPr anchorCtr="0" anchor="t" bIns="0" lIns="0" spcFirstLastPara="1" rIns="0" wrap="square" tIns="193300">
            <a:normAutofit/>
          </a:bodyPr>
          <a:lstStyle/>
          <a:p>
            <a:pPr indent="0" lvl="0" marL="12700" rtl="0" algn="l">
              <a:lnSpc>
                <a:spcPct val="100000"/>
              </a:lnSpc>
              <a:spcBef>
                <a:spcPts val="0"/>
              </a:spcBef>
              <a:spcAft>
                <a:spcPts val="0"/>
              </a:spcAft>
              <a:buNone/>
            </a:pPr>
            <a:r>
              <a:rPr lang="en" u="none">
                <a:solidFill>
                  <a:srgbClr val="D1190D"/>
                </a:solidFill>
              </a:rPr>
              <a:t>Networks</a:t>
            </a:r>
            <a:endParaRPr u="none">
              <a:solidFill>
                <a:srgbClr val="D1190D"/>
              </a:solidFill>
            </a:endParaRPr>
          </a:p>
        </p:txBody>
      </p:sp>
      <p:sp>
        <p:nvSpPr>
          <p:cNvPr id="283" name="Google Shape;283;p29"/>
          <p:cNvSpPr txBox="1"/>
          <p:nvPr/>
        </p:nvSpPr>
        <p:spPr>
          <a:xfrm>
            <a:off x="4307107" y="4828032"/>
            <a:ext cx="110100" cy="2100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1500">
              <a:solidFill>
                <a:schemeClr val="dk1"/>
              </a:solidFill>
              <a:latin typeface="Calibri"/>
              <a:ea typeface="Calibri"/>
              <a:cs typeface="Calibri"/>
              <a:sym typeface="Calibri"/>
            </a:endParaRPr>
          </a:p>
        </p:txBody>
      </p:sp>
      <p:sp>
        <p:nvSpPr>
          <p:cNvPr id="284" name="Google Shape;284;p29"/>
          <p:cNvSpPr txBox="1"/>
          <p:nvPr>
            <p:ph idx="12" type="sldNum"/>
          </p:nvPr>
        </p:nvSpPr>
        <p:spPr>
          <a:xfrm>
            <a:off x="8544803" y="4828032"/>
            <a:ext cx="191400" cy="171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
              <a:t>‹#›</a:t>
            </a:fld>
            <a:endParaRPr/>
          </a:p>
        </p:txBody>
      </p:sp>
      <p:sp>
        <p:nvSpPr>
          <p:cNvPr id="285" name="Google Shape;285;p29"/>
          <p:cNvSpPr txBox="1"/>
          <p:nvPr/>
        </p:nvSpPr>
        <p:spPr>
          <a:xfrm>
            <a:off x="2696452" y="4763239"/>
            <a:ext cx="5729100" cy="301200"/>
          </a:xfrm>
          <a:prstGeom prst="rect">
            <a:avLst/>
          </a:prstGeom>
          <a:noFill/>
          <a:ln>
            <a:noFill/>
          </a:ln>
        </p:spPr>
        <p:txBody>
          <a:bodyPr anchorCtr="0" anchor="t" bIns="34275" lIns="68575" spcFirstLastPara="1" rIns="68575" wrap="square" tIns="34275">
            <a:noAutofit/>
          </a:bodyPr>
          <a:lstStyle/>
          <a:p>
            <a:pPr indent="0" lvl="0" marL="12700" marR="0" rtl="0" algn="l">
              <a:spcBef>
                <a:spcPts val="0"/>
              </a:spcBef>
              <a:spcAft>
                <a:spcPts val="0"/>
              </a:spcAft>
              <a:buClr>
                <a:schemeClr val="dk1"/>
              </a:buClr>
              <a:buSzPts val="800"/>
              <a:buFont typeface="Arial"/>
              <a:buNone/>
            </a:pPr>
            <a:r>
              <a:rPr b="1" lang="en" sz="1800">
                <a:solidFill>
                  <a:schemeClr val="lt1"/>
                </a:solidFill>
                <a:latin typeface="Calibri"/>
                <a:ea typeface="Calibri"/>
                <a:cs typeface="Calibri"/>
                <a:sym typeface="Calibri"/>
              </a:rPr>
              <a:t>Computer Science for Everyone, Everywhere (CSEE)</a:t>
            </a:r>
            <a:endParaRPr b="1" i="0" sz="1500" u="none" cap="none" strike="noStrike">
              <a:solidFill>
                <a:schemeClr val="lt1"/>
              </a:solidFill>
              <a:latin typeface="Calibri"/>
              <a:ea typeface="Calibri"/>
              <a:cs typeface="Calibri"/>
              <a:sym typeface="Calibri"/>
            </a:endParaRPr>
          </a:p>
        </p:txBody>
      </p:sp>
      <p:grpSp>
        <p:nvGrpSpPr>
          <p:cNvPr id="286" name="Google Shape;286;p29"/>
          <p:cNvGrpSpPr/>
          <p:nvPr/>
        </p:nvGrpSpPr>
        <p:grpSpPr>
          <a:xfrm>
            <a:off x="312780" y="4766655"/>
            <a:ext cx="2220930" cy="352501"/>
            <a:chOff x="6077925" y="4856850"/>
            <a:chExt cx="6064800" cy="1143000"/>
          </a:xfrm>
        </p:grpSpPr>
        <p:sp>
          <p:nvSpPr>
            <p:cNvPr id="287" name="Google Shape;287;p29"/>
            <p:cNvSpPr/>
            <p:nvPr/>
          </p:nvSpPr>
          <p:spPr>
            <a:xfrm>
              <a:off x="6077925" y="4856850"/>
              <a:ext cx="6064800" cy="1143000"/>
            </a:xfrm>
            <a:prstGeom prst="rect">
              <a:avLst/>
            </a:prstGeom>
            <a:solidFill>
              <a:srgbClr val="D1190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288" name="Google Shape;288;p29"/>
            <p:cNvPicPr preferRelativeResize="0"/>
            <p:nvPr/>
          </p:nvPicPr>
          <p:blipFill>
            <a:blip r:embed="rId4">
              <a:alphaModFix/>
            </a:blip>
            <a:stretch>
              <a:fillRect/>
            </a:stretch>
          </p:blipFill>
          <p:spPr>
            <a:xfrm>
              <a:off x="6369202" y="4941951"/>
              <a:ext cx="5634652" cy="938175"/>
            </a:xfrm>
            <a:prstGeom prst="rect">
              <a:avLst/>
            </a:prstGeom>
            <a:noFill/>
            <a:ln>
              <a:noFill/>
            </a:ln>
          </p:spPr>
        </p:pic>
      </p:grpSp>
      <p:sp>
        <p:nvSpPr>
          <p:cNvPr id="289" name="Google Shape;289;p29"/>
          <p:cNvSpPr txBox="1"/>
          <p:nvPr/>
        </p:nvSpPr>
        <p:spPr>
          <a:xfrm>
            <a:off x="623725" y="1138975"/>
            <a:ext cx="81126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t/>
            </a:r>
            <a:endParaRPr/>
          </a:p>
        </p:txBody>
      </p:sp>
      <p:pic>
        <p:nvPicPr>
          <p:cNvPr id="290" name="Google Shape;290;p29"/>
          <p:cNvPicPr preferRelativeResize="0"/>
          <p:nvPr/>
        </p:nvPicPr>
        <p:blipFill>
          <a:blip r:embed="rId5">
            <a:alphaModFix/>
          </a:blip>
          <a:stretch>
            <a:fillRect/>
          </a:stretch>
        </p:blipFill>
        <p:spPr>
          <a:xfrm>
            <a:off x="1051100" y="57150"/>
            <a:ext cx="6875493" cy="51435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294" name="Shape 294"/>
        <p:cNvGrpSpPr/>
        <p:nvPr/>
      </p:nvGrpSpPr>
      <p:grpSpPr>
        <a:xfrm>
          <a:off x="0" y="0"/>
          <a:ext cx="0" cy="0"/>
          <a:chOff x="0" y="0"/>
          <a:chExt cx="0" cy="0"/>
        </a:xfrm>
      </p:grpSpPr>
      <p:sp>
        <p:nvSpPr>
          <p:cNvPr id="295" name="Google Shape;295;p30"/>
          <p:cNvSpPr/>
          <p:nvPr/>
        </p:nvSpPr>
        <p:spPr>
          <a:xfrm>
            <a:off x="0" y="0"/>
            <a:ext cx="9144000" cy="5715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96" name="Google Shape;296;p30"/>
          <p:cNvSpPr/>
          <p:nvPr/>
        </p:nvSpPr>
        <p:spPr>
          <a:xfrm>
            <a:off x="0" y="4743450"/>
            <a:ext cx="9144000" cy="400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97" name="Google Shape;297;p30"/>
          <p:cNvSpPr/>
          <p:nvPr/>
        </p:nvSpPr>
        <p:spPr>
          <a:xfrm>
            <a:off x="0" y="4742306"/>
            <a:ext cx="9144000" cy="4011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98" name="Google Shape;298;p30"/>
          <p:cNvSpPr txBox="1"/>
          <p:nvPr>
            <p:ph type="title"/>
          </p:nvPr>
        </p:nvSpPr>
        <p:spPr>
          <a:xfrm>
            <a:off x="563475" y="219919"/>
            <a:ext cx="4362600" cy="564600"/>
          </a:xfrm>
          <a:prstGeom prst="rect">
            <a:avLst/>
          </a:prstGeom>
          <a:noFill/>
          <a:ln>
            <a:noFill/>
          </a:ln>
        </p:spPr>
        <p:txBody>
          <a:bodyPr anchorCtr="0" anchor="t" bIns="0" lIns="0" spcFirstLastPara="1" rIns="0" wrap="square" tIns="193300">
            <a:normAutofit/>
          </a:bodyPr>
          <a:lstStyle/>
          <a:p>
            <a:pPr indent="0" lvl="0" marL="12700" rtl="0" algn="l">
              <a:lnSpc>
                <a:spcPct val="100000"/>
              </a:lnSpc>
              <a:spcBef>
                <a:spcPts val="0"/>
              </a:spcBef>
              <a:spcAft>
                <a:spcPts val="0"/>
              </a:spcAft>
              <a:buNone/>
            </a:pPr>
            <a:r>
              <a:rPr lang="en" u="none">
                <a:solidFill>
                  <a:srgbClr val="D1190D"/>
                </a:solidFill>
              </a:rPr>
              <a:t>What is the World Wide Web?</a:t>
            </a:r>
            <a:endParaRPr u="none">
              <a:solidFill>
                <a:srgbClr val="D1190D"/>
              </a:solidFill>
            </a:endParaRPr>
          </a:p>
        </p:txBody>
      </p:sp>
      <p:sp>
        <p:nvSpPr>
          <p:cNvPr id="299" name="Google Shape;299;p30"/>
          <p:cNvSpPr txBox="1"/>
          <p:nvPr/>
        </p:nvSpPr>
        <p:spPr>
          <a:xfrm>
            <a:off x="4307107" y="4828032"/>
            <a:ext cx="110100" cy="2100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1500">
              <a:solidFill>
                <a:schemeClr val="dk1"/>
              </a:solidFill>
              <a:latin typeface="Calibri"/>
              <a:ea typeface="Calibri"/>
              <a:cs typeface="Calibri"/>
              <a:sym typeface="Calibri"/>
            </a:endParaRPr>
          </a:p>
        </p:txBody>
      </p:sp>
      <p:sp>
        <p:nvSpPr>
          <p:cNvPr id="300" name="Google Shape;300;p30"/>
          <p:cNvSpPr txBox="1"/>
          <p:nvPr>
            <p:ph idx="12" type="sldNum"/>
          </p:nvPr>
        </p:nvSpPr>
        <p:spPr>
          <a:xfrm>
            <a:off x="8544803" y="4828032"/>
            <a:ext cx="191400" cy="171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
              <a:t>‹#›</a:t>
            </a:fld>
            <a:endParaRPr/>
          </a:p>
        </p:txBody>
      </p:sp>
      <p:sp>
        <p:nvSpPr>
          <p:cNvPr id="301" name="Google Shape;301;p30"/>
          <p:cNvSpPr txBox="1"/>
          <p:nvPr/>
        </p:nvSpPr>
        <p:spPr>
          <a:xfrm>
            <a:off x="2696452" y="4763239"/>
            <a:ext cx="5729100" cy="301200"/>
          </a:xfrm>
          <a:prstGeom prst="rect">
            <a:avLst/>
          </a:prstGeom>
          <a:noFill/>
          <a:ln>
            <a:noFill/>
          </a:ln>
        </p:spPr>
        <p:txBody>
          <a:bodyPr anchorCtr="0" anchor="t" bIns="34275" lIns="68575" spcFirstLastPara="1" rIns="68575" wrap="square" tIns="34275">
            <a:noAutofit/>
          </a:bodyPr>
          <a:lstStyle/>
          <a:p>
            <a:pPr indent="0" lvl="0" marL="12700" marR="0" rtl="0" algn="l">
              <a:spcBef>
                <a:spcPts val="0"/>
              </a:spcBef>
              <a:spcAft>
                <a:spcPts val="0"/>
              </a:spcAft>
              <a:buClr>
                <a:schemeClr val="dk1"/>
              </a:buClr>
              <a:buSzPts val="800"/>
              <a:buFont typeface="Arial"/>
              <a:buNone/>
            </a:pPr>
            <a:r>
              <a:rPr b="1" lang="en" sz="1800">
                <a:solidFill>
                  <a:schemeClr val="lt1"/>
                </a:solidFill>
                <a:latin typeface="Calibri"/>
                <a:ea typeface="Calibri"/>
                <a:cs typeface="Calibri"/>
                <a:sym typeface="Calibri"/>
              </a:rPr>
              <a:t>Computer Science for Everyone, Everywhere (CSEE)</a:t>
            </a:r>
            <a:endParaRPr b="1" i="0" sz="1500" u="none" cap="none" strike="noStrike">
              <a:solidFill>
                <a:schemeClr val="lt1"/>
              </a:solidFill>
              <a:latin typeface="Calibri"/>
              <a:ea typeface="Calibri"/>
              <a:cs typeface="Calibri"/>
              <a:sym typeface="Calibri"/>
            </a:endParaRPr>
          </a:p>
        </p:txBody>
      </p:sp>
      <p:grpSp>
        <p:nvGrpSpPr>
          <p:cNvPr id="302" name="Google Shape;302;p30"/>
          <p:cNvGrpSpPr/>
          <p:nvPr/>
        </p:nvGrpSpPr>
        <p:grpSpPr>
          <a:xfrm>
            <a:off x="312780" y="4766655"/>
            <a:ext cx="2220930" cy="352501"/>
            <a:chOff x="6077925" y="4856850"/>
            <a:chExt cx="6064800" cy="1143000"/>
          </a:xfrm>
        </p:grpSpPr>
        <p:sp>
          <p:nvSpPr>
            <p:cNvPr id="303" name="Google Shape;303;p30"/>
            <p:cNvSpPr/>
            <p:nvPr/>
          </p:nvSpPr>
          <p:spPr>
            <a:xfrm>
              <a:off x="6077925" y="4856850"/>
              <a:ext cx="6064800" cy="1143000"/>
            </a:xfrm>
            <a:prstGeom prst="rect">
              <a:avLst/>
            </a:prstGeom>
            <a:solidFill>
              <a:srgbClr val="D1190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304" name="Google Shape;304;p30"/>
            <p:cNvPicPr preferRelativeResize="0"/>
            <p:nvPr/>
          </p:nvPicPr>
          <p:blipFill>
            <a:blip r:embed="rId4">
              <a:alphaModFix/>
            </a:blip>
            <a:stretch>
              <a:fillRect/>
            </a:stretch>
          </p:blipFill>
          <p:spPr>
            <a:xfrm>
              <a:off x="6369202" y="4941951"/>
              <a:ext cx="5634652" cy="938175"/>
            </a:xfrm>
            <a:prstGeom prst="rect">
              <a:avLst/>
            </a:prstGeom>
            <a:noFill/>
            <a:ln>
              <a:noFill/>
            </a:ln>
          </p:spPr>
        </p:pic>
      </p:grpSp>
      <p:sp>
        <p:nvSpPr>
          <p:cNvPr id="305" name="Google Shape;305;p30"/>
          <p:cNvSpPr txBox="1"/>
          <p:nvPr/>
        </p:nvSpPr>
        <p:spPr>
          <a:xfrm>
            <a:off x="623725" y="1138975"/>
            <a:ext cx="8112600" cy="1477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The World Wide Web is an information space that is supported by the Internet</a:t>
            </a:r>
            <a:endParaRPr/>
          </a:p>
          <a:p>
            <a:pPr indent="-317500" lvl="0" marL="457200" rtl="0" algn="l">
              <a:spcBef>
                <a:spcPts val="0"/>
              </a:spcBef>
              <a:spcAft>
                <a:spcPts val="0"/>
              </a:spcAft>
              <a:buSzPts val="1400"/>
              <a:buChar char="●"/>
            </a:pPr>
            <a:r>
              <a:rPr lang="en"/>
              <a:t>The Internet is the largest physical </a:t>
            </a:r>
            <a:r>
              <a:rPr lang="en"/>
              <a:t>connected</a:t>
            </a:r>
            <a:r>
              <a:rPr lang="en"/>
              <a:t> network in the world.</a:t>
            </a:r>
            <a:endParaRPr/>
          </a:p>
          <a:p>
            <a:pPr indent="-317500" lvl="0" marL="457200" rtl="0" algn="l">
              <a:spcBef>
                <a:spcPts val="0"/>
              </a:spcBef>
              <a:spcAft>
                <a:spcPts val="0"/>
              </a:spcAft>
              <a:buSzPts val="1400"/>
              <a:buChar char="●"/>
            </a:pPr>
            <a:r>
              <a:rPr lang="en"/>
              <a:t>The World Wide Web uses the Internet, but it is not the Internet.</a:t>
            </a:r>
            <a:endParaRPr/>
          </a:p>
          <a:p>
            <a:pPr indent="-317500" lvl="0" marL="457200" rtl="0" algn="l">
              <a:spcBef>
                <a:spcPts val="0"/>
              </a:spcBef>
              <a:spcAft>
                <a:spcPts val="0"/>
              </a:spcAft>
              <a:buSzPts val="1400"/>
              <a:buChar char="●"/>
            </a:pPr>
            <a:r>
              <a:rPr lang="en"/>
              <a:t>However, the two terms are often used to mean the same thing.</a:t>
            </a:r>
            <a:endParaRPr/>
          </a:p>
          <a:p>
            <a:pPr indent="-317500" lvl="0" marL="457200" rtl="0" algn="l">
              <a:spcBef>
                <a:spcPts val="0"/>
              </a:spcBef>
              <a:spcAft>
                <a:spcPts val="0"/>
              </a:spcAft>
              <a:buSzPts val="1400"/>
              <a:buChar char="●"/>
            </a:pPr>
            <a:r>
              <a:rPr lang="en"/>
              <a:t>World Wide Web uses HTML to create documents and scripting languages to create </a:t>
            </a:r>
            <a:r>
              <a:rPr lang="en"/>
              <a:t>dynamic</a:t>
            </a:r>
            <a:r>
              <a:rPr lang="en"/>
              <a:t> content.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309" name="Shape 309"/>
        <p:cNvGrpSpPr/>
        <p:nvPr/>
      </p:nvGrpSpPr>
      <p:grpSpPr>
        <a:xfrm>
          <a:off x="0" y="0"/>
          <a:ext cx="0" cy="0"/>
          <a:chOff x="0" y="0"/>
          <a:chExt cx="0" cy="0"/>
        </a:xfrm>
      </p:grpSpPr>
      <p:sp>
        <p:nvSpPr>
          <p:cNvPr id="310" name="Google Shape;310;p31"/>
          <p:cNvSpPr/>
          <p:nvPr/>
        </p:nvSpPr>
        <p:spPr>
          <a:xfrm>
            <a:off x="0" y="0"/>
            <a:ext cx="9144000" cy="5715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11" name="Google Shape;311;p31"/>
          <p:cNvSpPr/>
          <p:nvPr/>
        </p:nvSpPr>
        <p:spPr>
          <a:xfrm>
            <a:off x="0" y="4743450"/>
            <a:ext cx="9144000" cy="400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12" name="Google Shape;312;p31"/>
          <p:cNvSpPr/>
          <p:nvPr/>
        </p:nvSpPr>
        <p:spPr>
          <a:xfrm>
            <a:off x="0" y="4742306"/>
            <a:ext cx="9144000" cy="4011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13" name="Google Shape;313;p31"/>
          <p:cNvSpPr txBox="1"/>
          <p:nvPr>
            <p:ph type="title"/>
          </p:nvPr>
        </p:nvSpPr>
        <p:spPr>
          <a:xfrm>
            <a:off x="563475" y="219925"/>
            <a:ext cx="8112600" cy="564600"/>
          </a:xfrm>
          <a:prstGeom prst="rect">
            <a:avLst/>
          </a:prstGeom>
          <a:noFill/>
          <a:ln>
            <a:noFill/>
          </a:ln>
        </p:spPr>
        <p:txBody>
          <a:bodyPr anchorCtr="0" anchor="t" bIns="0" lIns="0" spcFirstLastPara="1" rIns="0" wrap="square" tIns="193300">
            <a:normAutofit fontScale="90000"/>
          </a:bodyPr>
          <a:lstStyle/>
          <a:p>
            <a:pPr indent="0" lvl="0" marL="12700" rtl="0" algn="l">
              <a:lnSpc>
                <a:spcPct val="100000"/>
              </a:lnSpc>
              <a:spcBef>
                <a:spcPts val="0"/>
              </a:spcBef>
              <a:spcAft>
                <a:spcPts val="0"/>
              </a:spcAft>
              <a:buNone/>
            </a:pPr>
            <a:r>
              <a:rPr lang="en" u="none">
                <a:solidFill>
                  <a:srgbClr val="D1190D"/>
                </a:solidFill>
              </a:rPr>
              <a:t>What is the World Wide Web? - Anatomy of an HTTP Request</a:t>
            </a:r>
            <a:endParaRPr u="none">
              <a:solidFill>
                <a:srgbClr val="D1190D"/>
              </a:solidFill>
            </a:endParaRPr>
          </a:p>
        </p:txBody>
      </p:sp>
      <p:sp>
        <p:nvSpPr>
          <p:cNvPr id="314" name="Google Shape;314;p31"/>
          <p:cNvSpPr txBox="1"/>
          <p:nvPr/>
        </p:nvSpPr>
        <p:spPr>
          <a:xfrm>
            <a:off x="4307107" y="4828032"/>
            <a:ext cx="110100" cy="2100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1500">
              <a:solidFill>
                <a:schemeClr val="dk1"/>
              </a:solidFill>
              <a:latin typeface="Calibri"/>
              <a:ea typeface="Calibri"/>
              <a:cs typeface="Calibri"/>
              <a:sym typeface="Calibri"/>
            </a:endParaRPr>
          </a:p>
        </p:txBody>
      </p:sp>
      <p:sp>
        <p:nvSpPr>
          <p:cNvPr id="315" name="Google Shape;315;p31"/>
          <p:cNvSpPr txBox="1"/>
          <p:nvPr>
            <p:ph idx="12" type="sldNum"/>
          </p:nvPr>
        </p:nvSpPr>
        <p:spPr>
          <a:xfrm>
            <a:off x="8544803" y="4828032"/>
            <a:ext cx="191400" cy="171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
              <a:t>‹#›</a:t>
            </a:fld>
            <a:endParaRPr/>
          </a:p>
        </p:txBody>
      </p:sp>
      <p:sp>
        <p:nvSpPr>
          <p:cNvPr id="316" name="Google Shape;316;p31"/>
          <p:cNvSpPr txBox="1"/>
          <p:nvPr/>
        </p:nvSpPr>
        <p:spPr>
          <a:xfrm>
            <a:off x="2696452" y="4763239"/>
            <a:ext cx="5729100" cy="301200"/>
          </a:xfrm>
          <a:prstGeom prst="rect">
            <a:avLst/>
          </a:prstGeom>
          <a:noFill/>
          <a:ln>
            <a:noFill/>
          </a:ln>
        </p:spPr>
        <p:txBody>
          <a:bodyPr anchorCtr="0" anchor="t" bIns="34275" lIns="68575" spcFirstLastPara="1" rIns="68575" wrap="square" tIns="34275">
            <a:noAutofit/>
          </a:bodyPr>
          <a:lstStyle/>
          <a:p>
            <a:pPr indent="0" lvl="0" marL="12700" marR="0" rtl="0" algn="l">
              <a:spcBef>
                <a:spcPts val="0"/>
              </a:spcBef>
              <a:spcAft>
                <a:spcPts val="0"/>
              </a:spcAft>
              <a:buClr>
                <a:schemeClr val="dk1"/>
              </a:buClr>
              <a:buSzPts val="800"/>
              <a:buFont typeface="Arial"/>
              <a:buNone/>
            </a:pPr>
            <a:r>
              <a:rPr b="1" lang="en" sz="1800">
                <a:solidFill>
                  <a:schemeClr val="lt1"/>
                </a:solidFill>
                <a:latin typeface="Calibri"/>
                <a:ea typeface="Calibri"/>
                <a:cs typeface="Calibri"/>
                <a:sym typeface="Calibri"/>
              </a:rPr>
              <a:t>Computer Science for Everyone, Everywhere (CSEE)</a:t>
            </a:r>
            <a:endParaRPr b="1" i="0" sz="1500" u="none" cap="none" strike="noStrike">
              <a:solidFill>
                <a:schemeClr val="lt1"/>
              </a:solidFill>
              <a:latin typeface="Calibri"/>
              <a:ea typeface="Calibri"/>
              <a:cs typeface="Calibri"/>
              <a:sym typeface="Calibri"/>
            </a:endParaRPr>
          </a:p>
        </p:txBody>
      </p:sp>
      <p:grpSp>
        <p:nvGrpSpPr>
          <p:cNvPr id="317" name="Google Shape;317;p31"/>
          <p:cNvGrpSpPr/>
          <p:nvPr/>
        </p:nvGrpSpPr>
        <p:grpSpPr>
          <a:xfrm>
            <a:off x="312780" y="4766655"/>
            <a:ext cx="2220930" cy="352501"/>
            <a:chOff x="6077925" y="4856850"/>
            <a:chExt cx="6064800" cy="1143000"/>
          </a:xfrm>
        </p:grpSpPr>
        <p:sp>
          <p:nvSpPr>
            <p:cNvPr id="318" name="Google Shape;318;p31"/>
            <p:cNvSpPr/>
            <p:nvPr/>
          </p:nvSpPr>
          <p:spPr>
            <a:xfrm>
              <a:off x="6077925" y="4856850"/>
              <a:ext cx="6064800" cy="1143000"/>
            </a:xfrm>
            <a:prstGeom prst="rect">
              <a:avLst/>
            </a:prstGeom>
            <a:solidFill>
              <a:srgbClr val="D1190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319" name="Google Shape;319;p31"/>
            <p:cNvPicPr preferRelativeResize="0"/>
            <p:nvPr/>
          </p:nvPicPr>
          <p:blipFill>
            <a:blip r:embed="rId4">
              <a:alphaModFix/>
            </a:blip>
            <a:stretch>
              <a:fillRect/>
            </a:stretch>
          </p:blipFill>
          <p:spPr>
            <a:xfrm>
              <a:off x="6369202" y="4941951"/>
              <a:ext cx="5634652" cy="938175"/>
            </a:xfrm>
            <a:prstGeom prst="rect">
              <a:avLst/>
            </a:prstGeom>
            <a:noFill/>
            <a:ln>
              <a:noFill/>
            </a:ln>
          </p:spPr>
        </p:pic>
      </p:grpSp>
      <p:sp>
        <p:nvSpPr>
          <p:cNvPr id="320" name="Google Shape;320;p31"/>
          <p:cNvSpPr txBox="1"/>
          <p:nvPr/>
        </p:nvSpPr>
        <p:spPr>
          <a:xfrm>
            <a:off x="623725" y="1138975"/>
            <a:ext cx="81126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t/>
            </a:r>
            <a:endParaRPr/>
          </a:p>
        </p:txBody>
      </p:sp>
      <p:pic>
        <p:nvPicPr>
          <p:cNvPr id="321" name="Google Shape;321;p31"/>
          <p:cNvPicPr preferRelativeResize="0"/>
          <p:nvPr/>
        </p:nvPicPr>
        <p:blipFill>
          <a:blip r:embed="rId5">
            <a:alphaModFix/>
          </a:blip>
          <a:stretch>
            <a:fillRect/>
          </a:stretch>
        </p:blipFill>
        <p:spPr>
          <a:xfrm>
            <a:off x="738188" y="1401328"/>
            <a:ext cx="7763175" cy="26483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325" name="Shape 325"/>
        <p:cNvGrpSpPr/>
        <p:nvPr/>
      </p:nvGrpSpPr>
      <p:grpSpPr>
        <a:xfrm>
          <a:off x="0" y="0"/>
          <a:ext cx="0" cy="0"/>
          <a:chOff x="0" y="0"/>
          <a:chExt cx="0" cy="0"/>
        </a:xfrm>
      </p:grpSpPr>
      <p:sp>
        <p:nvSpPr>
          <p:cNvPr id="326" name="Google Shape;326;p32"/>
          <p:cNvSpPr/>
          <p:nvPr/>
        </p:nvSpPr>
        <p:spPr>
          <a:xfrm>
            <a:off x="0" y="0"/>
            <a:ext cx="9144000" cy="5715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27" name="Google Shape;327;p32"/>
          <p:cNvSpPr/>
          <p:nvPr/>
        </p:nvSpPr>
        <p:spPr>
          <a:xfrm>
            <a:off x="0" y="4743450"/>
            <a:ext cx="9144000" cy="400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28" name="Google Shape;328;p32"/>
          <p:cNvSpPr/>
          <p:nvPr/>
        </p:nvSpPr>
        <p:spPr>
          <a:xfrm>
            <a:off x="0" y="4742306"/>
            <a:ext cx="9144000" cy="4011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29" name="Google Shape;329;p32"/>
          <p:cNvSpPr txBox="1"/>
          <p:nvPr>
            <p:ph type="title"/>
          </p:nvPr>
        </p:nvSpPr>
        <p:spPr>
          <a:xfrm>
            <a:off x="563475" y="219925"/>
            <a:ext cx="7981200" cy="564600"/>
          </a:xfrm>
          <a:prstGeom prst="rect">
            <a:avLst/>
          </a:prstGeom>
          <a:noFill/>
          <a:ln>
            <a:noFill/>
          </a:ln>
        </p:spPr>
        <p:txBody>
          <a:bodyPr anchorCtr="0" anchor="t" bIns="0" lIns="0" spcFirstLastPara="1" rIns="0" wrap="square" tIns="193300">
            <a:normAutofit/>
          </a:bodyPr>
          <a:lstStyle/>
          <a:p>
            <a:pPr indent="0" lvl="0" marL="12700" rtl="0" algn="l">
              <a:lnSpc>
                <a:spcPct val="100000"/>
              </a:lnSpc>
              <a:spcBef>
                <a:spcPts val="0"/>
              </a:spcBef>
              <a:spcAft>
                <a:spcPts val="0"/>
              </a:spcAft>
              <a:buNone/>
            </a:pPr>
            <a:r>
              <a:rPr lang="en" u="none">
                <a:solidFill>
                  <a:srgbClr val="D1190D"/>
                </a:solidFill>
              </a:rPr>
              <a:t>What is the World Wide Web? - How a Hyperlink Works</a:t>
            </a:r>
            <a:endParaRPr u="none">
              <a:solidFill>
                <a:srgbClr val="D1190D"/>
              </a:solidFill>
            </a:endParaRPr>
          </a:p>
        </p:txBody>
      </p:sp>
      <p:sp>
        <p:nvSpPr>
          <p:cNvPr id="330" name="Google Shape;330;p32"/>
          <p:cNvSpPr txBox="1"/>
          <p:nvPr/>
        </p:nvSpPr>
        <p:spPr>
          <a:xfrm>
            <a:off x="4307107" y="4828032"/>
            <a:ext cx="110100" cy="2100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1500">
              <a:solidFill>
                <a:schemeClr val="dk1"/>
              </a:solidFill>
              <a:latin typeface="Calibri"/>
              <a:ea typeface="Calibri"/>
              <a:cs typeface="Calibri"/>
              <a:sym typeface="Calibri"/>
            </a:endParaRPr>
          </a:p>
        </p:txBody>
      </p:sp>
      <p:sp>
        <p:nvSpPr>
          <p:cNvPr id="331" name="Google Shape;331;p32"/>
          <p:cNvSpPr txBox="1"/>
          <p:nvPr>
            <p:ph idx="12" type="sldNum"/>
          </p:nvPr>
        </p:nvSpPr>
        <p:spPr>
          <a:xfrm>
            <a:off x="8544803" y="4828032"/>
            <a:ext cx="191400" cy="171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
              <a:t>‹#›</a:t>
            </a:fld>
            <a:endParaRPr/>
          </a:p>
        </p:txBody>
      </p:sp>
      <p:sp>
        <p:nvSpPr>
          <p:cNvPr id="332" name="Google Shape;332;p32"/>
          <p:cNvSpPr txBox="1"/>
          <p:nvPr/>
        </p:nvSpPr>
        <p:spPr>
          <a:xfrm>
            <a:off x="2696452" y="4763239"/>
            <a:ext cx="5729100" cy="301200"/>
          </a:xfrm>
          <a:prstGeom prst="rect">
            <a:avLst/>
          </a:prstGeom>
          <a:noFill/>
          <a:ln>
            <a:noFill/>
          </a:ln>
        </p:spPr>
        <p:txBody>
          <a:bodyPr anchorCtr="0" anchor="t" bIns="34275" lIns="68575" spcFirstLastPara="1" rIns="68575" wrap="square" tIns="34275">
            <a:noAutofit/>
          </a:bodyPr>
          <a:lstStyle/>
          <a:p>
            <a:pPr indent="0" lvl="0" marL="12700" marR="0" rtl="0" algn="l">
              <a:spcBef>
                <a:spcPts val="0"/>
              </a:spcBef>
              <a:spcAft>
                <a:spcPts val="0"/>
              </a:spcAft>
              <a:buClr>
                <a:schemeClr val="dk1"/>
              </a:buClr>
              <a:buSzPts val="800"/>
              <a:buFont typeface="Arial"/>
              <a:buNone/>
            </a:pPr>
            <a:r>
              <a:rPr b="1" lang="en" sz="1800">
                <a:solidFill>
                  <a:schemeClr val="lt1"/>
                </a:solidFill>
                <a:latin typeface="Calibri"/>
                <a:ea typeface="Calibri"/>
                <a:cs typeface="Calibri"/>
                <a:sym typeface="Calibri"/>
              </a:rPr>
              <a:t>Computer Science for Everyone, Everywhere (CSEE)</a:t>
            </a:r>
            <a:endParaRPr b="1" i="0" sz="1500" u="none" cap="none" strike="noStrike">
              <a:solidFill>
                <a:schemeClr val="lt1"/>
              </a:solidFill>
              <a:latin typeface="Calibri"/>
              <a:ea typeface="Calibri"/>
              <a:cs typeface="Calibri"/>
              <a:sym typeface="Calibri"/>
            </a:endParaRPr>
          </a:p>
        </p:txBody>
      </p:sp>
      <p:grpSp>
        <p:nvGrpSpPr>
          <p:cNvPr id="333" name="Google Shape;333;p32"/>
          <p:cNvGrpSpPr/>
          <p:nvPr/>
        </p:nvGrpSpPr>
        <p:grpSpPr>
          <a:xfrm>
            <a:off x="312780" y="4766655"/>
            <a:ext cx="2220930" cy="352501"/>
            <a:chOff x="6077925" y="4856850"/>
            <a:chExt cx="6064800" cy="1143000"/>
          </a:xfrm>
        </p:grpSpPr>
        <p:sp>
          <p:nvSpPr>
            <p:cNvPr id="334" name="Google Shape;334;p32"/>
            <p:cNvSpPr/>
            <p:nvPr/>
          </p:nvSpPr>
          <p:spPr>
            <a:xfrm>
              <a:off x="6077925" y="4856850"/>
              <a:ext cx="6064800" cy="1143000"/>
            </a:xfrm>
            <a:prstGeom prst="rect">
              <a:avLst/>
            </a:prstGeom>
            <a:solidFill>
              <a:srgbClr val="D1190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335" name="Google Shape;335;p32"/>
            <p:cNvPicPr preferRelativeResize="0"/>
            <p:nvPr/>
          </p:nvPicPr>
          <p:blipFill>
            <a:blip r:embed="rId4">
              <a:alphaModFix/>
            </a:blip>
            <a:stretch>
              <a:fillRect/>
            </a:stretch>
          </p:blipFill>
          <p:spPr>
            <a:xfrm>
              <a:off x="6369202" y="4941951"/>
              <a:ext cx="5634652" cy="938175"/>
            </a:xfrm>
            <a:prstGeom prst="rect">
              <a:avLst/>
            </a:prstGeom>
            <a:noFill/>
            <a:ln>
              <a:noFill/>
            </a:ln>
          </p:spPr>
        </p:pic>
      </p:grpSp>
      <p:sp>
        <p:nvSpPr>
          <p:cNvPr id="336" name="Google Shape;336;p32"/>
          <p:cNvSpPr txBox="1"/>
          <p:nvPr/>
        </p:nvSpPr>
        <p:spPr>
          <a:xfrm>
            <a:off x="623725" y="1138975"/>
            <a:ext cx="81126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t/>
            </a:r>
            <a:endParaRPr/>
          </a:p>
        </p:txBody>
      </p:sp>
      <p:pic>
        <p:nvPicPr>
          <p:cNvPr id="337" name="Google Shape;337;p32"/>
          <p:cNvPicPr preferRelativeResize="0"/>
          <p:nvPr/>
        </p:nvPicPr>
        <p:blipFill>
          <a:blip r:embed="rId5">
            <a:alphaModFix/>
          </a:blip>
          <a:stretch>
            <a:fillRect/>
          </a:stretch>
        </p:blipFill>
        <p:spPr>
          <a:xfrm>
            <a:off x="749025" y="1085925"/>
            <a:ext cx="6669845" cy="289833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341" name="Shape 341"/>
        <p:cNvGrpSpPr/>
        <p:nvPr/>
      </p:nvGrpSpPr>
      <p:grpSpPr>
        <a:xfrm>
          <a:off x="0" y="0"/>
          <a:ext cx="0" cy="0"/>
          <a:chOff x="0" y="0"/>
          <a:chExt cx="0" cy="0"/>
        </a:xfrm>
      </p:grpSpPr>
      <p:sp>
        <p:nvSpPr>
          <p:cNvPr id="342" name="Google Shape;342;p33"/>
          <p:cNvSpPr/>
          <p:nvPr/>
        </p:nvSpPr>
        <p:spPr>
          <a:xfrm>
            <a:off x="0" y="0"/>
            <a:ext cx="9144000" cy="5715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43" name="Google Shape;343;p33"/>
          <p:cNvSpPr/>
          <p:nvPr/>
        </p:nvSpPr>
        <p:spPr>
          <a:xfrm>
            <a:off x="0" y="4743450"/>
            <a:ext cx="9144000" cy="400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44" name="Google Shape;344;p33"/>
          <p:cNvSpPr/>
          <p:nvPr/>
        </p:nvSpPr>
        <p:spPr>
          <a:xfrm>
            <a:off x="0" y="4742306"/>
            <a:ext cx="9144000" cy="4011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45" name="Google Shape;345;p33"/>
          <p:cNvSpPr txBox="1"/>
          <p:nvPr>
            <p:ph type="title"/>
          </p:nvPr>
        </p:nvSpPr>
        <p:spPr>
          <a:xfrm>
            <a:off x="563475" y="219919"/>
            <a:ext cx="4362600" cy="564600"/>
          </a:xfrm>
          <a:prstGeom prst="rect">
            <a:avLst/>
          </a:prstGeom>
          <a:noFill/>
          <a:ln>
            <a:noFill/>
          </a:ln>
        </p:spPr>
        <p:txBody>
          <a:bodyPr anchorCtr="0" anchor="t" bIns="0" lIns="0" spcFirstLastPara="1" rIns="0" wrap="square" tIns="193300">
            <a:normAutofit/>
          </a:bodyPr>
          <a:lstStyle/>
          <a:p>
            <a:pPr indent="0" lvl="0" marL="12700" rtl="0" algn="l">
              <a:lnSpc>
                <a:spcPct val="100000"/>
              </a:lnSpc>
              <a:spcBef>
                <a:spcPts val="0"/>
              </a:spcBef>
              <a:spcAft>
                <a:spcPts val="0"/>
              </a:spcAft>
              <a:buNone/>
            </a:pPr>
            <a:r>
              <a:rPr lang="en" u="none">
                <a:solidFill>
                  <a:srgbClr val="D1190D"/>
                </a:solidFill>
              </a:rPr>
              <a:t>Activity - The String Network</a:t>
            </a:r>
            <a:endParaRPr u="none">
              <a:solidFill>
                <a:srgbClr val="D1190D"/>
              </a:solidFill>
            </a:endParaRPr>
          </a:p>
        </p:txBody>
      </p:sp>
      <p:sp>
        <p:nvSpPr>
          <p:cNvPr id="346" name="Google Shape;346;p33"/>
          <p:cNvSpPr txBox="1"/>
          <p:nvPr/>
        </p:nvSpPr>
        <p:spPr>
          <a:xfrm>
            <a:off x="4307107" y="4828032"/>
            <a:ext cx="110100" cy="2100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1500">
              <a:solidFill>
                <a:schemeClr val="dk1"/>
              </a:solidFill>
              <a:latin typeface="Calibri"/>
              <a:ea typeface="Calibri"/>
              <a:cs typeface="Calibri"/>
              <a:sym typeface="Calibri"/>
            </a:endParaRPr>
          </a:p>
        </p:txBody>
      </p:sp>
      <p:sp>
        <p:nvSpPr>
          <p:cNvPr id="347" name="Google Shape;347;p33"/>
          <p:cNvSpPr txBox="1"/>
          <p:nvPr>
            <p:ph idx="12" type="sldNum"/>
          </p:nvPr>
        </p:nvSpPr>
        <p:spPr>
          <a:xfrm>
            <a:off x="8544803" y="4828032"/>
            <a:ext cx="191400" cy="171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
              <a:t>‹#›</a:t>
            </a:fld>
            <a:endParaRPr/>
          </a:p>
        </p:txBody>
      </p:sp>
      <p:sp>
        <p:nvSpPr>
          <p:cNvPr id="348" name="Google Shape;348;p33"/>
          <p:cNvSpPr txBox="1"/>
          <p:nvPr/>
        </p:nvSpPr>
        <p:spPr>
          <a:xfrm>
            <a:off x="2696452" y="4763239"/>
            <a:ext cx="5729100" cy="301200"/>
          </a:xfrm>
          <a:prstGeom prst="rect">
            <a:avLst/>
          </a:prstGeom>
          <a:noFill/>
          <a:ln>
            <a:noFill/>
          </a:ln>
        </p:spPr>
        <p:txBody>
          <a:bodyPr anchorCtr="0" anchor="t" bIns="34275" lIns="68575" spcFirstLastPara="1" rIns="68575" wrap="square" tIns="34275">
            <a:noAutofit/>
          </a:bodyPr>
          <a:lstStyle/>
          <a:p>
            <a:pPr indent="0" lvl="0" marL="12700" marR="0" rtl="0" algn="l">
              <a:spcBef>
                <a:spcPts val="0"/>
              </a:spcBef>
              <a:spcAft>
                <a:spcPts val="0"/>
              </a:spcAft>
              <a:buClr>
                <a:schemeClr val="dk1"/>
              </a:buClr>
              <a:buSzPts val="800"/>
              <a:buFont typeface="Arial"/>
              <a:buNone/>
            </a:pPr>
            <a:r>
              <a:rPr b="1" lang="en" sz="1800">
                <a:solidFill>
                  <a:schemeClr val="lt1"/>
                </a:solidFill>
                <a:latin typeface="Calibri"/>
                <a:ea typeface="Calibri"/>
                <a:cs typeface="Calibri"/>
                <a:sym typeface="Calibri"/>
              </a:rPr>
              <a:t>Computer Science for Everyone, Everywhere (CSEE)</a:t>
            </a:r>
            <a:endParaRPr b="1" i="0" sz="1500" u="none" cap="none" strike="noStrike">
              <a:solidFill>
                <a:schemeClr val="lt1"/>
              </a:solidFill>
              <a:latin typeface="Calibri"/>
              <a:ea typeface="Calibri"/>
              <a:cs typeface="Calibri"/>
              <a:sym typeface="Calibri"/>
            </a:endParaRPr>
          </a:p>
        </p:txBody>
      </p:sp>
      <p:grpSp>
        <p:nvGrpSpPr>
          <p:cNvPr id="349" name="Google Shape;349;p33"/>
          <p:cNvGrpSpPr/>
          <p:nvPr/>
        </p:nvGrpSpPr>
        <p:grpSpPr>
          <a:xfrm>
            <a:off x="312780" y="4766655"/>
            <a:ext cx="2220930" cy="352501"/>
            <a:chOff x="6077925" y="4856850"/>
            <a:chExt cx="6064800" cy="1143000"/>
          </a:xfrm>
        </p:grpSpPr>
        <p:sp>
          <p:nvSpPr>
            <p:cNvPr id="350" name="Google Shape;350;p33"/>
            <p:cNvSpPr/>
            <p:nvPr/>
          </p:nvSpPr>
          <p:spPr>
            <a:xfrm>
              <a:off x="6077925" y="4856850"/>
              <a:ext cx="6064800" cy="1143000"/>
            </a:xfrm>
            <a:prstGeom prst="rect">
              <a:avLst/>
            </a:prstGeom>
            <a:solidFill>
              <a:srgbClr val="D1190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351" name="Google Shape;351;p33"/>
            <p:cNvPicPr preferRelativeResize="0"/>
            <p:nvPr/>
          </p:nvPicPr>
          <p:blipFill>
            <a:blip r:embed="rId4">
              <a:alphaModFix/>
            </a:blip>
            <a:stretch>
              <a:fillRect/>
            </a:stretch>
          </p:blipFill>
          <p:spPr>
            <a:xfrm>
              <a:off x="6369202" y="4941951"/>
              <a:ext cx="5634652" cy="938175"/>
            </a:xfrm>
            <a:prstGeom prst="rect">
              <a:avLst/>
            </a:prstGeom>
            <a:noFill/>
            <a:ln>
              <a:noFill/>
            </a:ln>
          </p:spPr>
        </p:pic>
      </p:grpSp>
      <p:sp>
        <p:nvSpPr>
          <p:cNvPr id="352" name="Google Shape;352;p33"/>
          <p:cNvSpPr txBox="1"/>
          <p:nvPr/>
        </p:nvSpPr>
        <p:spPr>
          <a:xfrm>
            <a:off x="623725" y="1138975"/>
            <a:ext cx="8112600" cy="3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G</a:t>
            </a:r>
            <a:r>
              <a:rPr b="1" lang="en">
                <a:solidFill>
                  <a:schemeClr val="dk1"/>
                </a:solidFill>
              </a:rPr>
              <a:t>et into your groups – two tables per group.</a:t>
            </a:r>
            <a:endParaRPr b="1">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Assign roles:</a:t>
            </a:r>
            <a:endParaRPr b="1">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a:t>
            </a:r>
            <a:r>
              <a:rPr b="1" lang="en" sz="1000">
                <a:solidFill>
                  <a:schemeClr val="dk1"/>
                </a:solidFill>
                <a:latin typeface="Times New Roman"/>
                <a:ea typeface="Times New Roman"/>
                <a:cs typeface="Times New Roman"/>
                <a:sym typeface="Times New Roman"/>
              </a:rPr>
              <a:t>       </a:t>
            </a:r>
            <a:r>
              <a:rPr b="1" lang="en">
                <a:solidFill>
                  <a:schemeClr val="dk1"/>
                </a:solidFill>
              </a:rPr>
              <a:t>Two  “Routers”: Routers will help the message move around the network.</a:t>
            </a:r>
            <a:endParaRPr b="1">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a:t>
            </a:r>
            <a:r>
              <a:rPr b="1" lang="en" sz="1000">
                <a:solidFill>
                  <a:schemeClr val="dk1"/>
                </a:solidFill>
                <a:latin typeface="Times New Roman"/>
                <a:ea typeface="Times New Roman"/>
                <a:cs typeface="Times New Roman"/>
                <a:sym typeface="Times New Roman"/>
              </a:rPr>
              <a:t>       </a:t>
            </a:r>
            <a:r>
              <a:rPr b="1" lang="en">
                <a:solidFill>
                  <a:schemeClr val="dk1"/>
                </a:solidFill>
              </a:rPr>
              <a:t>Everyone else is a “Node”. A node is a computer on the network.  A Node should be assigned a number in your group starting at 0 and going to n-1, where n is the number of people in your group.</a:t>
            </a:r>
            <a:endParaRPr b="1">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a:t>
            </a:r>
            <a:r>
              <a:rPr b="1" lang="en" sz="1000">
                <a:solidFill>
                  <a:schemeClr val="dk1"/>
                </a:solidFill>
                <a:latin typeface="Times New Roman"/>
                <a:ea typeface="Times New Roman"/>
                <a:cs typeface="Times New Roman"/>
                <a:sym typeface="Times New Roman"/>
              </a:rPr>
              <a:t>       </a:t>
            </a:r>
            <a:r>
              <a:rPr b="1" lang="en">
                <a:solidFill>
                  <a:schemeClr val="dk1"/>
                </a:solidFill>
              </a:rPr>
              <a:t>One  “Source” Node: The source is where the message originates.</a:t>
            </a:r>
            <a:endParaRPr b="1">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a:t>
            </a:r>
            <a:r>
              <a:rPr b="1" lang="en" sz="1000">
                <a:solidFill>
                  <a:schemeClr val="dk1"/>
                </a:solidFill>
                <a:latin typeface="Times New Roman"/>
                <a:ea typeface="Times New Roman"/>
                <a:cs typeface="Times New Roman"/>
                <a:sym typeface="Times New Roman"/>
              </a:rPr>
              <a:t>       </a:t>
            </a:r>
            <a:r>
              <a:rPr b="1" lang="en">
                <a:solidFill>
                  <a:schemeClr val="dk1"/>
                </a:solidFill>
              </a:rPr>
              <a:t>One “Destination” Node: The destination. The source and destination should be as far apart as possible.</a:t>
            </a:r>
            <a:endParaRPr b="1">
              <a:solidFill>
                <a:schemeClr val="dk1"/>
              </a:solidFill>
            </a:endParaRPr>
          </a:p>
          <a:p>
            <a:pPr indent="0" lvl="0" marL="457200" rtl="0" algn="l">
              <a:spcBef>
                <a:spcPts val="1200"/>
              </a:spcBef>
              <a:spcAft>
                <a:spcPts val="0"/>
              </a:spcAft>
              <a:buNone/>
            </a:pPr>
            <a:r>
              <a:t/>
            </a:r>
            <a:endParaRPr b="1" sz="1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74" name="Shape 74"/>
        <p:cNvGrpSpPr/>
        <p:nvPr/>
      </p:nvGrpSpPr>
      <p:grpSpPr>
        <a:xfrm>
          <a:off x="0" y="0"/>
          <a:ext cx="0" cy="0"/>
          <a:chOff x="0" y="0"/>
          <a:chExt cx="0" cy="0"/>
        </a:xfrm>
      </p:grpSpPr>
      <p:sp>
        <p:nvSpPr>
          <p:cNvPr id="75" name="Google Shape;75;p16"/>
          <p:cNvSpPr/>
          <p:nvPr/>
        </p:nvSpPr>
        <p:spPr>
          <a:xfrm>
            <a:off x="0" y="0"/>
            <a:ext cx="9144000" cy="5715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6" name="Google Shape;76;p16"/>
          <p:cNvSpPr/>
          <p:nvPr/>
        </p:nvSpPr>
        <p:spPr>
          <a:xfrm>
            <a:off x="0" y="4743450"/>
            <a:ext cx="9144000" cy="400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7" name="Google Shape;77;p16"/>
          <p:cNvSpPr/>
          <p:nvPr/>
        </p:nvSpPr>
        <p:spPr>
          <a:xfrm>
            <a:off x="0" y="4742306"/>
            <a:ext cx="9144000" cy="4011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8" name="Google Shape;78;p16"/>
          <p:cNvSpPr txBox="1"/>
          <p:nvPr>
            <p:ph type="title"/>
          </p:nvPr>
        </p:nvSpPr>
        <p:spPr>
          <a:xfrm>
            <a:off x="563475" y="219919"/>
            <a:ext cx="4362600" cy="564600"/>
          </a:xfrm>
          <a:prstGeom prst="rect">
            <a:avLst/>
          </a:prstGeom>
          <a:noFill/>
          <a:ln>
            <a:noFill/>
          </a:ln>
        </p:spPr>
        <p:txBody>
          <a:bodyPr anchorCtr="0" anchor="t" bIns="0" lIns="0" spcFirstLastPara="1" rIns="0" wrap="square" tIns="193300">
            <a:normAutofit/>
          </a:bodyPr>
          <a:lstStyle/>
          <a:p>
            <a:pPr indent="0" lvl="0" marL="12700" rtl="0" algn="l">
              <a:lnSpc>
                <a:spcPct val="100000"/>
              </a:lnSpc>
              <a:spcBef>
                <a:spcPts val="0"/>
              </a:spcBef>
              <a:spcAft>
                <a:spcPts val="0"/>
              </a:spcAft>
              <a:buNone/>
            </a:pPr>
            <a:r>
              <a:rPr lang="en" u="none">
                <a:solidFill>
                  <a:srgbClr val="D1190D"/>
                </a:solidFill>
              </a:rPr>
              <a:t>Welcome! </a:t>
            </a:r>
            <a:endParaRPr u="none">
              <a:solidFill>
                <a:srgbClr val="D1190D"/>
              </a:solidFill>
            </a:endParaRPr>
          </a:p>
        </p:txBody>
      </p:sp>
      <p:sp>
        <p:nvSpPr>
          <p:cNvPr id="79" name="Google Shape;79;p16"/>
          <p:cNvSpPr txBox="1"/>
          <p:nvPr/>
        </p:nvSpPr>
        <p:spPr>
          <a:xfrm>
            <a:off x="4307107" y="4828032"/>
            <a:ext cx="110100" cy="2100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1500">
              <a:solidFill>
                <a:schemeClr val="dk1"/>
              </a:solidFill>
              <a:latin typeface="Calibri"/>
              <a:ea typeface="Calibri"/>
              <a:cs typeface="Calibri"/>
              <a:sym typeface="Calibri"/>
            </a:endParaRPr>
          </a:p>
        </p:txBody>
      </p:sp>
      <p:sp>
        <p:nvSpPr>
          <p:cNvPr id="80" name="Google Shape;80;p16"/>
          <p:cNvSpPr txBox="1"/>
          <p:nvPr>
            <p:ph idx="12" type="sldNum"/>
          </p:nvPr>
        </p:nvSpPr>
        <p:spPr>
          <a:xfrm>
            <a:off x="8544803" y="4828032"/>
            <a:ext cx="191400" cy="171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
              <a:t>‹#›</a:t>
            </a:fld>
            <a:endParaRPr/>
          </a:p>
        </p:txBody>
      </p:sp>
      <p:sp>
        <p:nvSpPr>
          <p:cNvPr id="81" name="Google Shape;81;p16"/>
          <p:cNvSpPr txBox="1"/>
          <p:nvPr/>
        </p:nvSpPr>
        <p:spPr>
          <a:xfrm>
            <a:off x="728100" y="784450"/>
            <a:ext cx="7389300" cy="37404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800">
                <a:solidFill>
                  <a:schemeClr val="dk1"/>
                </a:solidFill>
                <a:latin typeface="Calibri"/>
                <a:ea typeface="Calibri"/>
                <a:cs typeface="Calibri"/>
                <a:sym typeface="Calibri"/>
              </a:rPr>
              <a:t>Today’s Agenda: Understanding Data Communication, Networks and Security</a:t>
            </a:r>
            <a:endParaRPr sz="1800">
              <a:solidFill>
                <a:schemeClr val="dk1"/>
              </a:solidFill>
              <a:latin typeface="Calibri"/>
              <a:ea typeface="Calibri"/>
              <a:cs typeface="Calibri"/>
              <a:sym typeface="Calibri"/>
            </a:endParaRPr>
          </a:p>
          <a:p>
            <a:pPr indent="-279400" lvl="0" marL="342900" rtl="0" algn="l">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The Hook - You want me to send what to California How?!?!!?!</a:t>
            </a:r>
            <a:endParaRPr sz="1800">
              <a:solidFill>
                <a:schemeClr val="dk1"/>
              </a:solidFill>
              <a:latin typeface="Calibri"/>
              <a:ea typeface="Calibri"/>
              <a:cs typeface="Calibri"/>
              <a:sym typeface="Calibri"/>
            </a:endParaRPr>
          </a:p>
          <a:p>
            <a:pPr indent="-279400" lvl="0" marL="342900" rtl="0" algn="l">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What is Data Communication?</a:t>
            </a:r>
            <a:endParaRPr sz="1800">
              <a:solidFill>
                <a:schemeClr val="dk1"/>
              </a:solidFill>
              <a:latin typeface="Calibri"/>
              <a:ea typeface="Calibri"/>
              <a:cs typeface="Calibri"/>
              <a:sym typeface="Calibri"/>
            </a:endParaRPr>
          </a:p>
          <a:p>
            <a:pPr indent="-279400" lvl="0" marL="342900" rtl="0" algn="l">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What is a Network?</a:t>
            </a:r>
            <a:endParaRPr sz="1800">
              <a:solidFill>
                <a:schemeClr val="dk1"/>
              </a:solidFill>
              <a:latin typeface="Calibri"/>
              <a:ea typeface="Calibri"/>
              <a:cs typeface="Calibri"/>
              <a:sym typeface="Calibri"/>
            </a:endParaRPr>
          </a:p>
          <a:p>
            <a:pPr indent="-279400" lvl="0" marL="342900" rtl="0" algn="l">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A Little History of Networks - or Was the Internet Really Invented on a Napkin?</a:t>
            </a:r>
            <a:endParaRPr sz="1800">
              <a:solidFill>
                <a:schemeClr val="dk1"/>
              </a:solidFill>
              <a:latin typeface="Calibri"/>
              <a:ea typeface="Calibri"/>
              <a:cs typeface="Calibri"/>
              <a:sym typeface="Calibri"/>
            </a:endParaRPr>
          </a:p>
          <a:p>
            <a:pPr indent="-279400" lvl="0" marL="342900" rtl="0" algn="l">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What are the basic elements of a network?</a:t>
            </a:r>
            <a:endParaRPr sz="1800">
              <a:solidFill>
                <a:schemeClr val="dk1"/>
              </a:solidFill>
              <a:latin typeface="Calibri"/>
              <a:ea typeface="Calibri"/>
              <a:cs typeface="Calibri"/>
              <a:sym typeface="Calibri"/>
            </a:endParaRPr>
          </a:p>
          <a:p>
            <a:pPr indent="-279400" lvl="0" marL="342900" rtl="0" algn="l">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What is a protocol?</a:t>
            </a:r>
            <a:endParaRPr sz="1800">
              <a:solidFill>
                <a:schemeClr val="dk1"/>
              </a:solidFill>
              <a:latin typeface="Calibri"/>
              <a:ea typeface="Calibri"/>
              <a:cs typeface="Calibri"/>
              <a:sym typeface="Calibri"/>
            </a:endParaRPr>
          </a:p>
          <a:p>
            <a:pPr indent="-279400" lvl="0" marL="342900" rtl="0" algn="l">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What is the Internet? What is a packet?</a:t>
            </a:r>
            <a:endParaRPr sz="1800">
              <a:solidFill>
                <a:schemeClr val="dk1"/>
              </a:solidFill>
              <a:latin typeface="Calibri"/>
              <a:ea typeface="Calibri"/>
              <a:cs typeface="Calibri"/>
              <a:sym typeface="Calibri"/>
            </a:endParaRPr>
          </a:p>
          <a:p>
            <a:pPr indent="-279400" lvl="0" marL="342900" rtl="0" algn="l">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What is the difference between the Internet and the World Wide Web?</a:t>
            </a:r>
            <a:endParaRPr sz="1800">
              <a:solidFill>
                <a:schemeClr val="dk1"/>
              </a:solidFill>
              <a:latin typeface="Calibri"/>
              <a:ea typeface="Calibri"/>
              <a:cs typeface="Calibri"/>
              <a:sym typeface="Calibri"/>
            </a:endParaRPr>
          </a:p>
          <a:p>
            <a:pPr indent="-279400" lvl="0" marL="342900" rtl="0" algn="l">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Activity - the String Network</a:t>
            </a:r>
            <a:endParaRPr sz="1800">
              <a:solidFill>
                <a:schemeClr val="dk1"/>
              </a:solidFill>
              <a:latin typeface="Calibri"/>
              <a:ea typeface="Calibri"/>
              <a:cs typeface="Calibri"/>
              <a:sym typeface="Calibri"/>
            </a:endParaRPr>
          </a:p>
          <a:p>
            <a:pPr indent="-279400" lvl="0" marL="342900" rtl="0" algn="l">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What is computer security?</a:t>
            </a:r>
            <a:endParaRPr sz="1800">
              <a:solidFill>
                <a:schemeClr val="dk1"/>
              </a:solidFill>
              <a:latin typeface="Calibri"/>
              <a:ea typeface="Calibri"/>
              <a:cs typeface="Calibri"/>
              <a:sym typeface="Calibri"/>
            </a:endParaRPr>
          </a:p>
          <a:p>
            <a:pPr indent="-279400" lvl="0" marL="342900" rtl="0" algn="l">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What are the basics of security and what is the Dark Web?</a:t>
            </a:r>
            <a:endParaRPr sz="1800">
              <a:solidFill>
                <a:schemeClr val="dk1"/>
              </a:solidFill>
              <a:latin typeface="Calibri"/>
              <a:ea typeface="Calibri"/>
              <a:cs typeface="Calibri"/>
              <a:sym typeface="Calibri"/>
            </a:endParaRPr>
          </a:p>
        </p:txBody>
      </p:sp>
      <p:sp>
        <p:nvSpPr>
          <p:cNvPr id="82" name="Google Shape;82;p16"/>
          <p:cNvSpPr txBox="1"/>
          <p:nvPr/>
        </p:nvSpPr>
        <p:spPr>
          <a:xfrm>
            <a:off x="2696452" y="4763239"/>
            <a:ext cx="5729100" cy="301200"/>
          </a:xfrm>
          <a:prstGeom prst="rect">
            <a:avLst/>
          </a:prstGeom>
          <a:noFill/>
          <a:ln>
            <a:noFill/>
          </a:ln>
        </p:spPr>
        <p:txBody>
          <a:bodyPr anchorCtr="0" anchor="t" bIns="34275" lIns="68575" spcFirstLastPara="1" rIns="68575" wrap="square" tIns="34275">
            <a:noAutofit/>
          </a:bodyPr>
          <a:lstStyle/>
          <a:p>
            <a:pPr indent="0" lvl="0" marL="12700" marR="0" rtl="0" algn="l">
              <a:spcBef>
                <a:spcPts val="0"/>
              </a:spcBef>
              <a:spcAft>
                <a:spcPts val="0"/>
              </a:spcAft>
              <a:buClr>
                <a:schemeClr val="dk1"/>
              </a:buClr>
              <a:buSzPts val="800"/>
              <a:buFont typeface="Arial"/>
              <a:buNone/>
            </a:pPr>
            <a:r>
              <a:rPr b="1" lang="en" sz="1800">
                <a:solidFill>
                  <a:schemeClr val="lt1"/>
                </a:solidFill>
                <a:latin typeface="Calibri"/>
                <a:ea typeface="Calibri"/>
                <a:cs typeface="Calibri"/>
                <a:sym typeface="Calibri"/>
              </a:rPr>
              <a:t>Computer Science for Everyone, Everywhere (CSEE)</a:t>
            </a:r>
            <a:endParaRPr b="1" i="0" sz="1500" u="none" cap="none" strike="noStrike">
              <a:solidFill>
                <a:schemeClr val="lt1"/>
              </a:solidFill>
              <a:latin typeface="Calibri"/>
              <a:ea typeface="Calibri"/>
              <a:cs typeface="Calibri"/>
              <a:sym typeface="Calibri"/>
            </a:endParaRPr>
          </a:p>
        </p:txBody>
      </p:sp>
      <p:grpSp>
        <p:nvGrpSpPr>
          <p:cNvPr id="83" name="Google Shape;83;p16"/>
          <p:cNvGrpSpPr/>
          <p:nvPr/>
        </p:nvGrpSpPr>
        <p:grpSpPr>
          <a:xfrm>
            <a:off x="312780" y="4766655"/>
            <a:ext cx="2220930" cy="352501"/>
            <a:chOff x="6077925" y="4856850"/>
            <a:chExt cx="6064800" cy="1143000"/>
          </a:xfrm>
        </p:grpSpPr>
        <p:sp>
          <p:nvSpPr>
            <p:cNvPr id="84" name="Google Shape;84;p16"/>
            <p:cNvSpPr/>
            <p:nvPr/>
          </p:nvSpPr>
          <p:spPr>
            <a:xfrm>
              <a:off x="6077925" y="4856850"/>
              <a:ext cx="6064800" cy="1143000"/>
            </a:xfrm>
            <a:prstGeom prst="rect">
              <a:avLst/>
            </a:prstGeom>
            <a:solidFill>
              <a:srgbClr val="D1190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85" name="Google Shape;85;p16"/>
            <p:cNvPicPr preferRelativeResize="0"/>
            <p:nvPr/>
          </p:nvPicPr>
          <p:blipFill>
            <a:blip r:embed="rId4">
              <a:alphaModFix/>
            </a:blip>
            <a:stretch>
              <a:fillRect/>
            </a:stretch>
          </p:blipFill>
          <p:spPr>
            <a:xfrm>
              <a:off x="6369202" y="4941951"/>
              <a:ext cx="5634652" cy="938175"/>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356" name="Shape 356"/>
        <p:cNvGrpSpPr/>
        <p:nvPr/>
      </p:nvGrpSpPr>
      <p:grpSpPr>
        <a:xfrm>
          <a:off x="0" y="0"/>
          <a:ext cx="0" cy="0"/>
          <a:chOff x="0" y="0"/>
          <a:chExt cx="0" cy="0"/>
        </a:xfrm>
      </p:grpSpPr>
      <p:sp>
        <p:nvSpPr>
          <p:cNvPr id="357" name="Google Shape;357;p34"/>
          <p:cNvSpPr/>
          <p:nvPr/>
        </p:nvSpPr>
        <p:spPr>
          <a:xfrm>
            <a:off x="0" y="0"/>
            <a:ext cx="9144000" cy="5715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58" name="Google Shape;358;p34"/>
          <p:cNvSpPr/>
          <p:nvPr/>
        </p:nvSpPr>
        <p:spPr>
          <a:xfrm>
            <a:off x="0" y="4743450"/>
            <a:ext cx="9144000" cy="400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59" name="Google Shape;359;p34"/>
          <p:cNvSpPr/>
          <p:nvPr/>
        </p:nvSpPr>
        <p:spPr>
          <a:xfrm>
            <a:off x="0" y="4742306"/>
            <a:ext cx="9144000" cy="4011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60" name="Google Shape;360;p34"/>
          <p:cNvSpPr txBox="1"/>
          <p:nvPr>
            <p:ph type="title"/>
          </p:nvPr>
        </p:nvSpPr>
        <p:spPr>
          <a:xfrm>
            <a:off x="563475" y="219919"/>
            <a:ext cx="4362600" cy="564600"/>
          </a:xfrm>
          <a:prstGeom prst="rect">
            <a:avLst/>
          </a:prstGeom>
          <a:noFill/>
          <a:ln>
            <a:noFill/>
          </a:ln>
        </p:spPr>
        <p:txBody>
          <a:bodyPr anchorCtr="0" anchor="t" bIns="0" lIns="0" spcFirstLastPara="1" rIns="0" wrap="square" tIns="193300">
            <a:normAutofit/>
          </a:bodyPr>
          <a:lstStyle/>
          <a:p>
            <a:pPr indent="0" lvl="0" marL="12700" rtl="0" algn="l">
              <a:lnSpc>
                <a:spcPct val="100000"/>
              </a:lnSpc>
              <a:spcBef>
                <a:spcPts val="0"/>
              </a:spcBef>
              <a:spcAft>
                <a:spcPts val="0"/>
              </a:spcAft>
              <a:buNone/>
            </a:pPr>
            <a:r>
              <a:rPr lang="en" u="none">
                <a:solidFill>
                  <a:srgbClr val="D1190D"/>
                </a:solidFill>
              </a:rPr>
              <a:t>Activity - The String Network</a:t>
            </a:r>
            <a:endParaRPr u="none">
              <a:solidFill>
                <a:srgbClr val="D1190D"/>
              </a:solidFill>
            </a:endParaRPr>
          </a:p>
        </p:txBody>
      </p:sp>
      <p:sp>
        <p:nvSpPr>
          <p:cNvPr id="361" name="Google Shape;361;p34"/>
          <p:cNvSpPr txBox="1"/>
          <p:nvPr/>
        </p:nvSpPr>
        <p:spPr>
          <a:xfrm>
            <a:off x="4307107" y="4828032"/>
            <a:ext cx="110100" cy="2100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1500">
              <a:solidFill>
                <a:schemeClr val="dk1"/>
              </a:solidFill>
              <a:latin typeface="Calibri"/>
              <a:ea typeface="Calibri"/>
              <a:cs typeface="Calibri"/>
              <a:sym typeface="Calibri"/>
            </a:endParaRPr>
          </a:p>
        </p:txBody>
      </p:sp>
      <p:sp>
        <p:nvSpPr>
          <p:cNvPr id="362" name="Google Shape;362;p34"/>
          <p:cNvSpPr txBox="1"/>
          <p:nvPr>
            <p:ph idx="12" type="sldNum"/>
          </p:nvPr>
        </p:nvSpPr>
        <p:spPr>
          <a:xfrm>
            <a:off x="8544803" y="4828032"/>
            <a:ext cx="191400" cy="171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
              <a:t>‹#›</a:t>
            </a:fld>
            <a:endParaRPr/>
          </a:p>
        </p:txBody>
      </p:sp>
      <p:sp>
        <p:nvSpPr>
          <p:cNvPr id="363" name="Google Shape;363;p34"/>
          <p:cNvSpPr txBox="1"/>
          <p:nvPr/>
        </p:nvSpPr>
        <p:spPr>
          <a:xfrm>
            <a:off x="2696452" y="4763239"/>
            <a:ext cx="5729100" cy="301200"/>
          </a:xfrm>
          <a:prstGeom prst="rect">
            <a:avLst/>
          </a:prstGeom>
          <a:noFill/>
          <a:ln>
            <a:noFill/>
          </a:ln>
        </p:spPr>
        <p:txBody>
          <a:bodyPr anchorCtr="0" anchor="t" bIns="34275" lIns="68575" spcFirstLastPara="1" rIns="68575" wrap="square" tIns="34275">
            <a:noAutofit/>
          </a:bodyPr>
          <a:lstStyle/>
          <a:p>
            <a:pPr indent="0" lvl="0" marL="12700" marR="0" rtl="0" algn="l">
              <a:spcBef>
                <a:spcPts val="0"/>
              </a:spcBef>
              <a:spcAft>
                <a:spcPts val="0"/>
              </a:spcAft>
              <a:buClr>
                <a:schemeClr val="dk1"/>
              </a:buClr>
              <a:buSzPts val="800"/>
              <a:buFont typeface="Arial"/>
              <a:buNone/>
            </a:pPr>
            <a:r>
              <a:rPr b="1" lang="en" sz="1800">
                <a:solidFill>
                  <a:schemeClr val="lt1"/>
                </a:solidFill>
                <a:latin typeface="Calibri"/>
                <a:ea typeface="Calibri"/>
                <a:cs typeface="Calibri"/>
                <a:sym typeface="Calibri"/>
              </a:rPr>
              <a:t>Computer Science for Everyone, Everywhere (CSEE)</a:t>
            </a:r>
            <a:endParaRPr b="1" i="0" sz="1500" u="none" cap="none" strike="noStrike">
              <a:solidFill>
                <a:schemeClr val="lt1"/>
              </a:solidFill>
              <a:latin typeface="Calibri"/>
              <a:ea typeface="Calibri"/>
              <a:cs typeface="Calibri"/>
              <a:sym typeface="Calibri"/>
            </a:endParaRPr>
          </a:p>
        </p:txBody>
      </p:sp>
      <p:grpSp>
        <p:nvGrpSpPr>
          <p:cNvPr id="364" name="Google Shape;364;p34"/>
          <p:cNvGrpSpPr/>
          <p:nvPr/>
        </p:nvGrpSpPr>
        <p:grpSpPr>
          <a:xfrm>
            <a:off x="312780" y="4766655"/>
            <a:ext cx="2220930" cy="352501"/>
            <a:chOff x="6077925" y="4856850"/>
            <a:chExt cx="6064800" cy="1143000"/>
          </a:xfrm>
        </p:grpSpPr>
        <p:sp>
          <p:nvSpPr>
            <p:cNvPr id="365" name="Google Shape;365;p34"/>
            <p:cNvSpPr/>
            <p:nvPr/>
          </p:nvSpPr>
          <p:spPr>
            <a:xfrm>
              <a:off x="6077925" y="4856850"/>
              <a:ext cx="6064800" cy="1143000"/>
            </a:xfrm>
            <a:prstGeom prst="rect">
              <a:avLst/>
            </a:prstGeom>
            <a:solidFill>
              <a:srgbClr val="D1190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366" name="Google Shape;366;p34"/>
            <p:cNvPicPr preferRelativeResize="0"/>
            <p:nvPr/>
          </p:nvPicPr>
          <p:blipFill>
            <a:blip r:embed="rId4">
              <a:alphaModFix/>
            </a:blip>
            <a:stretch>
              <a:fillRect/>
            </a:stretch>
          </p:blipFill>
          <p:spPr>
            <a:xfrm>
              <a:off x="6369202" y="4941951"/>
              <a:ext cx="5634652" cy="938175"/>
            </a:xfrm>
            <a:prstGeom prst="rect">
              <a:avLst/>
            </a:prstGeom>
            <a:noFill/>
            <a:ln>
              <a:noFill/>
            </a:ln>
          </p:spPr>
        </p:pic>
      </p:grpSp>
      <p:sp>
        <p:nvSpPr>
          <p:cNvPr id="367" name="Google Shape;367;p34"/>
          <p:cNvSpPr txBox="1"/>
          <p:nvPr/>
        </p:nvSpPr>
        <p:spPr>
          <a:xfrm>
            <a:off x="563475" y="784525"/>
            <a:ext cx="8112600" cy="40635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n"/>
              <a:t>Directions:</a:t>
            </a:r>
            <a:endParaRPr b="1"/>
          </a:p>
          <a:p>
            <a:pPr indent="0" lvl="0" marL="457200" rtl="0" algn="l">
              <a:spcBef>
                <a:spcPts val="0"/>
              </a:spcBef>
              <a:spcAft>
                <a:spcPts val="0"/>
              </a:spcAft>
              <a:buNone/>
            </a:pPr>
            <a:r>
              <a:rPr b="1" lang="en"/>
              <a:t>1.	The two routers (A add B) should develop a 1 sentence – with at least 5 words – message. This is the “Application layer” of your network – it is the data you are sending.</a:t>
            </a:r>
            <a:endParaRPr b="1"/>
          </a:p>
          <a:p>
            <a:pPr indent="0" lvl="0" marL="457200" rtl="0" algn="l">
              <a:spcBef>
                <a:spcPts val="0"/>
              </a:spcBef>
              <a:spcAft>
                <a:spcPts val="0"/>
              </a:spcAft>
              <a:buNone/>
            </a:pPr>
            <a:r>
              <a:t/>
            </a:r>
            <a:endParaRPr b="1"/>
          </a:p>
          <a:p>
            <a:pPr indent="0" lvl="0" marL="457200" rtl="0" algn="l">
              <a:spcBef>
                <a:spcPts val="0"/>
              </a:spcBef>
              <a:spcAft>
                <a:spcPts val="0"/>
              </a:spcAft>
              <a:buNone/>
            </a:pPr>
            <a:r>
              <a:rPr b="1" lang="en"/>
              <a:t>a.	For each message, Routers do the following:</a:t>
            </a:r>
            <a:endParaRPr b="1"/>
          </a:p>
          <a:p>
            <a:pPr indent="457200" lvl="0" marL="457200" rtl="0" algn="l">
              <a:spcBef>
                <a:spcPts val="0"/>
              </a:spcBef>
              <a:spcAft>
                <a:spcPts val="0"/>
              </a:spcAft>
              <a:buNone/>
            </a:pPr>
            <a:r>
              <a:rPr b="1" lang="en"/>
              <a:t>i.	Write the Source’s Name on the message</a:t>
            </a:r>
            <a:endParaRPr b="1"/>
          </a:p>
          <a:p>
            <a:pPr indent="457200" lvl="0" marL="457200" rtl="0" algn="l">
              <a:spcBef>
                <a:spcPts val="0"/>
              </a:spcBef>
              <a:spcAft>
                <a:spcPts val="0"/>
              </a:spcAft>
              <a:buNone/>
            </a:pPr>
            <a:r>
              <a:rPr b="1" lang="en"/>
              <a:t>ii.	Write the Destination’s Name on the message</a:t>
            </a:r>
            <a:endParaRPr b="1"/>
          </a:p>
          <a:p>
            <a:pPr indent="0" lvl="0" marL="914400" rtl="0" algn="l">
              <a:spcBef>
                <a:spcPts val="0"/>
              </a:spcBef>
              <a:spcAft>
                <a:spcPts val="0"/>
              </a:spcAft>
              <a:buNone/>
            </a:pPr>
            <a:r>
              <a:rPr b="1" lang="en"/>
              <a:t>iii.	Take an index card. Write one word from the sentence on the card – this is the data for your “packet”.  Write what place this word is in your sentence.  For example, if you sentence is “Hello There Chewbacca!”  </a:t>
            </a:r>
            <a:endParaRPr b="1"/>
          </a:p>
          <a:p>
            <a:pPr indent="457200" lvl="0" marL="914400" rtl="0" algn="l">
              <a:spcBef>
                <a:spcPts val="0"/>
              </a:spcBef>
              <a:spcAft>
                <a:spcPts val="0"/>
              </a:spcAft>
              <a:buNone/>
            </a:pPr>
            <a:r>
              <a:rPr b="1" lang="en"/>
              <a:t>1.	Hello is word 1 of 3</a:t>
            </a:r>
            <a:endParaRPr b="1"/>
          </a:p>
          <a:p>
            <a:pPr indent="457200" lvl="0" marL="914400" rtl="0" algn="l">
              <a:spcBef>
                <a:spcPts val="0"/>
              </a:spcBef>
              <a:spcAft>
                <a:spcPts val="0"/>
              </a:spcAft>
              <a:buNone/>
            </a:pPr>
            <a:r>
              <a:rPr b="1" lang="en"/>
              <a:t>2.	There is word 2 of 3</a:t>
            </a:r>
            <a:endParaRPr b="1"/>
          </a:p>
          <a:p>
            <a:pPr indent="457200" lvl="0" marL="914400" rtl="0" algn="l">
              <a:spcBef>
                <a:spcPts val="0"/>
              </a:spcBef>
              <a:spcAft>
                <a:spcPts val="0"/>
              </a:spcAft>
              <a:buNone/>
            </a:pPr>
            <a:r>
              <a:rPr b="1" lang="en"/>
              <a:t>3.	Chewbacca is word 3 of 3</a:t>
            </a:r>
            <a:endParaRPr b="1"/>
          </a:p>
          <a:p>
            <a:pPr indent="0" lvl="0" marL="457200" rtl="0" algn="l">
              <a:spcBef>
                <a:spcPts val="0"/>
              </a:spcBef>
              <a:spcAft>
                <a:spcPts val="0"/>
              </a:spcAft>
              <a:buNone/>
            </a:pPr>
            <a:r>
              <a:rPr b="1" lang="en"/>
              <a:t>The index cards represents the “transport layer of your network” – and each index card represents a “packet”.</a:t>
            </a:r>
            <a:endParaRPr b="1"/>
          </a:p>
          <a:p>
            <a:pPr indent="0" lvl="0" marL="457200" rtl="0" algn="l">
              <a:spcBef>
                <a:spcPts val="0"/>
              </a:spcBef>
              <a:spcAft>
                <a:spcPts val="0"/>
              </a:spcAft>
              <a:buNone/>
            </a:pPr>
            <a:r>
              <a:rPr b="1" lang="en"/>
              <a:t>b.	Next – unbend a paperclip so that you can push one hooked end through the index card and one hooked end onto the string.</a:t>
            </a:r>
            <a:endParaRPr b="1"/>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371" name="Shape 371"/>
        <p:cNvGrpSpPr/>
        <p:nvPr/>
      </p:nvGrpSpPr>
      <p:grpSpPr>
        <a:xfrm>
          <a:off x="0" y="0"/>
          <a:ext cx="0" cy="0"/>
          <a:chOff x="0" y="0"/>
          <a:chExt cx="0" cy="0"/>
        </a:xfrm>
      </p:grpSpPr>
      <p:sp>
        <p:nvSpPr>
          <p:cNvPr id="372" name="Google Shape;372;p35"/>
          <p:cNvSpPr/>
          <p:nvPr/>
        </p:nvSpPr>
        <p:spPr>
          <a:xfrm>
            <a:off x="0" y="0"/>
            <a:ext cx="9144000" cy="5715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73" name="Google Shape;373;p35"/>
          <p:cNvSpPr/>
          <p:nvPr/>
        </p:nvSpPr>
        <p:spPr>
          <a:xfrm>
            <a:off x="0" y="4743450"/>
            <a:ext cx="9144000" cy="400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74" name="Google Shape;374;p35"/>
          <p:cNvSpPr/>
          <p:nvPr/>
        </p:nvSpPr>
        <p:spPr>
          <a:xfrm>
            <a:off x="0" y="4742306"/>
            <a:ext cx="9144000" cy="4011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75" name="Google Shape;375;p35"/>
          <p:cNvSpPr txBox="1"/>
          <p:nvPr>
            <p:ph type="title"/>
          </p:nvPr>
        </p:nvSpPr>
        <p:spPr>
          <a:xfrm>
            <a:off x="563475" y="219925"/>
            <a:ext cx="7698600" cy="564600"/>
          </a:xfrm>
          <a:prstGeom prst="rect">
            <a:avLst/>
          </a:prstGeom>
          <a:noFill/>
          <a:ln>
            <a:noFill/>
          </a:ln>
        </p:spPr>
        <p:txBody>
          <a:bodyPr anchorCtr="0" anchor="t" bIns="0" lIns="0" spcFirstLastPara="1" rIns="0" wrap="square" tIns="193300">
            <a:normAutofit/>
          </a:bodyPr>
          <a:lstStyle/>
          <a:p>
            <a:pPr indent="0" lvl="0" marL="12700" rtl="0" algn="l">
              <a:lnSpc>
                <a:spcPct val="100000"/>
              </a:lnSpc>
              <a:spcBef>
                <a:spcPts val="0"/>
              </a:spcBef>
              <a:spcAft>
                <a:spcPts val="0"/>
              </a:spcAft>
              <a:buNone/>
            </a:pPr>
            <a:r>
              <a:rPr lang="en" u="none">
                <a:solidFill>
                  <a:srgbClr val="D1190D"/>
                </a:solidFill>
              </a:rPr>
              <a:t>Activity - The String Network - Home Network Edition</a:t>
            </a:r>
            <a:endParaRPr u="none">
              <a:solidFill>
                <a:srgbClr val="D1190D"/>
              </a:solidFill>
            </a:endParaRPr>
          </a:p>
        </p:txBody>
      </p:sp>
      <p:sp>
        <p:nvSpPr>
          <p:cNvPr id="376" name="Google Shape;376;p35"/>
          <p:cNvSpPr txBox="1"/>
          <p:nvPr/>
        </p:nvSpPr>
        <p:spPr>
          <a:xfrm>
            <a:off x="4307107" y="4828032"/>
            <a:ext cx="110100" cy="2100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1500">
              <a:solidFill>
                <a:schemeClr val="dk1"/>
              </a:solidFill>
              <a:latin typeface="Calibri"/>
              <a:ea typeface="Calibri"/>
              <a:cs typeface="Calibri"/>
              <a:sym typeface="Calibri"/>
            </a:endParaRPr>
          </a:p>
        </p:txBody>
      </p:sp>
      <p:sp>
        <p:nvSpPr>
          <p:cNvPr id="377" name="Google Shape;377;p35"/>
          <p:cNvSpPr txBox="1"/>
          <p:nvPr>
            <p:ph idx="12" type="sldNum"/>
          </p:nvPr>
        </p:nvSpPr>
        <p:spPr>
          <a:xfrm>
            <a:off x="8544803" y="4828032"/>
            <a:ext cx="191400" cy="171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
              <a:t>‹#›</a:t>
            </a:fld>
            <a:endParaRPr/>
          </a:p>
        </p:txBody>
      </p:sp>
      <p:sp>
        <p:nvSpPr>
          <p:cNvPr id="378" name="Google Shape;378;p35"/>
          <p:cNvSpPr txBox="1"/>
          <p:nvPr/>
        </p:nvSpPr>
        <p:spPr>
          <a:xfrm>
            <a:off x="2696452" y="4763239"/>
            <a:ext cx="5729100" cy="301200"/>
          </a:xfrm>
          <a:prstGeom prst="rect">
            <a:avLst/>
          </a:prstGeom>
          <a:noFill/>
          <a:ln>
            <a:noFill/>
          </a:ln>
        </p:spPr>
        <p:txBody>
          <a:bodyPr anchorCtr="0" anchor="t" bIns="34275" lIns="68575" spcFirstLastPara="1" rIns="68575" wrap="square" tIns="34275">
            <a:noAutofit/>
          </a:bodyPr>
          <a:lstStyle/>
          <a:p>
            <a:pPr indent="0" lvl="0" marL="12700" marR="0" rtl="0" algn="l">
              <a:spcBef>
                <a:spcPts val="0"/>
              </a:spcBef>
              <a:spcAft>
                <a:spcPts val="0"/>
              </a:spcAft>
              <a:buClr>
                <a:schemeClr val="dk1"/>
              </a:buClr>
              <a:buSzPts val="800"/>
              <a:buFont typeface="Arial"/>
              <a:buNone/>
            </a:pPr>
            <a:r>
              <a:rPr b="1" lang="en" sz="1800">
                <a:solidFill>
                  <a:schemeClr val="lt1"/>
                </a:solidFill>
                <a:latin typeface="Calibri"/>
                <a:ea typeface="Calibri"/>
                <a:cs typeface="Calibri"/>
                <a:sym typeface="Calibri"/>
              </a:rPr>
              <a:t>Computer Science for Everyone, Everywhere (CSEE)</a:t>
            </a:r>
            <a:endParaRPr b="1" i="0" sz="1500" u="none" cap="none" strike="noStrike">
              <a:solidFill>
                <a:schemeClr val="lt1"/>
              </a:solidFill>
              <a:latin typeface="Calibri"/>
              <a:ea typeface="Calibri"/>
              <a:cs typeface="Calibri"/>
              <a:sym typeface="Calibri"/>
            </a:endParaRPr>
          </a:p>
        </p:txBody>
      </p:sp>
      <p:grpSp>
        <p:nvGrpSpPr>
          <p:cNvPr id="379" name="Google Shape;379;p35"/>
          <p:cNvGrpSpPr/>
          <p:nvPr/>
        </p:nvGrpSpPr>
        <p:grpSpPr>
          <a:xfrm>
            <a:off x="312780" y="4766655"/>
            <a:ext cx="2220930" cy="352501"/>
            <a:chOff x="6077925" y="4856850"/>
            <a:chExt cx="6064800" cy="1143000"/>
          </a:xfrm>
        </p:grpSpPr>
        <p:sp>
          <p:nvSpPr>
            <p:cNvPr id="380" name="Google Shape;380;p35"/>
            <p:cNvSpPr/>
            <p:nvPr/>
          </p:nvSpPr>
          <p:spPr>
            <a:xfrm>
              <a:off x="6077925" y="4856850"/>
              <a:ext cx="6064800" cy="1143000"/>
            </a:xfrm>
            <a:prstGeom prst="rect">
              <a:avLst/>
            </a:prstGeom>
            <a:solidFill>
              <a:srgbClr val="D1190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381" name="Google Shape;381;p35"/>
            <p:cNvPicPr preferRelativeResize="0"/>
            <p:nvPr/>
          </p:nvPicPr>
          <p:blipFill>
            <a:blip r:embed="rId4">
              <a:alphaModFix/>
            </a:blip>
            <a:stretch>
              <a:fillRect/>
            </a:stretch>
          </p:blipFill>
          <p:spPr>
            <a:xfrm>
              <a:off x="6369202" y="4941951"/>
              <a:ext cx="5634652" cy="938175"/>
            </a:xfrm>
            <a:prstGeom prst="rect">
              <a:avLst/>
            </a:prstGeom>
            <a:noFill/>
            <a:ln>
              <a:noFill/>
            </a:ln>
          </p:spPr>
        </p:pic>
      </p:grpSp>
      <p:sp>
        <p:nvSpPr>
          <p:cNvPr id="382" name="Google Shape;382;p35"/>
          <p:cNvSpPr txBox="1"/>
          <p:nvPr/>
        </p:nvSpPr>
        <p:spPr>
          <a:xfrm>
            <a:off x="563475" y="784525"/>
            <a:ext cx="8112600" cy="4002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b="1"/>
          </a:p>
        </p:txBody>
      </p:sp>
      <p:sp>
        <p:nvSpPr>
          <p:cNvPr id="383" name="Google Shape;383;p35"/>
          <p:cNvSpPr txBox="1"/>
          <p:nvPr/>
        </p:nvSpPr>
        <p:spPr>
          <a:xfrm>
            <a:off x="244075" y="1138975"/>
            <a:ext cx="79818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2.	In the meantime: All the nodes need to create the String Network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Everyone who is a node needs to cut a piece of string and hold it.  Each node should hold a minimum of two strings. A neighboring person needs to be able to pick up the string.  Kudos are given to any node who can hold more than 2 strings!</a:t>
            </a:r>
            <a:endParaRPr/>
          </a:p>
          <a:p>
            <a:pPr indent="0" lvl="0" marL="0" rtl="0" algn="l">
              <a:spcBef>
                <a:spcPts val="0"/>
              </a:spcBef>
              <a:spcAft>
                <a:spcPts val="0"/>
              </a:spcAft>
              <a:buNone/>
            </a:pPr>
            <a:r>
              <a:rPr lang="en"/>
              <a:t>b.	The more connections in between nodes the better.</a:t>
            </a:r>
            <a:endParaRPr/>
          </a:p>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387" name="Shape 387"/>
        <p:cNvGrpSpPr/>
        <p:nvPr/>
      </p:nvGrpSpPr>
      <p:grpSpPr>
        <a:xfrm>
          <a:off x="0" y="0"/>
          <a:ext cx="0" cy="0"/>
          <a:chOff x="0" y="0"/>
          <a:chExt cx="0" cy="0"/>
        </a:xfrm>
      </p:grpSpPr>
      <p:sp>
        <p:nvSpPr>
          <p:cNvPr id="388" name="Google Shape;388;p36"/>
          <p:cNvSpPr/>
          <p:nvPr/>
        </p:nvSpPr>
        <p:spPr>
          <a:xfrm>
            <a:off x="0" y="0"/>
            <a:ext cx="9144000" cy="5715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89" name="Google Shape;389;p36"/>
          <p:cNvSpPr/>
          <p:nvPr/>
        </p:nvSpPr>
        <p:spPr>
          <a:xfrm>
            <a:off x="0" y="4743450"/>
            <a:ext cx="9144000" cy="400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90" name="Google Shape;390;p36"/>
          <p:cNvSpPr/>
          <p:nvPr/>
        </p:nvSpPr>
        <p:spPr>
          <a:xfrm>
            <a:off x="0" y="4742306"/>
            <a:ext cx="9144000" cy="4011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91" name="Google Shape;391;p36"/>
          <p:cNvSpPr txBox="1"/>
          <p:nvPr>
            <p:ph type="title"/>
          </p:nvPr>
        </p:nvSpPr>
        <p:spPr>
          <a:xfrm>
            <a:off x="563475" y="219919"/>
            <a:ext cx="4362600" cy="564600"/>
          </a:xfrm>
          <a:prstGeom prst="rect">
            <a:avLst/>
          </a:prstGeom>
          <a:noFill/>
          <a:ln>
            <a:noFill/>
          </a:ln>
        </p:spPr>
        <p:txBody>
          <a:bodyPr anchorCtr="0" anchor="t" bIns="0" lIns="0" spcFirstLastPara="1" rIns="0" wrap="square" tIns="193300">
            <a:normAutofit/>
          </a:bodyPr>
          <a:lstStyle/>
          <a:p>
            <a:pPr indent="0" lvl="0" marL="12700" rtl="0" algn="l">
              <a:lnSpc>
                <a:spcPct val="100000"/>
              </a:lnSpc>
              <a:spcBef>
                <a:spcPts val="0"/>
              </a:spcBef>
              <a:spcAft>
                <a:spcPts val="0"/>
              </a:spcAft>
              <a:buNone/>
            </a:pPr>
            <a:r>
              <a:rPr lang="en" u="none">
                <a:solidFill>
                  <a:srgbClr val="D1190D"/>
                </a:solidFill>
              </a:rPr>
              <a:t>Activity - The String Network</a:t>
            </a:r>
            <a:endParaRPr u="none">
              <a:solidFill>
                <a:srgbClr val="D1190D"/>
              </a:solidFill>
            </a:endParaRPr>
          </a:p>
        </p:txBody>
      </p:sp>
      <p:sp>
        <p:nvSpPr>
          <p:cNvPr id="392" name="Google Shape;392;p36"/>
          <p:cNvSpPr txBox="1"/>
          <p:nvPr/>
        </p:nvSpPr>
        <p:spPr>
          <a:xfrm>
            <a:off x="4307107" y="4828032"/>
            <a:ext cx="110100" cy="2100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1500">
              <a:solidFill>
                <a:schemeClr val="dk1"/>
              </a:solidFill>
              <a:latin typeface="Calibri"/>
              <a:ea typeface="Calibri"/>
              <a:cs typeface="Calibri"/>
              <a:sym typeface="Calibri"/>
            </a:endParaRPr>
          </a:p>
        </p:txBody>
      </p:sp>
      <p:sp>
        <p:nvSpPr>
          <p:cNvPr id="393" name="Google Shape;393;p36"/>
          <p:cNvSpPr txBox="1"/>
          <p:nvPr>
            <p:ph idx="12" type="sldNum"/>
          </p:nvPr>
        </p:nvSpPr>
        <p:spPr>
          <a:xfrm>
            <a:off x="8544803" y="4828032"/>
            <a:ext cx="191400" cy="171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
              <a:t>‹#›</a:t>
            </a:fld>
            <a:endParaRPr/>
          </a:p>
        </p:txBody>
      </p:sp>
      <p:sp>
        <p:nvSpPr>
          <p:cNvPr id="394" name="Google Shape;394;p36"/>
          <p:cNvSpPr txBox="1"/>
          <p:nvPr/>
        </p:nvSpPr>
        <p:spPr>
          <a:xfrm>
            <a:off x="2696452" y="4763239"/>
            <a:ext cx="5729100" cy="301200"/>
          </a:xfrm>
          <a:prstGeom prst="rect">
            <a:avLst/>
          </a:prstGeom>
          <a:noFill/>
          <a:ln>
            <a:noFill/>
          </a:ln>
        </p:spPr>
        <p:txBody>
          <a:bodyPr anchorCtr="0" anchor="t" bIns="34275" lIns="68575" spcFirstLastPara="1" rIns="68575" wrap="square" tIns="34275">
            <a:noAutofit/>
          </a:bodyPr>
          <a:lstStyle/>
          <a:p>
            <a:pPr indent="0" lvl="0" marL="12700" marR="0" rtl="0" algn="l">
              <a:spcBef>
                <a:spcPts val="0"/>
              </a:spcBef>
              <a:spcAft>
                <a:spcPts val="0"/>
              </a:spcAft>
              <a:buClr>
                <a:schemeClr val="dk1"/>
              </a:buClr>
              <a:buSzPts val="800"/>
              <a:buFont typeface="Arial"/>
              <a:buNone/>
            </a:pPr>
            <a:r>
              <a:rPr b="1" lang="en" sz="1800">
                <a:solidFill>
                  <a:schemeClr val="lt1"/>
                </a:solidFill>
                <a:latin typeface="Calibri"/>
                <a:ea typeface="Calibri"/>
                <a:cs typeface="Calibri"/>
                <a:sym typeface="Calibri"/>
              </a:rPr>
              <a:t>Computer Science for Everyone, Everywhere (CSEE)</a:t>
            </a:r>
            <a:endParaRPr b="1" i="0" sz="1500" u="none" cap="none" strike="noStrike">
              <a:solidFill>
                <a:schemeClr val="lt1"/>
              </a:solidFill>
              <a:latin typeface="Calibri"/>
              <a:ea typeface="Calibri"/>
              <a:cs typeface="Calibri"/>
              <a:sym typeface="Calibri"/>
            </a:endParaRPr>
          </a:p>
        </p:txBody>
      </p:sp>
      <p:grpSp>
        <p:nvGrpSpPr>
          <p:cNvPr id="395" name="Google Shape;395;p36"/>
          <p:cNvGrpSpPr/>
          <p:nvPr/>
        </p:nvGrpSpPr>
        <p:grpSpPr>
          <a:xfrm>
            <a:off x="312780" y="4766655"/>
            <a:ext cx="2220930" cy="352501"/>
            <a:chOff x="6077925" y="4856850"/>
            <a:chExt cx="6064800" cy="1143000"/>
          </a:xfrm>
        </p:grpSpPr>
        <p:sp>
          <p:nvSpPr>
            <p:cNvPr id="396" name="Google Shape;396;p36"/>
            <p:cNvSpPr/>
            <p:nvPr/>
          </p:nvSpPr>
          <p:spPr>
            <a:xfrm>
              <a:off x="6077925" y="4856850"/>
              <a:ext cx="6064800" cy="1143000"/>
            </a:xfrm>
            <a:prstGeom prst="rect">
              <a:avLst/>
            </a:prstGeom>
            <a:solidFill>
              <a:srgbClr val="D1190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397" name="Google Shape;397;p36"/>
            <p:cNvPicPr preferRelativeResize="0"/>
            <p:nvPr/>
          </p:nvPicPr>
          <p:blipFill>
            <a:blip r:embed="rId4">
              <a:alphaModFix/>
            </a:blip>
            <a:stretch>
              <a:fillRect/>
            </a:stretch>
          </p:blipFill>
          <p:spPr>
            <a:xfrm>
              <a:off x="6369202" y="4941951"/>
              <a:ext cx="5634652" cy="938175"/>
            </a:xfrm>
            <a:prstGeom prst="rect">
              <a:avLst/>
            </a:prstGeom>
            <a:noFill/>
            <a:ln>
              <a:noFill/>
            </a:ln>
          </p:spPr>
        </p:pic>
      </p:grpSp>
      <p:sp>
        <p:nvSpPr>
          <p:cNvPr id="398" name="Google Shape;398;p36"/>
          <p:cNvSpPr txBox="1"/>
          <p:nvPr/>
        </p:nvSpPr>
        <p:spPr>
          <a:xfrm>
            <a:off x="563475" y="784525"/>
            <a:ext cx="8112600" cy="289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t>Once the message is ready</a:t>
            </a:r>
            <a:endParaRPr b="1" sz="1600"/>
          </a:p>
          <a:p>
            <a:pPr indent="0" lvl="0" marL="0" rtl="0" algn="l">
              <a:spcBef>
                <a:spcPts val="0"/>
              </a:spcBef>
              <a:spcAft>
                <a:spcPts val="0"/>
              </a:spcAft>
              <a:buNone/>
            </a:pPr>
            <a:r>
              <a:t/>
            </a:r>
            <a:endParaRPr b="1" sz="1600"/>
          </a:p>
          <a:p>
            <a:pPr indent="0" lvl="0" marL="457200" rtl="0" algn="l">
              <a:spcBef>
                <a:spcPts val="0"/>
              </a:spcBef>
              <a:spcAft>
                <a:spcPts val="0"/>
              </a:spcAft>
              <a:buNone/>
            </a:pPr>
            <a:r>
              <a:rPr b="1" lang="en" sz="1600"/>
              <a:t>a.	The Routers A and B will line up the messages at the source.  </a:t>
            </a:r>
            <a:endParaRPr b="1" sz="1600"/>
          </a:p>
          <a:p>
            <a:pPr indent="0" lvl="0" marL="457200" rtl="0" algn="l">
              <a:spcBef>
                <a:spcPts val="0"/>
              </a:spcBef>
              <a:spcAft>
                <a:spcPts val="0"/>
              </a:spcAft>
              <a:buNone/>
            </a:pPr>
            <a:r>
              <a:rPr b="1" lang="en" sz="1600"/>
              <a:t>b.	Router A will then take one packet and slide it through our string network to the source. You take it along the network by picking any string path in front of you.  </a:t>
            </a:r>
            <a:endParaRPr b="1" sz="1600"/>
          </a:p>
          <a:p>
            <a:pPr indent="0" lvl="0" marL="457200" rtl="0" algn="l">
              <a:spcBef>
                <a:spcPts val="0"/>
              </a:spcBef>
              <a:spcAft>
                <a:spcPts val="0"/>
              </a:spcAft>
              <a:buNone/>
            </a:pPr>
            <a:r>
              <a:rPr b="1" lang="en" sz="1600"/>
              <a:t>c.	Router B will go immediately after the first router and pick a path to get that packet to the source.  NOTE – the second router does not have to follow the same string lines as the first packet. – The practice of the router picking the route is the Network Layer</a:t>
            </a:r>
            <a:endParaRPr b="1" sz="1600"/>
          </a:p>
          <a:p>
            <a:pPr indent="0" lvl="0" marL="457200" rtl="0" algn="l">
              <a:spcBef>
                <a:spcPts val="0"/>
              </a:spcBef>
              <a:spcAft>
                <a:spcPts val="0"/>
              </a:spcAft>
              <a:buNone/>
            </a:pPr>
            <a:r>
              <a:t/>
            </a:r>
            <a:endParaRPr b="1" sz="16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402" name="Shape 402"/>
        <p:cNvGrpSpPr/>
        <p:nvPr/>
      </p:nvGrpSpPr>
      <p:grpSpPr>
        <a:xfrm>
          <a:off x="0" y="0"/>
          <a:ext cx="0" cy="0"/>
          <a:chOff x="0" y="0"/>
          <a:chExt cx="0" cy="0"/>
        </a:xfrm>
      </p:grpSpPr>
      <p:sp>
        <p:nvSpPr>
          <p:cNvPr id="403" name="Google Shape;403;p37"/>
          <p:cNvSpPr/>
          <p:nvPr/>
        </p:nvSpPr>
        <p:spPr>
          <a:xfrm>
            <a:off x="0" y="0"/>
            <a:ext cx="9144000" cy="5715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04" name="Google Shape;404;p37"/>
          <p:cNvSpPr/>
          <p:nvPr/>
        </p:nvSpPr>
        <p:spPr>
          <a:xfrm>
            <a:off x="0" y="4743450"/>
            <a:ext cx="9144000" cy="400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05" name="Google Shape;405;p37"/>
          <p:cNvSpPr/>
          <p:nvPr/>
        </p:nvSpPr>
        <p:spPr>
          <a:xfrm>
            <a:off x="0" y="4742306"/>
            <a:ext cx="9144000" cy="4011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06" name="Google Shape;406;p37"/>
          <p:cNvSpPr txBox="1"/>
          <p:nvPr>
            <p:ph type="title"/>
          </p:nvPr>
        </p:nvSpPr>
        <p:spPr>
          <a:xfrm>
            <a:off x="563475" y="219919"/>
            <a:ext cx="4362600" cy="564600"/>
          </a:xfrm>
          <a:prstGeom prst="rect">
            <a:avLst/>
          </a:prstGeom>
          <a:noFill/>
          <a:ln>
            <a:noFill/>
          </a:ln>
        </p:spPr>
        <p:txBody>
          <a:bodyPr anchorCtr="0" anchor="t" bIns="0" lIns="0" spcFirstLastPara="1" rIns="0" wrap="square" tIns="193300">
            <a:normAutofit/>
          </a:bodyPr>
          <a:lstStyle/>
          <a:p>
            <a:pPr indent="0" lvl="0" marL="12700" rtl="0" algn="l">
              <a:lnSpc>
                <a:spcPct val="100000"/>
              </a:lnSpc>
              <a:spcBef>
                <a:spcPts val="0"/>
              </a:spcBef>
              <a:spcAft>
                <a:spcPts val="0"/>
              </a:spcAft>
              <a:buNone/>
            </a:pPr>
            <a:r>
              <a:rPr lang="en" u="none">
                <a:solidFill>
                  <a:srgbClr val="D1190D"/>
                </a:solidFill>
              </a:rPr>
              <a:t>Activity - The String Network</a:t>
            </a:r>
            <a:endParaRPr u="none">
              <a:solidFill>
                <a:srgbClr val="D1190D"/>
              </a:solidFill>
            </a:endParaRPr>
          </a:p>
        </p:txBody>
      </p:sp>
      <p:sp>
        <p:nvSpPr>
          <p:cNvPr id="407" name="Google Shape;407;p37"/>
          <p:cNvSpPr txBox="1"/>
          <p:nvPr/>
        </p:nvSpPr>
        <p:spPr>
          <a:xfrm>
            <a:off x="4307107" y="4828032"/>
            <a:ext cx="110100" cy="2100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1500">
              <a:solidFill>
                <a:schemeClr val="dk1"/>
              </a:solidFill>
              <a:latin typeface="Calibri"/>
              <a:ea typeface="Calibri"/>
              <a:cs typeface="Calibri"/>
              <a:sym typeface="Calibri"/>
            </a:endParaRPr>
          </a:p>
        </p:txBody>
      </p:sp>
      <p:sp>
        <p:nvSpPr>
          <p:cNvPr id="408" name="Google Shape;408;p37"/>
          <p:cNvSpPr txBox="1"/>
          <p:nvPr>
            <p:ph idx="12" type="sldNum"/>
          </p:nvPr>
        </p:nvSpPr>
        <p:spPr>
          <a:xfrm>
            <a:off x="8544803" y="4828032"/>
            <a:ext cx="191400" cy="171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
              <a:t>‹#›</a:t>
            </a:fld>
            <a:endParaRPr/>
          </a:p>
        </p:txBody>
      </p:sp>
      <p:sp>
        <p:nvSpPr>
          <p:cNvPr id="409" name="Google Shape;409;p37"/>
          <p:cNvSpPr txBox="1"/>
          <p:nvPr/>
        </p:nvSpPr>
        <p:spPr>
          <a:xfrm>
            <a:off x="2696452" y="4763239"/>
            <a:ext cx="5729100" cy="301200"/>
          </a:xfrm>
          <a:prstGeom prst="rect">
            <a:avLst/>
          </a:prstGeom>
          <a:noFill/>
          <a:ln>
            <a:noFill/>
          </a:ln>
        </p:spPr>
        <p:txBody>
          <a:bodyPr anchorCtr="0" anchor="t" bIns="34275" lIns="68575" spcFirstLastPara="1" rIns="68575" wrap="square" tIns="34275">
            <a:noAutofit/>
          </a:bodyPr>
          <a:lstStyle/>
          <a:p>
            <a:pPr indent="0" lvl="0" marL="12700" marR="0" rtl="0" algn="l">
              <a:spcBef>
                <a:spcPts val="0"/>
              </a:spcBef>
              <a:spcAft>
                <a:spcPts val="0"/>
              </a:spcAft>
              <a:buClr>
                <a:schemeClr val="dk1"/>
              </a:buClr>
              <a:buSzPts val="800"/>
              <a:buFont typeface="Arial"/>
              <a:buNone/>
            </a:pPr>
            <a:r>
              <a:rPr b="1" lang="en" sz="1800">
                <a:solidFill>
                  <a:schemeClr val="lt1"/>
                </a:solidFill>
                <a:latin typeface="Calibri"/>
                <a:ea typeface="Calibri"/>
                <a:cs typeface="Calibri"/>
                <a:sym typeface="Calibri"/>
              </a:rPr>
              <a:t>Computer Science for Everyone, Everywhere (CSEE)</a:t>
            </a:r>
            <a:endParaRPr b="1" i="0" sz="1500" u="none" cap="none" strike="noStrike">
              <a:solidFill>
                <a:schemeClr val="lt1"/>
              </a:solidFill>
              <a:latin typeface="Calibri"/>
              <a:ea typeface="Calibri"/>
              <a:cs typeface="Calibri"/>
              <a:sym typeface="Calibri"/>
            </a:endParaRPr>
          </a:p>
        </p:txBody>
      </p:sp>
      <p:grpSp>
        <p:nvGrpSpPr>
          <p:cNvPr id="410" name="Google Shape;410;p37"/>
          <p:cNvGrpSpPr/>
          <p:nvPr/>
        </p:nvGrpSpPr>
        <p:grpSpPr>
          <a:xfrm>
            <a:off x="312780" y="4766655"/>
            <a:ext cx="2220930" cy="352501"/>
            <a:chOff x="6077925" y="4856850"/>
            <a:chExt cx="6064800" cy="1143000"/>
          </a:xfrm>
        </p:grpSpPr>
        <p:sp>
          <p:nvSpPr>
            <p:cNvPr id="411" name="Google Shape;411;p37"/>
            <p:cNvSpPr/>
            <p:nvPr/>
          </p:nvSpPr>
          <p:spPr>
            <a:xfrm>
              <a:off x="6077925" y="4856850"/>
              <a:ext cx="6064800" cy="1143000"/>
            </a:xfrm>
            <a:prstGeom prst="rect">
              <a:avLst/>
            </a:prstGeom>
            <a:solidFill>
              <a:srgbClr val="D1190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412" name="Google Shape;412;p37"/>
            <p:cNvPicPr preferRelativeResize="0"/>
            <p:nvPr/>
          </p:nvPicPr>
          <p:blipFill>
            <a:blip r:embed="rId4">
              <a:alphaModFix/>
            </a:blip>
            <a:stretch>
              <a:fillRect/>
            </a:stretch>
          </p:blipFill>
          <p:spPr>
            <a:xfrm>
              <a:off x="6369202" y="4941951"/>
              <a:ext cx="5634652" cy="938175"/>
            </a:xfrm>
            <a:prstGeom prst="rect">
              <a:avLst/>
            </a:prstGeom>
            <a:noFill/>
            <a:ln>
              <a:noFill/>
            </a:ln>
          </p:spPr>
        </p:pic>
      </p:grpSp>
      <p:sp>
        <p:nvSpPr>
          <p:cNvPr id="413" name="Google Shape;413;p37"/>
          <p:cNvSpPr txBox="1"/>
          <p:nvPr/>
        </p:nvSpPr>
        <p:spPr>
          <a:xfrm>
            <a:off x="563475" y="784525"/>
            <a:ext cx="8112600" cy="390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Once the message is ready</a:t>
            </a:r>
            <a:endParaRPr b="1"/>
          </a:p>
          <a:p>
            <a:pPr indent="0" lvl="0" marL="0" rtl="0" algn="l">
              <a:spcBef>
                <a:spcPts val="0"/>
              </a:spcBef>
              <a:spcAft>
                <a:spcPts val="0"/>
              </a:spcAft>
              <a:buNone/>
            </a:pPr>
            <a:r>
              <a:t/>
            </a:r>
            <a:endParaRPr b="1"/>
          </a:p>
          <a:p>
            <a:pPr indent="0" lvl="0" marL="457200" rtl="0" algn="l">
              <a:spcBef>
                <a:spcPts val="0"/>
              </a:spcBef>
              <a:spcAft>
                <a:spcPts val="0"/>
              </a:spcAft>
              <a:buNone/>
            </a:pPr>
            <a:r>
              <a:rPr b="1" lang="en"/>
              <a:t>a.	The Routers A and B will line up the messages at the source.  </a:t>
            </a:r>
            <a:endParaRPr b="1"/>
          </a:p>
          <a:p>
            <a:pPr indent="0" lvl="0" marL="457200" rtl="0" algn="l">
              <a:spcBef>
                <a:spcPts val="0"/>
              </a:spcBef>
              <a:spcAft>
                <a:spcPts val="0"/>
              </a:spcAft>
              <a:buNone/>
            </a:pPr>
            <a:r>
              <a:rPr b="1" lang="en"/>
              <a:t>b.	Router A will then take one packet and slide it through our string network to the source. You take it along the network by picking any string path in front of you.  </a:t>
            </a:r>
            <a:endParaRPr b="1"/>
          </a:p>
          <a:p>
            <a:pPr indent="0" lvl="0" marL="457200" rtl="0" algn="l">
              <a:spcBef>
                <a:spcPts val="0"/>
              </a:spcBef>
              <a:spcAft>
                <a:spcPts val="0"/>
              </a:spcAft>
              <a:buNone/>
            </a:pPr>
            <a:r>
              <a:rPr b="1" lang="en"/>
              <a:t>c.	Router B will go immediately after the first router and pick a path to get that packet to the source.  NOTE – the second router does not have to follow the same string lines as the first packet. – The practice of the router picking the route is the Network Layer</a:t>
            </a:r>
            <a:endParaRPr b="1"/>
          </a:p>
          <a:p>
            <a:pPr indent="0" lvl="0" marL="457200" rtl="0" algn="l">
              <a:spcBef>
                <a:spcPts val="0"/>
              </a:spcBef>
              <a:spcAft>
                <a:spcPts val="0"/>
              </a:spcAft>
              <a:buNone/>
            </a:pPr>
            <a:r>
              <a:t/>
            </a:r>
            <a:endParaRPr b="1"/>
          </a:p>
          <a:p>
            <a:pPr indent="0" lvl="0" marL="457200" rtl="0" algn="l">
              <a:spcBef>
                <a:spcPts val="0"/>
              </a:spcBef>
              <a:spcAft>
                <a:spcPts val="0"/>
              </a:spcAft>
              <a:buNone/>
            </a:pPr>
            <a:r>
              <a:rPr b="1" lang="en"/>
              <a:t>4.	Repeat until all the messages are at the destination. The String network forms the “Link Level”.</a:t>
            </a:r>
            <a:endParaRPr b="1"/>
          </a:p>
          <a:p>
            <a:pPr indent="0" lvl="0" marL="457200" rtl="0" algn="l">
              <a:spcBef>
                <a:spcPts val="0"/>
              </a:spcBef>
              <a:spcAft>
                <a:spcPts val="0"/>
              </a:spcAft>
              <a:buNone/>
            </a:pPr>
            <a:r>
              <a:rPr b="1" lang="en"/>
              <a:t>5.	Also note – if two packets collide – that is are on the same string at the same time – you have to go back to your last node and wait the number of seconds that the number that node is.  If you are at node 3 – wait three full seconds and pick a path to the next node.</a:t>
            </a:r>
            <a:endParaRPr b="1"/>
          </a:p>
          <a:p>
            <a:pPr indent="0" lvl="0" marL="457200" rtl="0" algn="l">
              <a:spcBef>
                <a:spcPts val="0"/>
              </a:spcBef>
              <a:spcAft>
                <a:spcPts val="0"/>
              </a:spcAft>
              <a:buNone/>
            </a:pPr>
            <a:r>
              <a:t/>
            </a:r>
            <a:endParaRPr b="1" sz="1600"/>
          </a:p>
          <a:p>
            <a:pPr indent="0" lvl="0" marL="457200" rtl="0" algn="l">
              <a:spcBef>
                <a:spcPts val="0"/>
              </a:spcBef>
              <a:spcAft>
                <a:spcPts val="0"/>
              </a:spcAft>
              <a:buNone/>
            </a:pPr>
            <a:r>
              <a:t/>
            </a:r>
            <a:endParaRPr b="1" sz="16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417" name="Shape 417"/>
        <p:cNvGrpSpPr/>
        <p:nvPr/>
      </p:nvGrpSpPr>
      <p:grpSpPr>
        <a:xfrm>
          <a:off x="0" y="0"/>
          <a:ext cx="0" cy="0"/>
          <a:chOff x="0" y="0"/>
          <a:chExt cx="0" cy="0"/>
        </a:xfrm>
      </p:grpSpPr>
      <p:sp>
        <p:nvSpPr>
          <p:cNvPr id="418" name="Google Shape;418;p38"/>
          <p:cNvSpPr/>
          <p:nvPr/>
        </p:nvSpPr>
        <p:spPr>
          <a:xfrm>
            <a:off x="0" y="0"/>
            <a:ext cx="9144000" cy="5715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19" name="Google Shape;419;p38"/>
          <p:cNvSpPr/>
          <p:nvPr/>
        </p:nvSpPr>
        <p:spPr>
          <a:xfrm>
            <a:off x="0" y="4743450"/>
            <a:ext cx="9144000" cy="400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20" name="Google Shape;420;p38"/>
          <p:cNvSpPr/>
          <p:nvPr/>
        </p:nvSpPr>
        <p:spPr>
          <a:xfrm>
            <a:off x="0" y="4742306"/>
            <a:ext cx="9144000" cy="4011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21" name="Google Shape;421;p38"/>
          <p:cNvSpPr txBox="1"/>
          <p:nvPr>
            <p:ph type="title"/>
          </p:nvPr>
        </p:nvSpPr>
        <p:spPr>
          <a:xfrm>
            <a:off x="563475" y="219919"/>
            <a:ext cx="4362600" cy="564600"/>
          </a:xfrm>
          <a:prstGeom prst="rect">
            <a:avLst/>
          </a:prstGeom>
          <a:noFill/>
          <a:ln>
            <a:noFill/>
          </a:ln>
        </p:spPr>
        <p:txBody>
          <a:bodyPr anchorCtr="0" anchor="t" bIns="0" lIns="0" spcFirstLastPara="1" rIns="0" wrap="square" tIns="193300">
            <a:normAutofit/>
          </a:bodyPr>
          <a:lstStyle/>
          <a:p>
            <a:pPr indent="0" lvl="0" marL="12700" rtl="0" algn="l">
              <a:lnSpc>
                <a:spcPct val="100000"/>
              </a:lnSpc>
              <a:spcBef>
                <a:spcPts val="0"/>
              </a:spcBef>
              <a:spcAft>
                <a:spcPts val="0"/>
              </a:spcAft>
              <a:buNone/>
            </a:pPr>
            <a:r>
              <a:rPr lang="en" u="none">
                <a:solidFill>
                  <a:srgbClr val="D1190D"/>
                </a:solidFill>
              </a:rPr>
              <a:t>Networks Debrief</a:t>
            </a:r>
            <a:endParaRPr u="none">
              <a:solidFill>
                <a:srgbClr val="D1190D"/>
              </a:solidFill>
            </a:endParaRPr>
          </a:p>
        </p:txBody>
      </p:sp>
      <p:sp>
        <p:nvSpPr>
          <p:cNvPr id="422" name="Google Shape;422;p38"/>
          <p:cNvSpPr txBox="1"/>
          <p:nvPr/>
        </p:nvSpPr>
        <p:spPr>
          <a:xfrm>
            <a:off x="4307107" y="4828032"/>
            <a:ext cx="110100" cy="2100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1500">
              <a:solidFill>
                <a:schemeClr val="dk1"/>
              </a:solidFill>
              <a:latin typeface="Calibri"/>
              <a:ea typeface="Calibri"/>
              <a:cs typeface="Calibri"/>
              <a:sym typeface="Calibri"/>
            </a:endParaRPr>
          </a:p>
        </p:txBody>
      </p:sp>
      <p:sp>
        <p:nvSpPr>
          <p:cNvPr id="423" name="Google Shape;423;p38"/>
          <p:cNvSpPr txBox="1"/>
          <p:nvPr>
            <p:ph idx="12" type="sldNum"/>
          </p:nvPr>
        </p:nvSpPr>
        <p:spPr>
          <a:xfrm>
            <a:off x="8544803" y="4828032"/>
            <a:ext cx="191400" cy="171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
              <a:t>‹#›</a:t>
            </a:fld>
            <a:endParaRPr/>
          </a:p>
        </p:txBody>
      </p:sp>
      <p:sp>
        <p:nvSpPr>
          <p:cNvPr id="424" name="Google Shape;424;p38"/>
          <p:cNvSpPr txBox="1"/>
          <p:nvPr/>
        </p:nvSpPr>
        <p:spPr>
          <a:xfrm>
            <a:off x="2696452" y="4763239"/>
            <a:ext cx="5729100" cy="301200"/>
          </a:xfrm>
          <a:prstGeom prst="rect">
            <a:avLst/>
          </a:prstGeom>
          <a:noFill/>
          <a:ln>
            <a:noFill/>
          </a:ln>
        </p:spPr>
        <p:txBody>
          <a:bodyPr anchorCtr="0" anchor="t" bIns="34275" lIns="68575" spcFirstLastPara="1" rIns="68575" wrap="square" tIns="34275">
            <a:noAutofit/>
          </a:bodyPr>
          <a:lstStyle/>
          <a:p>
            <a:pPr indent="0" lvl="0" marL="12700" marR="0" rtl="0" algn="l">
              <a:spcBef>
                <a:spcPts val="0"/>
              </a:spcBef>
              <a:spcAft>
                <a:spcPts val="0"/>
              </a:spcAft>
              <a:buClr>
                <a:schemeClr val="dk1"/>
              </a:buClr>
              <a:buSzPts val="800"/>
              <a:buFont typeface="Arial"/>
              <a:buNone/>
            </a:pPr>
            <a:r>
              <a:rPr b="1" lang="en" sz="1800">
                <a:solidFill>
                  <a:schemeClr val="lt1"/>
                </a:solidFill>
                <a:latin typeface="Calibri"/>
                <a:ea typeface="Calibri"/>
                <a:cs typeface="Calibri"/>
                <a:sym typeface="Calibri"/>
              </a:rPr>
              <a:t>Computer Science for Everyone, Everywhere (CSEE)</a:t>
            </a:r>
            <a:endParaRPr b="1" i="0" sz="1500" u="none" cap="none" strike="noStrike">
              <a:solidFill>
                <a:schemeClr val="lt1"/>
              </a:solidFill>
              <a:latin typeface="Calibri"/>
              <a:ea typeface="Calibri"/>
              <a:cs typeface="Calibri"/>
              <a:sym typeface="Calibri"/>
            </a:endParaRPr>
          </a:p>
        </p:txBody>
      </p:sp>
      <p:grpSp>
        <p:nvGrpSpPr>
          <p:cNvPr id="425" name="Google Shape;425;p38"/>
          <p:cNvGrpSpPr/>
          <p:nvPr/>
        </p:nvGrpSpPr>
        <p:grpSpPr>
          <a:xfrm>
            <a:off x="312780" y="4766655"/>
            <a:ext cx="2220930" cy="352501"/>
            <a:chOff x="6077925" y="4856850"/>
            <a:chExt cx="6064800" cy="1143000"/>
          </a:xfrm>
        </p:grpSpPr>
        <p:sp>
          <p:nvSpPr>
            <p:cNvPr id="426" name="Google Shape;426;p38"/>
            <p:cNvSpPr/>
            <p:nvPr/>
          </p:nvSpPr>
          <p:spPr>
            <a:xfrm>
              <a:off x="6077925" y="4856850"/>
              <a:ext cx="6064800" cy="1143000"/>
            </a:xfrm>
            <a:prstGeom prst="rect">
              <a:avLst/>
            </a:prstGeom>
            <a:solidFill>
              <a:srgbClr val="D1190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427" name="Google Shape;427;p38"/>
            <p:cNvPicPr preferRelativeResize="0"/>
            <p:nvPr/>
          </p:nvPicPr>
          <p:blipFill>
            <a:blip r:embed="rId4">
              <a:alphaModFix/>
            </a:blip>
            <a:stretch>
              <a:fillRect/>
            </a:stretch>
          </p:blipFill>
          <p:spPr>
            <a:xfrm>
              <a:off x="6369202" y="4941951"/>
              <a:ext cx="5634652" cy="938175"/>
            </a:xfrm>
            <a:prstGeom prst="rect">
              <a:avLst/>
            </a:prstGeom>
            <a:noFill/>
            <a:ln>
              <a:noFill/>
            </a:ln>
          </p:spPr>
        </p:pic>
      </p:grpSp>
      <p:sp>
        <p:nvSpPr>
          <p:cNvPr id="428" name="Google Shape;428;p38"/>
          <p:cNvSpPr txBox="1"/>
          <p:nvPr/>
        </p:nvSpPr>
        <p:spPr>
          <a:xfrm>
            <a:off x="623725" y="1138975"/>
            <a:ext cx="8112600" cy="1477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This string network is mimicking your home network</a:t>
            </a:r>
            <a:endParaRPr/>
          </a:p>
          <a:p>
            <a:pPr indent="-317500" lvl="0" marL="457200" rtl="0" algn="l">
              <a:spcBef>
                <a:spcPts val="0"/>
              </a:spcBef>
              <a:spcAft>
                <a:spcPts val="0"/>
              </a:spcAft>
              <a:buSzPts val="1400"/>
              <a:buChar char="●"/>
            </a:pPr>
            <a:r>
              <a:rPr lang="en"/>
              <a:t>Some questions?</a:t>
            </a:r>
            <a:endParaRPr/>
          </a:p>
          <a:p>
            <a:pPr indent="-317500" lvl="1" marL="914400" rtl="0" algn="l">
              <a:spcBef>
                <a:spcPts val="0"/>
              </a:spcBef>
              <a:spcAft>
                <a:spcPts val="0"/>
              </a:spcAft>
              <a:buSzPts val="1400"/>
              <a:buChar char="○"/>
            </a:pPr>
            <a:r>
              <a:rPr lang="en"/>
              <a:t>How was the message broken up?</a:t>
            </a:r>
            <a:endParaRPr/>
          </a:p>
          <a:p>
            <a:pPr indent="-317500" lvl="1" marL="914400" rtl="0" algn="l">
              <a:spcBef>
                <a:spcPts val="0"/>
              </a:spcBef>
              <a:spcAft>
                <a:spcPts val="0"/>
              </a:spcAft>
              <a:buSzPts val="1400"/>
              <a:buChar char="○"/>
            </a:pPr>
            <a:r>
              <a:rPr lang="en"/>
              <a:t>Did you have any collisions?</a:t>
            </a:r>
            <a:endParaRPr/>
          </a:p>
          <a:p>
            <a:pPr indent="-317500" lvl="1" marL="914400" rtl="0" algn="l">
              <a:spcBef>
                <a:spcPts val="0"/>
              </a:spcBef>
              <a:spcAft>
                <a:spcPts val="0"/>
              </a:spcAft>
              <a:buSzPts val="1400"/>
              <a:buChar char="○"/>
            </a:pPr>
            <a:r>
              <a:rPr lang="en"/>
              <a:t>Was every node reachable - that is was every node connected?</a:t>
            </a:r>
            <a:endParaRPr/>
          </a:p>
          <a:p>
            <a:pPr indent="-317500" lvl="1" marL="914400" rtl="0" algn="l">
              <a:spcBef>
                <a:spcPts val="0"/>
              </a:spcBef>
              <a:spcAft>
                <a:spcPts val="0"/>
              </a:spcAft>
              <a:buSzPts val="1400"/>
              <a:buChar char="○"/>
            </a:pPr>
            <a:r>
              <a:rPr lang="en"/>
              <a:t>Did the router take the same path of string every time?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432" name="Shape 432"/>
        <p:cNvGrpSpPr/>
        <p:nvPr/>
      </p:nvGrpSpPr>
      <p:grpSpPr>
        <a:xfrm>
          <a:off x="0" y="0"/>
          <a:ext cx="0" cy="0"/>
          <a:chOff x="0" y="0"/>
          <a:chExt cx="0" cy="0"/>
        </a:xfrm>
      </p:grpSpPr>
      <p:sp>
        <p:nvSpPr>
          <p:cNvPr id="433" name="Google Shape;433;p39"/>
          <p:cNvSpPr/>
          <p:nvPr/>
        </p:nvSpPr>
        <p:spPr>
          <a:xfrm>
            <a:off x="0" y="0"/>
            <a:ext cx="9144000" cy="5715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34" name="Google Shape;434;p39"/>
          <p:cNvSpPr/>
          <p:nvPr/>
        </p:nvSpPr>
        <p:spPr>
          <a:xfrm>
            <a:off x="0" y="4743450"/>
            <a:ext cx="9144000" cy="400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35" name="Google Shape;435;p39"/>
          <p:cNvSpPr/>
          <p:nvPr/>
        </p:nvSpPr>
        <p:spPr>
          <a:xfrm>
            <a:off x="0" y="4742306"/>
            <a:ext cx="9144000" cy="4011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36" name="Google Shape;436;p39"/>
          <p:cNvSpPr txBox="1"/>
          <p:nvPr>
            <p:ph type="title"/>
          </p:nvPr>
        </p:nvSpPr>
        <p:spPr>
          <a:xfrm>
            <a:off x="563475" y="219925"/>
            <a:ext cx="7527000" cy="564600"/>
          </a:xfrm>
          <a:prstGeom prst="rect">
            <a:avLst/>
          </a:prstGeom>
          <a:noFill/>
          <a:ln>
            <a:noFill/>
          </a:ln>
        </p:spPr>
        <p:txBody>
          <a:bodyPr anchorCtr="0" anchor="t" bIns="0" lIns="0" spcFirstLastPara="1" rIns="0" wrap="square" tIns="193300">
            <a:normAutofit/>
          </a:bodyPr>
          <a:lstStyle/>
          <a:p>
            <a:pPr indent="0" lvl="0" marL="12700" rtl="0" algn="l">
              <a:lnSpc>
                <a:spcPct val="100000"/>
              </a:lnSpc>
              <a:spcBef>
                <a:spcPts val="0"/>
              </a:spcBef>
              <a:spcAft>
                <a:spcPts val="0"/>
              </a:spcAft>
              <a:buNone/>
            </a:pPr>
            <a:r>
              <a:rPr lang="en" u="none">
                <a:solidFill>
                  <a:srgbClr val="D1190D"/>
                </a:solidFill>
              </a:rPr>
              <a:t>Activity - The String Network - Internet Edition </a:t>
            </a:r>
            <a:endParaRPr u="none">
              <a:solidFill>
                <a:srgbClr val="D1190D"/>
              </a:solidFill>
            </a:endParaRPr>
          </a:p>
        </p:txBody>
      </p:sp>
      <p:sp>
        <p:nvSpPr>
          <p:cNvPr id="437" name="Google Shape;437;p39"/>
          <p:cNvSpPr txBox="1"/>
          <p:nvPr/>
        </p:nvSpPr>
        <p:spPr>
          <a:xfrm>
            <a:off x="4307107" y="4828032"/>
            <a:ext cx="110100" cy="2100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1500">
              <a:solidFill>
                <a:schemeClr val="dk1"/>
              </a:solidFill>
              <a:latin typeface="Calibri"/>
              <a:ea typeface="Calibri"/>
              <a:cs typeface="Calibri"/>
              <a:sym typeface="Calibri"/>
            </a:endParaRPr>
          </a:p>
        </p:txBody>
      </p:sp>
      <p:sp>
        <p:nvSpPr>
          <p:cNvPr id="438" name="Google Shape;438;p39"/>
          <p:cNvSpPr txBox="1"/>
          <p:nvPr>
            <p:ph idx="12" type="sldNum"/>
          </p:nvPr>
        </p:nvSpPr>
        <p:spPr>
          <a:xfrm>
            <a:off x="8544803" y="4828032"/>
            <a:ext cx="191400" cy="171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
              <a:t>‹#›</a:t>
            </a:fld>
            <a:endParaRPr/>
          </a:p>
        </p:txBody>
      </p:sp>
      <p:sp>
        <p:nvSpPr>
          <p:cNvPr id="439" name="Google Shape;439;p39"/>
          <p:cNvSpPr txBox="1"/>
          <p:nvPr/>
        </p:nvSpPr>
        <p:spPr>
          <a:xfrm>
            <a:off x="2696452" y="4763239"/>
            <a:ext cx="5729100" cy="301200"/>
          </a:xfrm>
          <a:prstGeom prst="rect">
            <a:avLst/>
          </a:prstGeom>
          <a:noFill/>
          <a:ln>
            <a:noFill/>
          </a:ln>
        </p:spPr>
        <p:txBody>
          <a:bodyPr anchorCtr="0" anchor="t" bIns="34275" lIns="68575" spcFirstLastPara="1" rIns="68575" wrap="square" tIns="34275">
            <a:noAutofit/>
          </a:bodyPr>
          <a:lstStyle/>
          <a:p>
            <a:pPr indent="0" lvl="0" marL="12700" marR="0" rtl="0" algn="l">
              <a:spcBef>
                <a:spcPts val="0"/>
              </a:spcBef>
              <a:spcAft>
                <a:spcPts val="0"/>
              </a:spcAft>
              <a:buClr>
                <a:schemeClr val="dk1"/>
              </a:buClr>
              <a:buSzPts val="800"/>
              <a:buFont typeface="Arial"/>
              <a:buNone/>
            </a:pPr>
            <a:r>
              <a:rPr b="1" lang="en" sz="1800">
                <a:solidFill>
                  <a:schemeClr val="lt1"/>
                </a:solidFill>
                <a:latin typeface="Calibri"/>
                <a:ea typeface="Calibri"/>
                <a:cs typeface="Calibri"/>
                <a:sym typeface="Calibri"/>
              </a:rPr>
              <a:t>Computer Science for Everyone, Everywhere (CSEE)</a:t>
            </a:r>
            <a:endParaRPr b="1" i="0" sz="1500" u="none" cap="none" strike="noStrike">
              <a:solidFill>
                <a:schemeClr val="lt1"/>
              </a:solidFill>
              <a:latin typeface="Calibri"/>
              <a:ea typeface="Calibri"/>
              <a:cs typeface="Calibri"/>
              <a:sym typeface="Calibri"/>
            </a:endParaRPr>
          </a:p>
        </p:txBody>
      </p:sp>
      <p:grpSp>
        <p:nvGrpSpPr>
          <p:cNvPr id="440" name="Google Shape;440;p39"/>
          <p:cNvGrpSpPr/>
          <p:nvPr/>
        </p:nvGrpSpPr>
        <p:grpSpPr>
          <a:xfrm>
            <a:off x="312780" y="4766655"/>
            <a:ext cx="2220930" cy="352501"/>
            <a:chOff x="6077925" y="4856850"/>
            <a:chExt cx="6064800" cy="1143000"/>
          </a:xfrm>
        </p:grpSpPr>
        <p:sp>
          <p:nvSpPr>
            <p:cNvPr id="441" name="Google Shape;441;p39"/>
            <p:cNvSpPr/>
            <p:nvPr/>
          </p:nvSpPr>
          <p:spPr>
            <a:xfrm>
              <a:off x="6077925" y="4856850"/>
              <a:ext cx="6064800" cy="1143000"/>
            </a:xfrm>
            <a:prstGeom prst="rect">
              <a:avLst/>
            </a:prstGeom>
            <a:solidFill>
              <a:srgbClr val="D1190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442" name="Google Shape;442;p39"/>
            <p:cNvPicPr preferRelativeResize="0"/>
            <p:nvPr/>
          </p:nvPicPr>
          <p:blipFill>
            <a:blip r:embed="rId4">
              <a:alphaModFix/>
            </a:blip>
            <a:stretch>
              <a:fillRect/>
            </a:stretch>
          </p:blipFill>
          <p:spPr>
            <a:xfrm>
              <a:off x="6369202" y="4941951"/>
              <a:ext cx="5634652" cy="938175"/>
            </a:xfrm>
            <a:prstGeom prst="rect">
              <a:avLst/>
            </a:prstGeom>
            <a:noFill/>
            <a:ln>
              <a:noFill/>
            </a:ln>
          </p:spPr>
        </p:pic>
      </p:grpSp>
      <p:sp>
        <p:nvSpPr>
          <p:cNvPr id="443" name="Google Shape;443;p39"/>
          <p:cNvSpPr txBox="1"/>
          <p:nvPr/>
        </p:nvSpPr>
        <p:spPr>
          <a:xfrm>
            <a:off x="108475" y="784525"/>
            <a:ext cx="8567700" cy="36633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n"/>
              <a:t>How the Internet Works: Level Up</a:t>
            </a:r>
            <a:endParaRPr b="1"/>
          </a:p>
          <a:p>
            <a:pPr indent="0" lvl="0" marL="457200" rtl="0" algn="l">
              <a:spcBef>
                <a:spcPts val="0"/>
              </a:spcBef>
              <a:spcAft>
                <a:spcPts val="0"/>
              </a:spcAft>
              <a:buNone/>
            </a:pPr>
            <a:r>
              <a:rPr b="1" lang="en"/>
              <a:t>1. Pick the two nodes with the highest numbers from your group and change their roles. One will</a:t>
            </a:r>
            <a:endParaRPr b="1"/>
          </a:p>
          <a:p>
            <a:pPr indent="0" lvl="0" marL="457200" rtl="0" algn="l">
              <a:spcBef>
                <a:spcPts val="0"/>
              </a:spcBef>
              <a:spcAft>
                <a:spcPts val="0"/>
              </a:spcAft>
              <a:buNone/>
            </a:pPr>
            <a:r>
              <a:rPr b="1" lang="en"/>
              <a:t>be a “bridge”, the other will be a Router that stays with the bridge. Bridge – The bridge keeps its</a:t>
            </a:r>
            <a:endParaRPr b="1"/>
          </a:p>
          <a:p>
            <a:pPr indent="0" lvl="0" marL="457200" rtl="0" algn="l">
              <a:spcBef>
                <a:spcPts val="0"/>
              </a:spcBef>
              <a:spcAft>
                <a:spcPts val="0"/>
              </a:spcAft>
              <a:buNone/>
            </a:pPr>
            <a:r>
              <a:rPr b="1" lang="en"/>
              <a:t>connections to its network but now gets another string to hold – a line between its group and</a:t>
            </a:r>
            <a:endParaRPr b="1"/>
          </a:p>
          <a:p>
            <a:pPr indent="0" lvl="0" marL="457200" rtl="0" algn="l">
              <a:spcBef>
                <a:spcPts val="0"/>
              </a:spcBef>
              <a:spcAft>
                <a:spcPts val="0"/>
              </a:spcAft>
              <a:buNone/>
            </a:pPr>
            <a:r>
              <a:rPr b="1" lang="en"/>
              <a:t>another group.</a:t>
            </a:r>
            <a:endParaRPr b="1"/>
          </a:p>
          <a:p>
            <a:pPr indent="0" lvl="0" marL="457200" rtl="0" algn="l">
              <a:spcBef>
                <a:spcPts val="0"/>
              </a:spcBef>
              <a:spcAft>
                <a:spcPts val="0"/>
              </a:spcAft>
              <a:buNone/>
            </a:pPr>
            <a:r>
              <a:rPr b="1" lang="en"/>
              <a:t>2. Every group will be assigned a color. The Nodes names now become a color + number.</a:t>
            </a:r>
            <a:endParaRPr b="1"/>
          </a:p>
          <a:p>
            <a:pPr indent="0" lvl="0" marL="457200" rtl="0" algn="l">
              <a:spcBef>
                <a:spcPts val="0"/>
              </a:spcBef>
              <a:spcAft>
                <a:spcPts val="0"/>
              </a:spcAft>
              <a:buNone/>
            </a:pPr>
            <a:r>
              <a:rPr b="1" lang="en"/>
              <a:t>3. The New router will act like a go between a bridge and router A or B when there is a message on</a:t>
            </a:r>
            <a:endParaRPr b="1"/>
          </a:p>
          <a:p>
            <a:pPr indent="0" lvl="0" marL="457200" rtl="0" algn="l">
              <a:spcBef>
                <a:spcPts val="0"/>
              </a:spcBef>
              <a:spcAft>
                <a:spcPts val="0"/>
              </a:spcAft>
              <a:buNone/>
            </a:pPr>
            <a:r>
              <a:rPr b="1" lang="en"/>
              <a:t>that like. The original routers will always stay with their group but the new router will move</a:t>
            </a:r>
            <a:endParaRPr b="1"/>
          </a:p>
          <a:p>
            <a:pPr indent="0" lvl="0" marL="457200" rtl="0" algn="l">
              <a:spcBef>
                <a:spcPts val="0"/>
              </a:spcBef>
              <a:spcAft>
                <a:spcPts val="0"/>
              </a:spcAft>
              <a:buNone/>
            </a:pPr>
            <a:r>
              <a:rPr b="1" lang="en"/>
              <a:t>packets between bridges and hand off their packet to one of the original routers once it reaches</a:t>
            </a:r>
            <a:endParaRPr b="1"/>
          </a:p>
          <a:p>
            <a:pPr indent="0" lvl="0" marL="457200" rtl="0" algn="l">
              <a:spcBef>
                <a:spcPts val="0"/>
              </a:spcBef>
              <a:spcAft>
                <a:spcPts val="0"/>
              </a:spcAft>
              <a:buNone/>
            </a:pPr>
            <a:r>
              <a:rPr b="1" lang="en"/>
              <a:t>their network. When it reaches that other router – it can chat for a moment to help that router</a:t>
            </a:r>
            <a:endParaRPr b="1"/>
          </a:p>
          <a:p>
            <a:pPr indent="0" lvl="0" marL="457200" rtl="0" algn="l">
              <a:spcBef>
                <a:spcPts val="0"/>
              </a:spcBef>
              <a:spcAft>
                <a:spcPts val="0"/>
              </a:spcAft>
              <a:buNone/>
            </a:pPr>
            <a:r>
              <a:rPr b="1" lang="en"/>
              <a:t>choose the net pack to take that external packet on.</a:t>
            </a:r>
            <a:endParaRPr b="1"/>
          </a:p>
          <a:p>
            <a:pPr indent="0" lvl="0" marL="457200" rtl="0" algn="l">
              <a:spcBef>
                <a:spcPts val="0"/>
              </a:spcBef>
              <a:spcAft>
                <a:spcPts val="0"/>
              </a:spcAft>
              <a:buNone/>
            </a:pPr>
            <a:r>
              <a:t/>
            </a:r>
            <a:endParaRPr b="1" sz="16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447" name="Shape 447"/>
        <p:cNvGrpSpPr/>
        <p:nvPr/>
      </p:nvGrpSpPr>
      <p:grpSpPr>
        <a:xfrm>
          <a:off x="0" y="0"/>
          <a:ext cx="0" cy="0"/>
          <a:chOff x="0" y="0"/>
          <a:chExt cx="0" cy="0"/>
        </a:xfrm>
      </p:grpSpPr>
      <p:sp>
        <p:nvSpPr>
          <p:cNvPr id="448" name="Google Shape;448;p40"/>
          <p:cNvSpPr/>
          <p:nvPr/>
        </p:nvSpPr>
        <p:spPr>
          <a:xfrm>
            <a:off x="0" y="0"/>
            <a:ext cx="9144000" cy="5715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49" name="Google Shape;449;p40"/>
          <p:cNvSpPr/>
          <p:nvPr/>
        </p:nvSpPr>
        <p:spPr>
          <a:xfrm>
            <a:off x="0" y="4743450"/>
            <a:ext cx="9144000" cy="400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50" name="Google Shape;450;p40"/>
          <p:cNvSpPr/>
          <p:nvPr/>
        </p:nvSpPr>
        <p:spPr>
          <a:xfrm>
            <a:off x="0" y="4742306"/>
            <a:ext cx="9144000" cy="4011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51" name="Google Shape;451;p40"/>
          <p:cNvSpPr txBox="1"/>
          <p:nvPr>
            <p:ph type="title"/>
          </p:nvPr>
        </p:nvSpPr>
        <p:spPr>
          <a:xfrm>
            <a:off x="563475" y="219925"/>
            <a:ext cx="7527000" cy="564600"/>
          </a:xfrm>
          <a:prstGeom prst="rect">
            <a:avLst/>
          </a:prstGeom>
          <a:noFill/>
          <a:ln>
            <a:noFill/>
          </a:ln>
        </p:spPr>
        <p:txBody>
          <a:bodyPr anchorCtr="0" anchor="t" bIns="0" lIns="0" spcFirstLastPara="1" rIns="0" wrap="square" tIns="193300">
            <a:normAutofit/>
          </a:bodyPr>
          <a:lstStyle/>
          <a:p>
            <a:pPr indent="0" lvl="0" marL="12700" rtl="0" algn="l">
              <a:lnSpc>
                <a:spcPct val="100000"/>
              </a:lnSpc>
              <a:spcBef>
                <a:spcPts val="0"/>
              </a:spcBef>
              <a:spcAft>
                <a:spcPts val="0"/>
              </a:spcAft>
              <a:buNone/>
            </a:pPr>
            <a:r>
              <a:rPr lang="en" u="none">
                <a:solidFill>
                  <a:srgbClr val="D1190D"/>
                </a:solidFill>
              </a:rPr>
              <a:t>Activity - The String Network - Internet Edition </a:t>
            </a:r>
            <a:endParaRPr u="none">
              <a:solidFill>
                <a:srgbClr val="D1190D"/>
              </a:solidFill>
            </a:endParaRPr>
          </a:p>
        </p:txBody>
      </p:sp>
      <p:sp>
        <p:nvSpPr>
          <p:cNvPr id="452" name="Google Shape;452;p40"/>
          <p:cNvSpPr txBox="1"/>
          <p:nvPr/>
        </p:nvSpPr>
        <p:spPr>
          <a:xfrm>
            <a:off x="4307107" y="4828032"/>
            <a:ext cx="110100" cy="2100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1500">
              <a:solidFill>
                <a:schemeClr val="dk1"/>
              </a:solidFill>
              <a:latin typeface="Calibri"/>
              <a:ea typeface="Calibri"/>
              <a:cs typeface="Calibri"/>
              <a:sym typeface="Calibri"/>
            </a:endParaRPr>
          </a:p>
        </p:txBody>
      </p:sp>
      <p:sp>
        <p:nvSpPr>
          <p:cNvPr id="453" name="Google Shape;453;p40"/>
          <p:cNvSpPr txBox="1"/>
          <p:nvPr>
            <p:ph idx="12" type="sldNum"/>
          </p:nvPr>
        </p:nvSpPr>
        <p:spPr>
          <a:xfrm>
            <a:off x="8544803" y="4828032"/>
            <a:ext cx="191400" cy="171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
              <a:t>‹#›</a:t>
            </a:fld>
            <a:endParaRPr/>
          </a:p>
        </p:txBody>
      </p:sp>
      <p:sp>
        <p:nvSpPr>
          <p:cNvPr id="454" name="Google Shape;454;p40"/>
          <p:cNvSpPr txBox="1"/>
          <p:nvPr/>
        </p:nvSpPr>
        <p:spPr>
          <a:xfrm>
            <a:off x="2696452" y="4763239"/>
            <a:ext cx="5729100" cy="301200"/>
          </a:xfrm>
          <a:prstGeom prst="rect">
            <a:avLst/>
          </a:prstGeom>
          <a:noFill/>
          <a:ln>
            <a:noFill/>
          </a:ln>
        </p:spPr>
        <p:txBody>
          <a:bodyPr anchorCtr="0" anchor="t" bIns="34275" lIns="68575" spcFirstLastPara="1" rIns="68575" wrap="square" tIns="34275">
            <a:noAutofit/>
          </a:bodyPr>
          <a:lstStyle/>
          <a:p>
            <a:pPr indent="0" lvl="0" marL="12700" marR="0" rtl="0" algn="l">
              <a:spcBef>
                <a:spcPts val="0"/>
              </a:spcBef>
              <a:spcAft>
                <a:spcPts val="0"/>
              </a:spcAft>
              <a:buClr>
                <a:schemeClr val="dk1"/>
              </a:buClr>
              <a:buSzPts val="800"/>
              <a:buFont typeface="Arial"/>
              <a:buNone/>
            </a:pPr>
            <a:r>
              <a:rPr b="1" lang="en" sz="1800">
                <a:solidFill>
                  <a:schemeClr val="lt1"/>
                </a:solidFill>
                <a:latin typeface="Calibri"/>
                <a:ea typeface="Calibri"/>
                <a:cs typeface="Calibri"/>
                <a:sym typeface="Calibri"/>
              </a:rPr>
              <a:t>Computer Science for Everyone, Everywhere (CSEE)</a:t>
            </a:r>
            <a:endParaRPr b="1" i="0" sz="1500" u="none" cap="none" strike="noStrike">
              <a:solidFill>
                <a:schemeClr val="lt1"/>
              </a:solidFill>
              <a:latin typeface="Calibri"/>
              <a:ea typeface="Calibri"/>
              <a:cs typeface="Calibri"/>
              <a:sym typeface="Calibri"/>
            </a:endParaRPr>
          </a:p>
        </p:txBody>
      </p:sp>
      <p:grpSp>
        <p:nvGrpSpPr>
          <p:cNvPr id="455" name="Google Shape;455;p40"/>
          <p:cNvGrpSpPr/>
          <p:nvPr/>
        </p:nvGrpSpPr>
        <p:grpSpPr>
          <a:xfrm>
            <a:off x="312780" y="4766655"/>
            <a:ext cx="2220930" cy="352501"/>
            <a:chOff x="6077925" y="4856850"/>
            <a:chExt cx="6064800" cy="1143000"/>
          </a:xfrm>
        </p:grpSpPr>
        <p:sp>
          <p:nvSpPr>
            <p:cNvPr id="456" name="Google Shape;456;p40"/>
            <p:cNvSpPr/>
            <p:nvPr/>
          </p:nvSpPr>
          <p:spPr>
            <a:xfrm>
              <a:off x="6077925" y="4856850"/>
              <a:ext cx="6064800" cy="1143000"/>
            </a:xfrm>
            <a:prstGeom prst="rect">
              <a:avLst/>
            </a:prstGeom>
            <a:solidFill>
              <a:srgbClr val="D1190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457" name="Google Shape;457;p40"/>
            <p:cNvPicPr preferRelativeResize="0"/>
            <p:nvPr/>
          </p:nvPicPr>
          <p:blipFill>
            <a:blip r:embed="rId4">
              <a:alphaModFix/>
            </a:blip>
            <a:stretch>
              <a:fillRect/>
            </a:stretch>
          </p:blipFill>
          <p:spPr>
            <a:xfrm>
              <a:off x="6369202" y="4941951"/>
              <a:ext cx="5634652" cy="938175"/>
            </a:xfrm>
            <a:prstGeom prst="rect">
              <a:avLst/>
            </a:prstGeom>
            <a:noFill/>
            <a:ln>
              <a:noFill/>
            </a:ln>
          </p:spPr>
        </p:pic>
      </p:grpSp>
      <p:sp>
        <p:nvSpPr>
          <p:cNvPr id="458" name="Google Shape;458;p40"/>
          <p:cNvSpPr txBox="1"/>
          <p:nvPr/>
        </p:nvSpPr>
        <p:spPr>
          <a:xfrm>
            <a:off x="108475" y="784525"/>
            <a:ext cx="8567700" cy="25551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Clr>
                <a:schemeClr val="dk1"/>
              </a:buClr>
              <a:buSzPts val="1100"/>
              <a:buFont typeface="Arial"/>
              <a:buNone/>
            </a:pPr>
            <a:r>
              <a:rPr b="1" lang="en"/>
              <a:t>We are going to create a new message.</a:t>
            </a:r>
            <a:endParaRPr b="1"/>
          </a:p>
          <a:p>
            <a:pPr indent="0" lvl="0" marL="457200" rtl="0" algn="l">
              <a:spcBef>
                <a:spcPts val="0"/>
              </a:spcBef>
              <a:spcAft>
                <a:spcPts val="0"/>
              </a:spcAft>
              <a:buNone/>
            </a:pPr>
            <a:r>
              <a:t/>
            </a:r>
            <a:endParaRPr b="1"/>
          </a:p>
          <a:p>
            <a:pPr indent="0" lvl="0" marL="457200" rtl="0" algn="l">
              <a:spcBef>
                <a:spcPts val="0"/>
              </a:spcBef>
              <a:spcAft>
                <a:spcPts val="0"/>
              </a:spcAft>
              <a:buNone/>
            </a:pPr>
            <a:r>
              <a:rPr b="1" lang="en"/>
              <a:t>The two original routers will pick a color (not their group’s color) and number to send it to. </a:t>
            </a:r>
            <a:endParaRPr b="1"/>
          </a:p>
          <a:p>
            <a:pPr indent="0" lvl="0" marL="457200" rtl="0" algn="l">
              <a:spcBef>
                <a:spcPts val="0"/>
              </a:spcBef>
              <a:spcAft>
                <a:spcPts val="0"/>
              </a:spcAft>
              <a:buNone/>
            </a:pPr>
            <a:r>
              <a:t/>
            </a:r>
            <a:endParaRPr b="1"/>
          </a:p>
          <a:p>
            <a:pPr indent="0" lvl="0" marL="457200" rtl="0" algn="l">
              <a:spcBef>
                <a:spcPts val="0"/>
              </a:spcBef>
              <a:spcAft>
                <a:spcPts val="0"/>
              </a:spcAft>
              <a:buClr>
                <a:schemeClr val="dk1"/>
              </a:buClr>
              <a:buSzPts val="1100"/>
              <a:buFont typeface="Arial"/>
              <a:buNone/>
            </a:pPr>
            <a:r>
              <a:rPr b="1" lang="en"/>
              <a:t>Repeat the message process above.</a:t>
            </a:r>
            <a:endParaRPr b="1"/>
          </a:p>
          <a:p>
            <a:pPr indent="0" lvl="0" marL="457200" rtl="0" algn="l">
              <a:spcBef>
                <a:spcPts val="0"/>
              </a:spcBef>
              <a:spcAft>
                <a:spcPts val="0"/>
              </a:spcAft>
              <a:buNone/>
            </a:pPr>
            <a:r>
              <a:t/>
            </a:r>
            <a:endParaRPr b="1"/>
          </a:p>
          <a:p>
            <a:pPr indent="0" lvl="0" marL="457200" rtl="0" algn="l">
              <a:spcBef>
                <a:spcPts val="0"/>
              </a:spcBef>
              <a:spcAft>
                <a:spcPts val="0"/>
              </a:spcAft>
              <a:buClr>
                <a:schemeClr val="dk1"/>
              </a:buClr>
              <a:buSzPts val="1100"/>
              <a:buFont typeface="Arial"/>
              <a:buNone/>
            </a:pPr>
            <a:r>
              <a:rPr b="1" lang="en"/>
              <a:t>Then send the message but now all paths have to lead to the bridge so you can get the message to the other group.</a:t>
            </a:r>
            <a:endParaRPr b="1"/>
          </a:p>
          <a:p>
            <a:pPr indent="0" lvl="0" marL="457200" rtl="0" algn="l">
              <a:spcBef>
                <a:spcPts val="0"/>
              </a:spcBef>
              <a:spcAft>
                <a:spcPts val="0"/>
              </a:spcAft>
              <a:buNone/>
            </a:pPr>
            <a:r>
              <a:t/>
            </a:r>
            <a:endParaRPr b="1"/>
          </a:p>
          <a:p>
            <a:pPr indent="0" lvl="0" marL="457200" rtl="0" algn="l">
              <a:spcBef>
                <a:spcPts val="0"/>
              </a:spcBef>
              <a:spcAft>
                <a:spcPts val="0"/>
              </a:spcAft>
              <a:buClr>
                <a:schemeClr val="dk1"/>
              </a:buClr>
              <a:buSzPts val="1100"/>
              <a:buFont typeface="Arial"/>
              <a:buNone/>
            </a:pPr>
            <a:r>
              <a:rPr b="1" lang="en"/>
              <a:t>Try to get the message to a group at least 2 groups away from you.</a:t>
            </a:r>
            <a:endParaRPr b="1"/>
          </a:p>
          <a:p>
            <a:pPr indent="0" lvl="0" marL="457200" rtl="0" algn="l">
              <a:spcBef>
                <a:spcPts val="0"/>
              </a:spcBef>
              <a:spcAft>
                <a:spcPts val="0"/>
              </a:spcAft>
              <a:buNone/>
            </a:pPr>
            <a:r>
              <a:t/>
            </a:r>
            <a:endParaRPr b="1"/>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462" name="Shape 462"/>
        <p:cNvGrpSpPr/>
        <p:nvPr/>
      </p:nvGrpSpPr>
      <p:grpSpPr>
        <a:xfrm>
          <a:off x="0" y="0"/>
          <a:ext cx="0" cy="0"/>
          <a:chOff x="0" y="0"/>
          <a:chExt cx="0" cy="0"/>
        </a:xfrm>
      </p:grpSpPr>
      <p:sp>
        <p:nvSpPr>
          <p:cNvPr id="463" name="Google Shape;463;p41"/>
          <p:cNvSpPr/>
          <p:nvPr/>
        </p:nvSpPr>
        <p:spPr>
          <a:xfrm>
            <a:off x="0" y="0"/>
            <a:ext cx="9144000" cy="5715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64" name="Google Shape;464;p41"/>
          <p:cNvSpPr/>
          <p:nvPr/>
        </p:nvSpPr>
        <p:spPr>
          <a:xfrm>
            <a:off x="0" y="4743450"/>
            <a:ext cx="9144000" cy="400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65" name="Google Shape;465;p41"/>
          <p:cNvSpPr/>
          <p:nvPr/>
        </p:nvSpPr>
        <p:spPr>
          <a:xfrm>
            <a:off x="0" y="4742306"/>
            <a:ext cx="9144000" cy="4011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66" name="Google Shape;466;p41"/>
          <p:cNvSpPr txBox="1"/>
          <p:nvPr>
            <p:ph type="title"/>
          </p:nvPr>
        </p:nvSpPr>
        <p:spPr>
          <a:xfrm>
            <a:off x="563475" y="219919"/>
            <a:ext cx="4362600" cy="564600"/>
          </a:xfrm>
          <a:prstGeom prst="rect">
            <a:avLst/>
          </a:prstGeom>
          <a:noFill/>
          <a:ln>
            <a:noFill/>
          </a:ln>
        </p:spPr>
        <p:txBody>
          <a:bodyPr anchorCtr="0" anchor="t" bIns="0" lIns="0" spcFirstLastPara="1" rIns="0" wrap="square" tIns="193300">
            <a:normAutofit fontScale="90000"/>
          </a:bodyPr>
          <a:lstStyle/>
          <a:p>
            <a:pPr indent="0" lvl="0" marL="12700" rtl="0" algn="l">
              <a:lnSpc>
                <a:spcPct val="100000"/>
              </a:lnSpc>
              <a:spcBef>
                <a:spcPts val="0"/>
              </a:spcBef>
              <a:spcAft>
                <a:spcPts val="0"/>
              </a:spcAft>
              <a:buNone/>
            </a:pPr>
            <a:r>
              <a:rPr lang="en" u="none">
                <a:solidFill>
                  <a:srgbClr val="D1190D"/>
                </a:solidFill>
              </a:rPr>
              <a:t>Networks - Computer Security</a:t>
            </a:r>
            <a:endParaRPr u="none">
              <a:solidFill>
                <a:srgbClr val="D1190D"/>
              </a:solidFill>
            </a:endParaRPr>
          </a:p>
        </p:txBody>
      </p:sp>
      <p:sp>
        <p:nvSpPr>
          <p:cNvPr id="467" name="Google Shape;467;p41"/>
          <p:cNvSpPr txBox="1"/>
          <p:nvPr/>
        </p:nvSpPr>
        <p:spPr>
          <a:xfrm>
            <a:off x="4307107" y="4828032"/>
            <a:ext cx="110100" cy="2100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1500">
              <a:solidFill>
                <a:schemeClr val="dk1"/>
              </a:solidFill>
              <a:latin typeface="Calibri"/>
              <a:ea typeface="Calibri"/>
              <a:cs typeface="Calibri"/>
              <a:sym typeface="Calibri"/>
            </a:endParaRPr>
          </a:p>
        </p:txBody>
      </p:sp>
      <p:sp>
        <p:nvSpPr>
          <p:cNvPr id="468" name="Google Shape;468;p41"/>
          <p:cNvSpPr txBox="1"/>
          <p:nvPr>
            <p:ph idx="12" type="sldNum"/>
          </p:nvPr>
        </p:nvSpPr>
        <p:spPr>
          <a:xfrm>
            <a:off x="8544803" y="4828032"/>
            <a:ext cx="191400" cy="171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
              <a:t>‹#›</a:t>
            </a:fld>
            <a:endParaRPr/>
          </a:p>
        </p:txBody>
      </p:sp>
      <p:sp>
        <p:nvSpPr>
          <p:cNvPr id="469" name="Google Shape;469;p41"/>
          <p:cNvSpPr txBox="1"/>
          <p:nvPr/>
        </p:nvSpPr>
        <p:spPr>
          <a:xfrm>
            <a:off x="2696452" y="4763239"/>
            <a:ext cx="5729100" cy="301200"/>
          </a:xfrm>
          <a:prstGeom prst="rect">
            <a:avLst/>
          </a:prstGeom>
          <a:noFill/>
          <a:ln>
            <a:noFill/>
          </a:ln>
        </p:spPr>
        <p:txBody>
          <a:bodyPr anchorCtr="0" anchor="t" bIns="34275" lIns="68575" spcFirstLastPara="1" rIns="68575" wrap="square" tIns="34275">
            <a:noAutofit/>
          </a:bodyPr>
          <a:lstStyle/>
          <a:p>
            <a:pPr indent="0" lvl="0" marL="12700" marR="0" rtl="0" algn="l">
              <a:spcBef>
                <a:spcPts val="0"/>
              </a:spcBef>
              <a:spcAft>
                <a:spcPts val="0"/>
              </a:spcAft>
              <a:buClr>
                <a:schemeClr val="dk1"/>
              </a:buClr>
              <a:buSzPts val="800"/>
              <a:buFont typeface="Arial"/>
              <a:buNone/>
            </a:pPr>
            <a:r>
              <a:rPr b="1" lang="en" sz="1800">
                <a:solidFill>
                  <a:schemeClr val="lt1"/>
                </a:solidFill>
                <a:latin typeface="Calibri"/>
                <a:ea typeface="Calibri"/>
                <a:cs typeface="Calibri"/>
                <a:sym typeface="Calibri"/>
              </a:rPr>
              <a:t>Computer Science for Everyone, Everywhere (CSEE)</a:t>
            </a:r>
            <a:endParaRPr b="1" i="0" sz="1500" u="none" cap="none" strike="noStrike">
              <a:solidFill>
                <a:schemeClr val="lt1"/>
              </a:solidFill>
              <a:latin typeface="Calibri"/>
              <a:ea typeface="Calibri"/>
              <a:cs typeface="Calibri"/>
              <a:sym typeface="Calibri"/>
            </a:endParaRPr>
          </a:p>
        </p:txBody>
      </p:sp>
      <p:grpSp>
        <p:nvGrpSpPr>
          <p:cNvPr id="470" name="Google Shape;470;p41"/>
          <p:cNvGrpSpPr/>
          <p:nvPr/>
        </p:nvGrpSpPr>
        <p:grpSpPr>
          <a:xfrm>
            <a:off x="312780" y="4766655"/>
            <a:ext cx="2220930" cy="352501"/>
            <a:chOff x="6077925" y="4856850"/>
            <a:chExt cx="6064800" cy="1143000"/>
          </a:xfrm>
        </p:grpSpPr>
        <p:sp>
          <p:nvSpPr>
            <p:cNvPr id="471" name="Google Shape;471;p41"/>
            <p:cNvSpPr/>
            <p:nvPr/>
          </p:nvSpPr>
          <p:spPr>
            <a:xfrm>
              <a:off x="6077925" y="4856850"/>
              <a:ext cx="6064800" cy="1143000"/>
            </a:xfrm>
            <a:prstGeom prst="rect">
              <a:avLst/>
            </a:prstGeom>
            <a:solidFill>
              <a:srgbClr val="D1190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472" name="Google Shape;472;p41"/>
            <p:cNvPicPr preferRelativeResize="0"/>
            <p:nvPr/>
          </p:nvPicPr>
          <p:blipFill>
            <a:blip r:embed="rId4">
              <a:alphaModFix/>
            </a:blip>
            <a:stretch>
              <a:fillRect/>
            </a:stretch>
          </p:blipFill>
          <p:spPr>
            <a:xfrm>
              <a:off x="6369202" y="4941951"/>
              <a:ext cx="5634652" cy="938175"/>
            </a:xfrm>
            <a:prstGeom prst="rect">
              <a:avLst/>
            </a:prstGeom>
            <a:noFill/>
            <a:ln>
              <a:noFill/>
            </a:ln>
          </p:spPr>
        </p:pic>
      </p:grpSp>
      <p:sp>
        <p:nvSpPr>
          <p:cNvPr id="473" name="Google Shape;473;p41"/>
          <p:cNvSpPr txBox="1"/>
          <p:nvPr/>
        </p:nvSpPr>
        <p:spPr>
          <a:xfrm>
            <a:off x="623725" y="1138975"/>
            <a:ext cx="8112600" cy="1046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While networks can be a wonderful tool to help us with everything (literally my life hinged on it during the pandemic), they can also be dangerous.</a:t>
            </a:r>
            <a:endParaRPr/>
          </a:p>
          <a:p>
            <a:pPr indent="-317500" lvl="0" marL="457200" rtl="0" algn="l">
              <a:spcBef>
                <a:spcPts val="0"/>
              </a:spcBef>
              <a:spcAft>
                <a:spcPts val="0"/>
              </a:spcAft>
              <a:buSzPts val="1400"/>
              <a:buChar char="●"/>
            </a:pPr>
            <a:r>
              <a:rPr lang="en"/>
              <a:t>Any computer that has software can be hacked.</a:t>
            </a:r>
            <a:endParaRPr/>
          </a:p>
          <a:p>
            <a:pPr indent="-317500" lvl="0" marL="457200" rtl="0" algn="l">
              <a:spcBef>
                <a:spcPts val="0"/>
              </a:spcBef>
              <a:spcAft>
                <a:spcPts val="0"/>
              </a:spcAft>
              <a:buSzPts val="1400"/>
              <a:buChar char="●"/>
            </a:pPr>
            <a:r>
              <a:rPr lang="en"/>
              <a:t>Any computer on the network can be hacked remotely.</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477" name="Shape 477"/>
        <p:cNvGrpSpPr/>
        <p:nvPr/>
      </p:nvGrpSpPr>
      <p:grpSpPr>
        <a:xfrm>
          <a:off x="0" y="0"/>
          <a:ext cx="0" cy="0"/>
          <a:chOff x="0" y="0"/>
          <a:chExt cx="0" cy="0"/>
        </a:xfrm>
      </p:grpSpPr>
      <p:sp>
        <p:nvSpPr>
          <p:cNvPr id="478" name="Google Shape;478;p42"/>
          <p:cNvSpPr/>
          <p:nvPr/>
        </p:nvSpPr>
        <p:spPr>
          <a:xfrm>
            <a:off x="0" y="0"/>
            <a:ext cx="9144000" cy="5715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79" name="Google Shape;479;p42"/>
          <p:cNvSpPr/>
          <p:nvPr/>
        </p:nvSpPr>
        <p:spPr>
          <a:xfrm>
            <a:off x="0" y="4743450"/>
            <a:ext cx="9144000" cy="400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80" name="Google Shape;480;p42"/>
          <p:cNvSpPr/>
          <p:nvPr/>
        </p:nvSpPr>
        <p:spPr>
          <a:xfrm>
            <a:off x="0" y="4742306"/>
            <a:ext cx="9144000" cy="4011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81" name="Google Shape;481;p42"/>
          <p:cNvSpPr txBox="1"/>
          <p:nvPr>
            <p:ph type="title"/>
          </p:nvPr>
        </p:nvSpPr>
        <p:spPr>
          <a:xfrm>
            <a:off x="563475" y="219919"/>
            <a:ext cx="4362600" cy="564600"/>
          </a:xfrm>
          <a:prstGeom prst="rect">
            <a:avLst/>
          </a:prstGeom>
          <a:noFill/>
          <a:ln>
            <a:noFill/>
          </a:ln>
        </p:spPr>
        <p:txBody>
          <a:bodyPr anchorCtr="0" anchor="t" bIns="0" lIns="0" spcFirstLastPara="1" rIns="0" wrap="square" tIns="193300">
            <a:normAutofit fontScale="90000"/>
          </a:bodyPr>
          <a:lstStyle/>
          <a:p>
            <a:pPr indent="0" lvl="0" marL="12700" rtl="0" algn="l">
              <a:lnSpc>
                <a:spcPct val="100000"/>
              </a:lnSpc>
              <a:spcBef>
                <a:spcPts val="0"/>
              </a:spcBef>
              <a:spcAft>
                <a:spcPts val="0"/>
              </a:spcAft>
              <a:buNone/>
            </a:pPr>
            <a:r>
              <a:rPr lang="en" u="none">
                <a:solidFill>
                  <a:srgbClr val="D1190D"/>
                </a:solidFill>
              </a:rPr>
              <a:t>Networks - Computer Security</a:t>
            </a:r>
            <a:endParaRPr u="none">
              <a:solidFill>
                <a:srgbClr val="D1190D"/>
              </a:solidFill>
            </a:endParaRPr>
          </a:p>
        </p:txBody>
      </p:sp>
      <p:sp>
        <p:nvSpPr>
          <p:cNvPr id="482" name="Google Shape;482;p42"/>
          <p:cNvSpPr txBox="1"/>
          <p:nvPr/>
        </p:nvSpPr>
        <p:spPr>
          <a:xfrm>
            <a:off x="4307107" y="4828032"/>
            <a:ext cx="110100" cy="2100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1500">
              <a:solidFill>
                <a:schemeClr val="dk1"/>
              </a:solidFill>
              <a:latin typeface="Calibri"/>
              <a:ea typeface="Calibri"/>
              <a:cs typeface="Calibri"/>
              <a:sym typeface="Calibri"/>
            </a:endParaRPr>
          </a:p>
        </p:txBody>
      </p:sp>
      <p:sp>
        <p:nvSpPr>
          <p:cNvPr id="483" name="Google Shape;483;p42"/>
          <p:cNvSpPr txBox="1"/>
          <p:nvPr>
            <p:ph idx="12" type="sldNum"/>
          </p:nvPr>
        </p:nvSpPr>
        <p:spPr>
          <a:xfrm>
            <a:off x="8544803" y="4828032"/>
            <a:ext cx="191400" cy="171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
              <a:t>‹#›</a:t>
            </a:fld>
            <a:endParaRPr/>
          </a:p>
        </p:txBody>
      </p:sp>
      <p:sp>
        <p:nvSpPr>
          <p:cNvPr id="484" name="Google Shape;484;p42"/>
          <p:cNvSpPr txBox="1"/>
          <p:nvPr/>
        </p:nvSpPr>
        <p:spPr>
          <a:xfrm>
            <a:off x="2696452" y="4763239"/>
            <a:ext cx="5729100" cy="301200"/>
          </a:xfrm>
          <a:prstGeom prst="rect">
            <a:avLst/>
          </a:prstGeom>
          <a:noFill/>
          <a:ln>
            <a:noFill/>
          </a:ln>
        </p:spPr>
        <p:txBody>
          <a:bodyPr anchorCtr="0" anchor="t" bIns="34275" lIns="68575" spcFirstLastPara="1" rIns="68575" wrap="square" tIns="34275">
            <a:noAutofit/>
          </a:bodyPr>
          <a:lstStyle/>
          <a:p>
            <a:pPr indent="0" lvl="0" marL="12700" marR="0" rtl="0" algn="l">
              <a:spcBef>
                <a:spcPts val="0"/>
              </a:spcBef>
              <a:spcAft>
                <a:spcPts val="0"/>
              </a:spcAft>
              <a:buClr>
                <a:schemeClr val="dk1"/>
              </a:buClr>
              <a:buSzPts val="800"/>
              <a:buFont typeface="Arial"/>
              <a:buNone/>
            </a:pPr>
            <a:r>
              <a:rPr b="1" lang="en" sz="1800">
                <a:solidFill>
                  <a:schemeClr val="lt1"/>
                </a:solidFill>
                <a:latin typeface="Calibri"/>
                <a:ea typeface="Calibri"/>
                <a:cs typeface="Calibri"/>
                <a:sym typeface="Calibri"/>
              </a:rPr>
              <a:t>Computer Science for Everyone, Everywhere (CSEE)</a:t>
            </a:r>
            <a:endParaRPr b="1" i="0" sz="1500" u="none" cap="none" strike="noStrike">
              <a:solidFill>
                <a:schemeClr val="lt1"/>
              </a:solidFill>
              <a:latin typeface="Calibri"/>
              <a:ea typeface="Calibri"/>
              <a:cs typeface="Calibri"/>
              <a:sym typeface="Calibri"/>
            </a:endParaRPr>
          </a:p>
        </p:txBody>
      </p:sp>
      <p:grpSp>
        <p:nvGrpSpPr>
          <p:cNvPr id="485" name="Google Shape;485;p42"/>
          <p:cNvGrpSpPr/>
          <p:nvPr/>
        </p:nvGrpSpPr>
        <p:grpSpPr>
          <a:xfrm>
            <a:off x="312780" y="4766655"/>
            <a:ext cx="2220930" cy="352501"/>
            <a:chOff x="6077925" y="4856850"/>
            <a:chExt cx="6064800" cy="1143000"/>
          </a:xfrm>
        </p:grpSpPr>
        <p:sp>
          <p:nvSpPr>
            <p:cNvPr id="486" name="Google Shape;486;p42"/>
            <p:cNvSpPr/>
            <p:nvPr/>
          </p:nvSpPr>
          <p:spPr>
            <a:xfrm>
              <a:off x="6077925" y="4856850"/>
              <a:ext cx="6064800" cy="1143000"/>
            </a:xfrm>
            <a:prstGeom prst="rect">
              <a:avLst/>
            </a:prstGeom>
            <a:solidFill>
              <a:srgbClr val="D1190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487" name="Google Shape;487;p42"/>
            <p:cNvPicPr preferRelativeResize="0"/>
            <p:nvPr/>
          </p:nvPicPr>
          <p:blipFill>
            <a:blip r:embed="rId4">
              <a:alphaModFix/>
            </a:blip>
            <a:stretch>
              <a:fillRect/>
            </a:stretch>
          </p:blipFill>
          <p:spPr>
            <a:xfrm>
              <a:off x="6369202" y="4941951"/>
              <a:ext cx="5634652" cy="938175"/>
            </a:xfrm>
            <a:prstGeom prst="rect">
              <a:avLst/>
            </a:prstGeom>
            <a:noFill/>
            <a:ln>
              <a:noFill/>
            </a:ln>
          </p:spPr>
        </p:pic>
      </p:grpSp>
      <p:sp>
        <p:nvSpPr>
          <p:cNvPr id="488" name="Google Shape;488;p42"/>
          <p:cNvSpPr txBox="1"/>
          <p:nvPr/>
        </p:nvSpPr>
        <p:spPr>
          <a:xfrm>
            <a:off x="312775" y="1138975"/>
            <a:ext cx="8423400" cy="2770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b="1" lang="en"/>
              <a:t>Malicious Software or Malware </a:t>
            </a:r>
            <a:r>
              <a:rPr lang="en"/>
              <a:t>- this is a program that does an unwanted and potentially dangerous activity on your computer.</a:t>
            </a:r>
            <a:endParaRPr/>
          </a:p>
          <a:p>
            <a:pPr indent="-317500" lvl="0" marL="457200" rtl="0" algn="l">
              <a:spcBef>
                <a:spcPts val="0"/>
              </a:spcBef>
              <a:spcAft>
                <a:spcPts val="0"/>
              </a:spcAft>
              <a:buSzPts val="1400"/>
              <a:buChar char="●"/>
            </a:pPr>
            <a:r>
              <a:rPr b="1" lang="en"/>
              <a:t>Computer virus</a:t>
            </a:r>
            <a:r>
              <a:rPr lang="en"/>
              <a:t> - a program that attaches itself to other programs and then replicates </a:t>
            </a:r>
            <a:r>
              <a:rPr lang="en"/>
              <a:t>itself</a:t>
            </a:r>
            <a:r>
              <a:rPr lang="en"/>
              <a:t> and tries to spread to other programs.  It needs it’s host computer to do an action.</a:t>
            </a:r>
            <a:endParaRPr/>
          </a:p>
          <a:p>
            <a:pPr indent="-317500" lvl="0" marL="457200" rtl="0" algn="l">
              <a:spcBef>
                <a:spcPts val="0"/>
              </a:spcBef>
              <a:spcAft>
                <a:spcPts val="0"/>
              </a:spcAft>
              <a:buSzPts val="1400"/>
              <a:buChar char="●"/>
            </a:pPr>
            <a:r>
              <a:rPr b="1" lang="en"/>
              <a:t>Computer worm</a:t>
            </a:r>
            <a:r>
              <a:rPr lang="en"/>
              <a:t>  - is like a worm but does not need the host computer to do an action.</a:t>
            </a:r>
            <a:endParaRPr/>
          </a:p>
          <a:p>
            <a:pPr indent="-317500" lvl="0" marL="457200" rtl="0" algn="l">
              <a:spcBef>
                <a:spcPts val="0"/>
              </a:spcBef>
              <a:spcAft>
                <a:spcPts val="0"/>
              </a:spcAft>
              <a:buSzPts val="1400"/>
              <a:buChar char="●"/>
            </a:pPr>
            <a:r>
              <a:rPr b="1" lang="en"/>
              <a:t>Trojan </a:t>
            </a:r>
            <a:r>
              <a:rPr lang="en"/>
              <a:t>- a program that looks like a good program but does unwanted things “behind the scenes”</a:t>
            </a:r>
            <a:endParaRPr/>
          </a:p>
          <a:p>
            <a:pPr indent="-317500" lvl="0" marL="457200" rtl="0" algn="l">
              <a:spcBef>
                <a:spcPts val="0"/>
              </a:spcBef>
              <a:spcAft>
                <a:spcPts val="0"/>
              </a:spcAft>
              <a:buSzPts val="1400"/>
              <a:buChar char="●"/>
            </a:pPr>
            <a:r>
              <a:rPr b="1" lang="en"/>
              <a:t>Phishing</a:t>
            </a:r>
            <a:r>
              <a:rPr lang="en"/>
              <a:t> - a social engineering technique where it is a fraudulent practice of sending emails purporting to be from reputable companies in order to induce individuals to reveal personal information.</a:t>
            </a:r>
            <a:endParaRPr/>
          </a:p>
          <a:p>
            <a:pPr indent="-317500" lvl="0" marL="457200" rtl="0" algn="l">
              <a:spcBef>
                <a:spcPts val="0"/>
              </a:spcBef>
              <a:spcAft>
                <a:spcPts val="0"/>
              </a:spcAft>
              <a:buSzPts val="1400"/>
              <a:buChar char="●"/>
            </a:pPr>
            <a:r>
              <a:rPr b="1" lang="en"/>
              <a:t>Spyware </a:t>
            </a:r>
            <a:r>
              <a:rPr lang="en"/>
              <a:t>is a form of malware that hides on your device, monitors your activity, and steals sensitive information like bank details and passwords.</a:t>
            </a:r>
            <a:endParaRPr/>
          </a:p>
          <a:p>
            <a:pPr indent="0" lvl="0" marL="0" rtl="0" algn="l">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492" name="Shape 492"/>
        <p:cNvGrpSpPr/>
        <p:nvPr/>
      </p:nvGrpSpPr>
      <p:grpSpPr>
        <a:xfrm>
          <a:off x="0" y="0"/>
          <a:ext cx="0" cy="0"/>
          <a:chOff x="0" y="0"/>
          <a:chExt cx="0" cy="0"/>
        </a:xfrm>
      </p:grpSpPr>
      <p:sp>
        <p:nvSpPr>
          <p:cNvPr id="493" name="Google Shape;493;p43"/>
          <p:cNvSpPr/>
          <p:nvPr/>
        </p:nvSpPr>
        <p:spPr>
          <a:xfrm>
            <a:off x="0" y="0"/>
            <a:ext cx="9144000" cy="5715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94" name="Google Shape;494;p43"/>
          <p:cNvSpPr/>
          <p:nvPr/>
        </p:nvSpPr>
        <p:spPr>
          <a:xfrm>
            <a:off x="0" y="4743450"/>
            <a:ext cx="9144000" cy="400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95" name="Google Shape;495;p43"/>
          <p:cNvSpPr/>
          <p:nvPr/>
        </p:nvSpPr>
        <p:spPr>
          <a:xfrm>
            <a:off x="0" y="4742306"/>
            <a:ext cx="9144000" cy="4011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96" name="Google Shape;496;p43"/>
          <p:cNvSpPr txBox="1"/>
          <p:nvPr>
            <p:ph type="title"/>
          </p:nvPr>
        </p:nvSpPr>
        <p:spPr>
          <a:xfrm>
            <a:off x="563475" y="219919"/>
            <a:ext cx="4362600" cy="564600"/>
          </a:xfrm>
          <a:prstGeom prst="rect">
            <a:avLst/>
          </a:prstGeom>
          <a:noFill/>
          <a:ln>
            <a:noFill/>
          </a:ln>
        </p:spPr>
        <p:txBody>
          <a:bodyPr anchorCtr="0" anchor="t" bIns="0" lIns="0" spcFirstLastPara="1" rIns="0" wrap="square" tIns="193300">
            <a:normAutofit fontScale="90000"/>
          </a:bodyPr>
          <a:lstStyle/>
          <a:p>
            <a:pPr indent="0" lvl="0" marL="12700" rtl="0" algn="l">
              <a:lnSpc>
                <a:spcPct val="100000"/>
              </a:lnSpc>
              <a:spcBef>
                <a:spcPts val="0"/>
              </a:spcBef>
              <a:spcAft>
                <a:spcPts val="0"/>
              </a:spcAft>
              <a:buNone/>
            </a:pPr>
            <a:r>
              <a:rPr lang="en" u="none">
                <a:solidFill>
                  <a:srgbClr val="D1190D"/>
                </a:solidFill>
              </a:rPr>
              <a:t>Networks - Computer Security</a:t>
            </a:r>
            <a:endParaRPr u="none">
              <a:solidFill>
                <a:srgbClr val="D1190D"/>
              </a:solidFill>
            </a:endParaRPr>
          </a:p>
        </p:txBody>
      </p:sp>
      <p:sp>
        <p:nvSpPr>
          <p:cNvPr id="497" name="Google Shape;497;p43"/>
          <p:cNvSpPr txBox="1"/>
          <p:nvPr/>
        </p:nvSpPr>
        <p:spPr>
          <a:xfrm>
            <a:off x="4307107" y="4828032"/>
            <a:ext cx="110100" cy="2100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1500">
              <a:solidFill>
                <a:schemeClr val="dk1"/>
              </a:solidFill>
              <a:latin typeface="Calibri"/>
              <a:ea typeface="Calibri"/>
              <a:cs typeface="Calibri"/>
              <a:sym typeface="Calibri"/>
            </a:endParaRPr>
          </a:p>
        </p:txBody>
      </p:sp>
      <p:sp>
        <p:nvSpPr>
          <p:cNvPr id="498" name="Google Shape;498;p43"/>
          <p:cNvSpPr txBox="1"/>
          <p:nvPr>
            <p:ph idx="12" type="sldNum"/>
          </p:nvPr>
        </p:nvSpPr>
        <p:spPr>
          <a:xfrm>
            <a:off x="8544803" y="4828032"/>
            <a:ext cx="191400" cy="171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
              <a:t>‹#›</a:t>
            </a:fld>
            <a:endParaRPr/>
          </a:p>
        </p:txBody>
      </p:sp>
      <p:sp>
        <p:nvSpPr>
          <p:cNvPr id="499" name="Google Shape;499;p43"/>
          <p:cNvSpPr txBox="1"/>
          <p:nvPr/>
        </p:nvSpPr>
        <p:spPr>
          <a:xfrm>
            <a:off x="2696452" y="4763239"/>
            <a:ext cx="5729100" cy="301200"/>
          </a:xfrm>
          <a:prstGeom prst="rect">
            <a:avLst/>
          </a:prstGeom>
          <a:noFill/>
          <a:ln>
            <a:noFill/>
          </a:ln>
        </p:spPr>
        <p:txBody>
          <a:bodyPr anchorCtr="0" anchor="t" bIns="34275" lIns="68575" spcFirstLastPara="1" rIns="68575" wrap="square" tIns="34275">
            <a:noAutofit/>
          </a:bodyPr>
          <a:lstStyle/>
          <a:p>
            <a:pPr indent="0" lvl="0" marL="12700" marR="0" rtl="0" algn="l">
              <a:spcBef>
                <a:spcPts val="0"/>
              </a:spcBef>
              <a:spcAft>
                <a:spcPts val="0"/>
              </a:spcAft>
              <a:buClr>
                <a:schemeClr val="dk1"/>
              </a:buClr>
              <a:buSzPts val="800"/>
              <a:buFont typeface="Arial"/>
              <a:buNone/>
            </a:pPr>
            <a:r>
              <a:rPr b="1" lang="en" sz="1800">
                <a:solidFill>
                  <a:schemeClr val="lt1"/>
                </a:solidFill>
                <a:latin typeface="Calibri"/>
                <a:ea typeface="Calibri"/>
                <a:cs typeface="Calibri"/>
                <a:sym typeface="Calibri"/>
              </a:rPr>
              <a:t>Computer Science for Everyone, Everywhere (CSEE)</a:t>
            </a:r>
            <a:endParaRPr b="1" i="0" sz="1500" u="none" cap="none" strike="noStrike">
              <a:solidFill>
                <a:schemeClr val="lt1"/>
              </a:solidFill>
              <a:latin typeface="Calibri"/>
              <a:ea typeface="Calibri"/>
              <a:cs typeface="Calibri"/>
              <a:sym typeface="Calibri"/>
            </a:endParaRPr>
          </a:p>
        </p:txBody>
      </p:sp>
      <p:grpSp>
        <p:nvGrpSpPr>
          <p:cNvPr id="500" name="Google Shape;500;p43"/>
          <p:cNvGrpSpPr/>
          <p:nvPr/>
        </p:nvGrpSpPr>
        <p:grpSpPr>
          <a:xfrm>
            <a:off x="312780" y="4766655"/>
            <a:ext cx="2220930" cy="352501"/>
            <a:chOff x="6077925" y="4856850"/>
            <a:chExt cx="6064800" cy="1143000"/>
          </a:xfrm>
        </p:grpSpPr>
        <p:sp>
          <p:nvSpPr>
            <p:cNvPr id="501" name="Google Shape;501;p43"/>
            <p:cNvSpPr/>
            <p:nvPr/>
          </p:nvSpPr>
          <p:spPr>
            <a:xfrm>
              <a:off x="6077925" y="4856850"/>
              <a:ext cx="6064800" cy="1143000"/>
            </a:xfrm>
            <a:prstGeom prst="rect">
              <a:avLst/>
            </a:prstGeom>
            <a:solidFill>
              <a:srgbClr val="D1190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502" name="Google Shape;502;p43"/>
            <p:cNvPicPr preferRelativeResize="0"/>
            <p:nvPr/>
          </p:nvPicPr>
          <p:blipFill>
            <a:blip r:embed="rId4">
              <a:alphaModFix/>
            </a:blip>
            <a:stretch>
              <a:fillRect/>
            </a:stretch>
          </p:blipFill>
          <p:spPr>
            <a:xfrm>
              <a:off x="6369202" y="4941951"/>
              <a:ext cx="5634652" cy="938175"/>
            </a:xfrm>
            <a:prstGeom prst="rect">
              <a:avLst/>
            </a:prstGeom>
            <a:noFill/>
            <a:ln>
              <a:noFill/>
            </a:ln>
          </p:spPr>
        </p:pic>
      </p:grpSp>
      <p:sp>
        <p:nvSpPr>
          <p:cNvPr id="503" name="Google Shape;503;p43"/>
          <p:cNvSpPr txBox="1"/>
          <p:nvPr/>
        </p:nvSpPr>
        <p:spPr>
          <a:xfrm>
            <a:off x="623725" y="1138975"/>
            <a:ext cx="81126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How to protect yourself?</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DON’T TRUST ANY MESSAGE UNTIL YOU VERIFY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a company is threatening you, get their phone number from the Web and call them.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Don’t open an attachment.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Look at the senders email, not the name associated with the email.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“Roll over a hyperlink”, where you bring your mouse over the link to reveal the real location it is taking you.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89" name="Shape 89"/>
        <p:cNvGrpSpPr/>
        <p:nvPr/>
      </p:nvGrpSpPr>
      <p:grpSpPr>
        <a:xfrm>
          <a:off x="0" y="0"/>
          <a:ext cx="0" cy="0"/>
          <a:chOff x="0" y="0"/>
          <a:chExt cx="0" cy="0"/>
        </a:xfrm>
      </p:grpSpPr>
      <p:sp>
        <p:nvSpPr>
          <p:cNvPr id="90" name="Google Shape;90;p17"/>
          <p:cNvSpPr/>
          <p:nvPr/>
        </p:nvSpPr>
        <p:spPr>
          <a:xfrm>
            <a:off x="0" y="0"/>
            <a:ext cx="9144000" cy="5715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91" name="Google Shape;91;p17"/>
          <p:cNvSpPr/>
          <p:nvPr/>
        </p:nvSpPr>
        <p:spPr>
          <a:xfrm>
            <a:off x="0" y="4743450"/>
            <a:ext cx="9144000" cy="400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92" name="Google Shape;92;p17"/>
          <p:cNvSpPr/>
          <p:nvPr/>
        </p:nvSpPr>
        <p:spPr>
          <a:xfrm>
            <a:off x="0" y="4742306"/>
            <a:ext cx="9144000" cy="4011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93" name="Google Shape;93;p17"/>
          <p:cNvSpPr txBox="1"/>
          <p:nvPr>
            <p:ph type="title"/>
          </p:nvPr>
        </p:nvSpPr>
        <p:spPr>
          <a:xfrm>
            <a:off x="563475" y="219925"/>
            <a:ext cx="7300800" cy="564600"/>
          </a:xfrm>
          <a:prstGeom prst="rect">
            <a:avLst/>
          </a:prstGeom>
          <a:noFill/>
          <a:ln>
            <a:noFill/>
          </a:ln>
        </p:spPr>
        <p:txBody>
          <a:bodyPr anchorCtr="0" anchor="t" bIns="0" lIns="0" spcFirstLastPara="1" rIns="0" wrap="square" tIns="193300">
            <a:normAutofit/>
          </a:bodyPr>
          <a:lstStyle/>
          <a:p>
            <a:pPr indent="0" lvl="0" marL="12700" rtl="0" algn="l">
              <a:lnSpc>
                <a:spcPct val="100000"/>
              </a:lnSpc>
              <a:spcBef>
                <a:spcPts val="0"/>
              </a:spcBef>
              <a:spcAft>
                <a:spcPts val="0"/>
              </a:spcAft>
              <a:buNone/>
            </a:pPr>
            <a:r>
              <a:rPr lang="en" u="none">
                <a:solidFill>
                  <a:srgbClr val="D1190D"/>
                </a:solidFill>
              </a:rPr>
              <a:t>Activity: Send my friend Niraj in California  </a:t>
            </a:r>
            <a:endParaRPr u="none">
              <a:solidFill>
                <a:srgbClr val="D1190D"/>
              </a:solidFill>
            </a:endParaRPr>
          </a:p>
        </p:txBody>
      </p:sp>
      <p:sp>
        <p:nvSpPr>
          <p:cNvPr id="94" name="Google Shape;94;p17"/>
          <p:cNvSpPr txBox="1"/>
          <p:nvPr/>
        </p:nvSpPr>
        <p:spPr>
          <a:xfrm>
            <a:off x="4307107" y="4828032"/>
            <a:ext cx="110100" cy="2100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1500">
              <a:solidFill>
                <a:schemeClr val="dk1"/>
              </a:solidFill>
              <a:latin typeface="Calibri"/>
              <a:ea typeface="Calibri"/>
              <a:cs typeface="Calibri"/>
              <a:sym typeface="Calibri"/>
            </a:endParaRPr>
          </a:p>
        </p:txBody>
      </p:sp>
      <p:sp>
        <p:nvSpPr>
          <p:cNvPr id="95" name="Google Shape;95;p17"/>
          <p:cNvSpPr txBox="1"/>
          <p:nvPr>
            <p:ph idx="12" type="sldNum"/>
          </p:nvPr>
        </p:nvSpPr>
        <p:spPr>
          <a:xfrm>
            <a:off x="8544803" y="4828032"/>
            <a:ext cx="191400" cy="171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
              <a:t>‹#›</a:t>
            </a:fld>
            <a:endParaRPr/>
          </a:p>
        </p:txBody>
      </p:sp>
      <p:sp>
        <p:nvSpPr>
          <p:cNvPr id="96" name="Google Shape;96;p17"/>
          <p:cNvSpPr txBox="1"/>
          <p:nvPr/>
        </p:nvSpPr>
        <p:spPr>
          <a:xfrm>
            <a:off x="2696452" y="4763239"/>
            <a:ext cx="5729100" cy="301200"/>
          </a:xfrm>
          <a:prstGeom prst="rect">
            <a:avLst/>
          </a:prstGeom>
          <a:noFill/>
          <a:ln>
            <a:noFill/>
          </a:ln>
        </p:spPr>
        <p:txBody>
          <a:bodyPr anchorCtr="0" anchor="t" bIns="34275" lIns="68575" spcFirstLastPara="1" rIns="68575" wrap="square" tIns="34275">
            <a:noAutofit/>
          </a:bodyPr>
          <a:lstStyle/>
          <a:p>
            <a:pPr indent="0" lvl="0" marL="12700" marR="0" rtl="0" algn="l">
              <a:spcBef>
                <a:spcPts val="0"/>
              </a:spcBef>
              <a:spcAft>
                <a:spcPts val="0"/>
              </a:spcAft>
              <a:buClr>
                <a:schemeClr val="dk1"/>
              </a:buClr>
              <a:buSzPts val="800"/>
              <a:buFont typeface="Arial"/>
              <a:buNone/>
            </a:pPr>
            <a:r>
              <a:rPr b="1" lang="en" sz="1800">
                <a:solidFill>
                  <a:schemeClr val="lt1"/>
                </a:solidFill>
                <a:latin typeface="Calibri"/>
                <a:ea typeface="Calibri"/>
                <a:cs typeface="Calibri"/>
                <a:sym typeface="Calibri"/>
              </a:rPr>
              <a:t>Computer Science for Everyone, Everywhere (CSEE)</a:t>
            </a:r>
            <a:endParaRPr b="1" i="0" sz="1500" u="none" cap="none" strike="noStrike">
              <a:solidFill>
                <a:schemeClr val="lt1"/>
              </a:solidFill>
              <a:latin typeface="Calibri"/>
              <a:ea typeface="Calibri"/>
              <a:cs typeface="Calibri"/>
              <a:sym typeface="Calibri"/>
            </a:endParaRPr>
          </a:p>
        </p:txBody>
      </p:sp>
      <p:grpSp>
        <p:nvGrpSpPr>
          <p:cNvPr id="97" name="Google Shape;97;p17"/>
          <p:cNvGrpSpPr/>
          <p:nvPr/>
        </p:nvGrpSpPr>
        <p:grpSpPr>
          <a:xfrm>
            <a:off x="312780" y="4766655"/>
            <a:ext cx="2220930" cy="352501"/>
            <a:chOff x="6077925" y="4856850"/>
            <a:chExt cx="6064800" cy="1143000"/>
          </a:xfrm>
        </p:grpSpPr>
        <p:sp>
          <p:nvSpPr>
            <p:cNvPr id="98" name="Google Shape;98;p17"/>
            <p:cNvSpPr/>
            <p:nvPr/>
          </p:nvSpPr>
          <p:spPr>
            <a:xfrm>
              <a:off x="6077925" y="4856850"/>
              <a:ext cx="6064800" cy="1143000"/>
            </a:xfrm>
            <a:prstGeom prst="rect">
              <a:avLst/>
            </a:prstGeom>
            <a:solidFill>
              <a:srgbClr val="D1190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99" name="Google Shape;99;p17"/>
            <p:cNvPicPr preferRelativeResize="0"/>
            <p:nvPr/>
          </p:nvPicPr>
          <p:blipFill>
            <a:blip r:embed="rId4">
              <a:alphaModFix/>
            </a:blip>
            <a:stretch>
              <a:fillRect/>
            </a:stretch>
          </p:blipFill>
          <p:spPr>
            <a:xfrm>
              <a:off x="6369202" y="4941951"/>
              <a:ext cx="5634652" cy="938175"/>
            </a:xfrm>
            <a:prstGeom prst="rect">
              <a:avLst/>
            </a:prstGeom>
            <a:noFill/>
            <a:ln>
              <a:noFill/>
            </a:ln>
          </p:spPr>
        </p:pic>
      </p:grpSp>
      <p:sp>
        <p:nvSpPr>
          <p:cNvPr id="100" name="Google Shape;100;p17"/>
          <p:cNvSpPr txBox="1"/>
          <p:nvPr/>
        </p:nvSpPr>
        <p:spPr>
          <a:xfrm>
            <a:off x="705075" y="1039550"/>
            <a:ext cx="803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01" name="Google Shape;101;p17"/>
          <p:cNvSpPr txBox="1"/>
          <p:nvPr/>
        </p:nvSpPr>
        <p:spPr>
          <a:xfrm>
            <a:off x="687000" y="1157050"/>
            <a:ext cx="73854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Problem - I want to sent the dictionary to my friend Niraj in California.  I do not have to include the hard bound cover.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Constraints: You are only allowed to send the physical dictionary that I am showing you in plain, letter envelopes.  You have an unlimited number of envelopes to do this, but you must use the letter size envelope.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 do you send the dictionary?</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507" name="Shape 507"/>
        <p:cNvGrpSpPr/>
        <p:nvPr/>
      </p:nvGrpSpPr>
      <p:grpSpPr>
        <a:xfrm>
          <a:off x="0" y="0"/>
          <a:ext cx="0" cy="0"/>
          <a:chOff x="0" y="0"/>
          <a:chExt cx="0" cy="0"/>
        </a:xfrm>
      </p:grpSpPr>
      <p:sp>
        <p:nvSpPr>
          <p:cNvPr id="508" name="Google Shape;508;p44"/>
          <p:cNvSpPr/>
          <p:nvPr/>
        </p:nvSpPr>
        <p:spPr>
          <a:xfrm>
            <a:off x="0" y="0"/>
            <a:ext cx="9144000" cy="5715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09" name="Google Shape;509;p44"/>
          <p:cNvSpPr/>
          <p:nvPr/>
        </p:nvSpPr>
        <p:spPr>
          <a:xfrm>
            <a:off x="0" y="4743450"/>
            <a:ext cx="9144000" cy="400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10" name="Google Shape;510;p44"/>
          <p:cNvSpPr/>
          <p:nvPr/>
        </p:nvSpPr>
        <p:spPr>
          <a:xfrm>
            <a:off x="0" y="4742306"/>
            <a:ext cx="9144000" cy="4011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11" name="Google Shape;511;p44"/>
          <p:cNvSpPr txBox="1"/>
          <p:nvPr>
            <p:ph type="title"/>
          </p:nvPr>
        </p:nvSpPr>
        <p:spPr>
          <a:xfrm>
            <a:off x="563475" y="219919"/>
            <a:ext cx="4362600" cy="564600"/>
          </a:xfrm>
          <a:prstGeom prst="rect">
            <a:avLst/>
          </a:prstGeom>
          <a:noFill/>
          <a:ln>
            <a:noFill/>
          </a:ln>
        </p:spPr>
        <p:txBody>
          <a:bodyPr anchorCtr="0" anchor="t" bIns="0" lIns="0" spcFirstLastPara="1" rIns="0" wrap="square" tIns="193300">
            <a:normAutofit fontScale="90000"/>
          </a:bodyPr>
          <a:lstStyle/>
          <a:p>
            <a:pPr indent="0" lvl="0" marL="12700" rtl="0" algn="l">
              <a:lnSpc>
                <a:spcPct val="100000"/>
              </a:lnSpc>
              <a:spcBef>
                <a:spcPts val="0"/>
              </a:spcBef>
              <a:spcAft>
                <a:spcPts val="0"/>
              </a:spcAft>
              <a:buNone/>
            </a:pPr>
            <a:r>
              <a:rPr lang="en" u="none">
                <a:solidFill>
                  <a:srgbClr val="D1190D"/>
                </a:solidFill>
              </a:rPr>
              <a:t>Networks - Computer Security</a:t>
            </a:r>
            <a:endParaRPr u="none">
              <a:solidFill>
                <a:srgbClr val="D1190D"/>
              </a:solidFill>
            </a:endParaRPr>
          </a:p>
        </p:txBody>
      </p:sp>
      <p:sp>
        <p:nvSpPr>
          <p:cNvPr id="512" name="Google Shape;512;p44"/>
          <p:cNvSpPr txBox="1"/>
          <p:nvPr/>
        </p:nvSpPr>
        <p:spPr>
          <a:xfrm>
            <a:off x="4307107" y="4828032"/>
            <a:ext cx="110100" cy="2100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1500">
              <a:solidFill>
                <a:schemeClr val="dk1"/>
              </a:solidFill>
              <a:latin typeface="Calibri"/>
              <a:ea typeface="Calibri"/>
              <a:cs typeface="Calibri"/>
              <a:sym typeface="Calibri"/>
            </a:endParaRPr>
          </a:p>
        </p:txBody>
      </p:sp>
      <p:sp>
        <p:nvSpPr>
          <p:cNvPr id="513" name="Google Shape;513;p44"/>
          <p:cNvSpPr txBox="1"/>
          <p:nvPr>
            <p:ph idx="12" type="sldNum"/>
          </p:nvPr>
        </p:nvSpPr>
        <p:spPr>
          <a:xfrm>
            <a:off x="8544803" y="4828032"/>
            <a:ext cx="191400" cy="171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
              <a:t>‹#›</a:t>
            </a:fld>
            <a:endParaRPr/>
          </a:p>
        </p:txBody>
      </p:sp>
      <p:sp>
        <p:nvSpPr>
          <p:cNvPr id="514" name="Google Shape;514;p44"/>
          <p:cNvSpPr txBox="1"/>
          <p:nvPr/>
        </p:nvSpPr>
        <p:spPr>
          <a:xfrm>
            <a:off x="2696452" y="4763239"/>
            <a:ext cx="5729100" cy="301200"/>
          </a:xfrm>
          <a:prstGeom prst="rect">
            <a:avLst/>
          </a:prstGeom>
          <a:noFill/>
          <a:ln>
            <a:noFill/>
          </a:ln>
        </p:spPr>
        <p:txBody>
          <a:bodyPr anchorCtr="0" anchor="t" bIns="34275" lIns="68575" spcFirstLastPara="1" rIns="68575" wrap="square" tIns="34275">
            <a:noAutofit/>
          </a:bodyPr>
          <a:lstStyle/>
          <a:p>
            <a:pPr indent="0" lvl="0" marL="12700" marR="0" rtl="0" algn="l">
              <a:spcBef>
                <a:spcPts val="0"/>
              </a:spcBef>
              <a:spcAft>
                <a:spcPts val="0"/>
              </a:spcAft>
              <a:buClr>
                <a:schemeClr val="dk1"/>
              </a:buClr>
              <a:buSzPts val="800"/>
              <a:buFont typeface="Arial"/>
              <a:buNone/>
            </a:pPr>
            <a:r>
              <a:rPr b="1" lang="en" sz="1800">
                <a:solidFill>
                  <a:schemeClr val="lt1"/>
                </a:solidFill>
                <a:latin typeface="Calibri"/>
                <a:ea typeface="Calibri"/>
                <a:cs typeface="Calibri"/>
                <a:sym typeface="Calibri"/>
              </a:rPr>
              <a:t>Computer Science for Everyone, Everywhere (CSEE)</a:t>
            </a:r>
            <a:endParaRPr b="1" i="0" sz="1500" u="none" cap="none" strike="noStrike">
              <a:solidFill>
                <a:schemeClr val="lt1"/>
              </a:solidFill>
              <a:latin typeface="Calibri"/>
              <a:ea typeface="Calibri"/>
              <a:cs typeface="Calibri"/>
              <a:sym typeface="Calibri"/>
            </a:endParaRPr>
          </a:p>
        </p:txBody>
      </p:sp>
      <p:grpSp>
        <p:nvGrpSpPr>
          <p:cNvPr id="515" name="Google Shape;515;p44"/>
          <p:cNvGrpSpPr/>
          <p:nvPr/>
        </p:nvGrpSpPr>
        <p:grpSpPr>
          <a:xfrm>
            <a:off x="312780" y="4766655"/>
            <a:ext cx="2220930" cy="352501"/>
            <a:chOff x="6077925" y="4856850"/>
            <a:chExt cx="6064800" cy="1143000"/>
          </a:xfrm>
        </p:grpSpPr>
        <p:sp>
          <p:nvSpPr>
            <p:cNvPr id="516" name="Google Shape;516;p44"/>
            <p:cNvSpPr/>
            <p:nvPr/>
          </p:nvSpPr>
          <p:spPr>
            <a:xfrm>
              <a:off x="6077925" y="4856850"/>
              <a:ext cx="6064800" cy="1143000"/>
            </a:xfrm>
            <a:prstGeom prst="rect">
              <a:avLst/>
            </a:prstGeom>
            <a:solidFill>
              <a:srgbClr val="D1190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517" name="Google Shape;517;p44"/>
            <p:cNvPicPr preferRelativeResize="0"/>
            <p:nvPr/>
          </p:nvPicPr>
          <p:blipFill>
            <a:blip r:embed="rId4">
              <a:alphaModFix/>
            </a:blip>
            <a:stretch>
              <a:fillRect/>
            </a:stretch>
          </p:blipFill>
          <p:spPr>
            <a:xfrm>
              <a:off x="6369202" y="4941951"/>
              <a:ext cx="5634652" cy="938175"/>
            </a:xfrm>
            <a:prstGeom prst="rect">
              <a:avLst/>
            </a:prstGeom>
            <a:noFill/>
            <a:ln>
              <a:noFill/>
            </a:ln>
          </p:spPr>
        </p:pic>
      </p:grpSp>
      <p:sp>
        <p:nvSpPr>
          <p:cNvPr id="518" name="Google Shape;518;p44"/>
          <p:cNvSpPr txBox="1"/>
          <p:nvPr/>
        </p:nvSpPr>
        <p:spPr>
          <a:xfrm>
            <a:off x="623725" y="1138975"/>
            <a:ext cx="81126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Children are particularly vulnerable - even older children.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something happens with a child, tell them to start record it and get an adult.  If they feel threatened or unsafe, get off the computer.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Excellent resources to teach about safety: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 Internet Awesome by Google: </a:t>
            </a:r>
            <a:r>
              <a:rPr lang="en" u="sng">
                <a:solidFill>
                  <a:schemeClr val="hlink"/>
                </a:solidFill>
                <a:hlinkClick r:id="rId5"/>
              </a:rPr>
              <a:t>https://beinternetawesome.withgoogle.com/en_us/</a:t>
            </a:r>
            <a:endParaRPr/>
          </a:p>
          <a:p>
            <a:pPr indent="0" lvl="0" marL="0" rtl="0" algn="l">
              <a:spcBef>
                <a:spcPts val="0"/>
              </a:spcBef>
              <a:spcAft>
                <a:spcPts val="0"/>
              </a:spcAft>
              <a:buNone/>
            </a:pPr>
            <a:r>
              <a:rPr lang="en"/>
              <a:t>NJ Cyber Crimes: </a:t>
            </a:r>
            <a:r>
              <a:rPr lang="en" u="sng">
                <a:solidFill>
                  <a:schemeClr val="hlink"/>
                </a:solidFill>
                <a:hlinkClick r:id="rId6"/>
              </a:rPr>
              <a:t>https://nj.gov/njsp/division/investigations/cyber-crimes.shtml?fbclid=IwAR3xfMrrafMNpVQYbIKjBlsY14Ci4ENqOOpe03iF19-pjjbxXgnhSeRENTU</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FBI Cyber Crimes: </a:t>
            </a:r>
            <a:r>
              <a:rPr lang="en" u="sng">
                <a:solidFill>
                  <a:schemeClr val="hlink"/>
                </a:solidFill>
                <a:hlinkClick r:id="rId7"/>
              </a:rPr>
              <a:t>https://www.fbi.gov/investigate/cyber?fbclid=IwAR2Ej7adbR1oxa4JWeTbY0sUpKi0f-kWvngJJsGVEky89WpOKb9wQPKT7BE#Respond-and%20Report</a:t>
            </a:r>
            <a:r>
              <a:rPr lang="en"/>
              <a:t> </a:t>
            </a:r>
            <a:endParaRPr/>
          </a:p>
          <a:p>
            <a:pPr indent="0" lvl="0" marL="0" rtl="0" algn="l">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522" name="Shape 522"/>
        <p:cNvGrpSpPr/>
        <p:nvPr/>
      </p:nvGrpSpPr>
      <p:grpSpPr>
        <a:xfrm>
          <a:off x="0" y="0"/>
          <a:ext cx="0" cy="0"/>
          <a:chOff x="0" y="0"/>
          <a:chExt cx="0" cy="0"/>
        </a:xfrm>
      </p:grpSpPr>
      <p:sp>
        <p:nvSpPr>
          <p:cNvPr id="523" name="Google Shape;523;p45"/>
          <p:cNvSpPr/>
          <p:nvPr/>
        </p:nvSpPr>
        <p:spPr>
          <a:xfrm>
            <a:off x="0" y="0"/>
            <a:ext cx="9144000" cy="5715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24" name="Google Shape;524;p45"/>
          <p:cNvSpPr/>
          <p:nvPr/>
        </p:nvSpPr>
        <p:spPr>
          <a:xfrm>
            <a:off x="0" y="4743450"/>
            <a:ext cx="9144000" cy="400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25" name="Google Shape;525;p45"/>
          <p:cNvSpPr/>
          <p:nvPr/>
        </p:nvSpPr>
        <p:spPr>
          <a:xfrm>
            <a:off x="0" y="4742306"/>
            <a:ext cx="9144000" cy="4011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26" name="Google Shape;526;p45"/>
          <p:cNvSpPr txBox="1"/>
          <p:nvPr>
            <p:ph type="title"/>
          </p:nvPr>
        </p:nvSpPr>
        <p:spPr>
          <a:xfrm>
            <a:off x="563475" y="219919"/>
            <a:ext cx="4362600" cy="564600"/>
          </a:xfrm>
          <a:prstGeom prst="rect">
            <a:avLst/>
          </a:prstGeom>
          <a:noFill/>
          <a:ln>
            <a:noFill/>
          </a:ln>
        </p:spPr>
        <p:txBody>
          <a:bodyPr anchorCtr="0" anchor="t" bIns="0" lIns="0" spcFirstLastPara="1" rIns="0" wrap="square" tIns="193300">
            <a:normAutofit/>
          </a:bodyPr>
          <a:lstStyle/>
          <a:p>
            <a:pPr indent="0" lvl="0" marL="12700" rtl="0" algn="l">
              <a:lnSpc>
                <a:spcPct val="100000"/>
              </a:lnSpc>
              <a:spcBef>
                <a:spcPts val="0"/>
              </a:spcBef>
              <a:spcAft>
                <a:spcPts val="0"/>
              </a:spcAft>
              <a:buNone/>
            </a:pPr>
            <a:r>
              <a:rPr lang="en" u="none">
                <a:solidFill>
                  <a:srgbClr val="D1190D"/>
                </a:solidFill>
              </a:rPr>
              <a:t>Networks - Dark Web</a:t>
            </a:r>
            <a:endParaRPr u="none">
              <a:solidFill>
                <a:srgbClr val="D1190D"/>
              </a:solidFill>
            </a:endParaRPr>
          </a:p>
        </p:txBody>
      </p:sp>
      <p:sp>
        <p:nvSpPr>
          <p:cNvPr id="527" name="Google Shape;527;p45"/>
          <p:cNvSpPr txBox="1"/>
          <p:nvPr/>
        </p:nvSpPr>
        <p:spPr>
          <a:xfrm>
            <a:off x="4307107" y="4828032"/>
            <a:ext cx="110100" cy="2100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1500">
              <a:solidFill>
                <a:schemeClr val="dk1"/>
              </a:solidFill>
              <a:latin typeface="Calibri"/>
              <a:ea typeface="Calibri"/>
              <a:cs typeface="Calibri"/>
              <a:sym typeface="Calibri"/>
            </a:endParaRPr>
          </a:p>
        </p:txBody>
      </p:sp>
      <p:sp>
        <p:nvSpPr>
          <p:cNvPr id="528" name="Google Shape;528;p45"/>
          <p:cNvSpPr txBox="1"/>
          <p:nvPr>
            <p:ph idx="12" type="sldNum"/>
          </p:nvPr>
        </p:nvSpPr>
        <p:spPr>
          <a:xfrm>
            <a:off x="8544803" y="4828032"/>
            <a:ext cx="191400" cy="171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
              <a:t>‹#›</a:t>
            </a:fld>
            <a:endParaRPr/>
          </a:p>
        </p:txBody>
      </p:sp>
      <p:sp>
        <p:nvSpPr>
          <p:cNvPr id="529" name="Google Shape;529;p45"/>
          <p:cNvSpPr txBox="1"/>
          <p:nvPr/>
        </p:nvSpPr>
        <p:spPr>
          <a:xfrm>
            <a:off x="2696452" y="4763239"/>
            <a:ext cx="5729100" cy="301200"/>
          </a:xfrm>
          <a:prstGeom prst="rect">
            <a:avLst/>
          </a:prstGeom>
          <a:noFill/>
          <a:ln>
            <a:noFill/>
          </a:ln>
        </p:spPr>
        <p:txBody>
          <a:bodyPr anchorCtr="0" anchor="t" bIns="34275" lIns="68575" spcFirstLastPara="1" rIns="68575" wrap="square" tIns="34275">
            <a:noAutofit/>
          </a:bodyPr>
          <a:lstStyle/>
          <a:p>
            <a:pPr indent="0" lvl="0" marL="12700" marR="0" rtl="0" algn="l">
              <a:spcBef>
                <a:spcPts val="0"/>
              </a:spcBef>
              <a:spcAft>
                <a:spcPts val="0"/>
              </a:spcAft>
              <a:buClr>
                <a:schemeClr val="dk1"/>
              </a:buClr>
              <a:buSzPts val="800"/>
              <a:buFont typeface="Arial"/>
              <a:buNone/>
            </a:pPr>
            <a:r>
              <a:rPr b="1" lang="en" sz="1800">
                <a:solidFill>
                  <a:schemeClr val="lt1"/>
                </a:solidFill>
                <a:latin typeface="Calibri"/>
                <a:ea typeface="Calibri"/>
                <a:cs typeface="Calibri"/>
                <a:sym typeface="Calibri"/>
              </a:rPr>
              <a:t>Computer Science for Everyone, Everywhere (CSEE)</a:t>
            </a:r>
            <a:endParaRPr b="1" i="0" sz="1500" u="none" cap="none" strike="noStrike">
              <a:solidFill>
                <a:schemeClr val="lt1"/>
              </a:solidFill>
              <a:latin typeface="Calibri"/>
              <a:ea typeface="Calibri"/>
              <a:cs typeface="Calibri"/>
              <a:sym typeface="Calibri"/>
            </a:endParaRPr>
          </a:p>
        </p:txBody>
      </p:sp>
      <p:grpSp>
        <p:nvGrpSpPr>
          <p:cNvPr id="530" name="Google Shape;530;p45"/>
          <p:cNvGrpSpPr/>
          <p:nvPr/>
        </p:nvGrpSpPr>
        <p:grpSpPr>
          <a:xfrm>
            <a:off x="312780" y="4766655"/>
            <a:ext cx="2220930" cy="352501"/>
            <a:chOff x="6077925" y="4856850"/>
            <a:chExt cx="6064800" cy="1143000"/>
          </a:xfrm>
        </p:grpSpPr>
        <p:sp>
          <p:nvSpPr>
            <p:cNvPr id="531" name="Google Shape;531;p45"/>
            <p:cNvSpPr/>
            <p:nvPr/>
          </p:nvSpPr>
          <p:spPr>
            <a:xfrm>
              <a:off x="6077925" y="4856850"/>
              <a:ext cx="6064800" cy="1143000"/>
            </a:xfrm>
            <a:prstGeom prst="rect">
              <a:avLst/>
            </a:prstGeom>
            <a:solidFill>
              <a:srgbClr val="D1190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532" name="Google Shape;532;p45"/>
            <p:cNvPicPr preferRelativeResize="0"/>
            <p:nvPr/>
          </p:nvPicPr>
          <p:blipFill>
            <a:blip r:embed="rId4">
              <a:alphaModFix/>
            </a:blip>
            <a:stretch>
              <a:fillRect/>
            </a:stretch>
          </p:blipFill>
          <p:spPr>
            <a:xfrm>
              <a:off x="6369202" y="4941951"/>
              <a:ext cx="5634652" cy="938175"/>
            </a:xfrm>
            <a:prstGeom prst="rect">
              <a:avLst/>
            </a:prstGeom>
            <a:noFill/>
            <a:ln>
              <a:noFill/>
            </a:ln>
          </p:spPr>
        </p:pic>
      </p:grpSp>
      <p:sp>
        <p:nvSpPr>
          <p:cNvPr id="533" name="Google Shape;533;p45"/>
          <p:cNvSpPr txBox="1"/>
          <p:nvPr/>
        </p:nvSpPr>
        <p:spPr>
          <a:xfrm>
            <a:off x="623725" y="1138975"/>
            <a:ext cx="8112600" cy="1477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The WWW is navigable due to search engine tools.</a:t>
            </a:r>
            <a:endParaRPr/>
          </a:p>
          <a:p>
            <a:pPr indent="-317500" lvl="0" marL="457200" rtl="0" algn="l">
              <a:spcBef>
                <a:spcPts val="0"/>
              </a:spcBef>
              <a:spcAft>
                <a:spcPts val="0"/>
              </a:spcAft>
              <a:buSzPts val="1400"/>
              <a:buChar char="●"/>
            </a:pPr>
            <a:r>
              <a:rPr lang="en"/>
              <a:t>Search engine tools “crawl” the networking, using algorithms to analyze the content of the page and put it into its database - this is called indexing.</a:t>
            </a:r>
            <a:endParaRPr/>
          </a:p>
          <a:p>
            <a:pPr indent="-317500" lvl="0" marL="457200" rtl="0" algn="l">
              <a:spcBef>
                <a:spcPts val="0"/>
              </a:spcBef>
              <a:spcAft>
                <a:spcPts val="0"/>
              </a:spcAft>
              <a:buSzPts val="1400"/>
              <a:buChar char="●"/>
            </a:pPr>
            <a:r>
              <a:rPr lang="en"/>
              <a:t>The Dark Web is technically any website that is not indexed by a search engine.</a:t>
            </a:r>
            <a:endParaRPr/>
          </a:p>
          <a:p>
            <a:pPr indent="-317500" lvl="1" marL="914400" rtl="0" algn="l">
              <a:spcBef>
                <a:spcPts val="0"/>
              </a:spcBef>
              <a:spcAft>
                <a:spcPts val="0"/>
              </a:spcAft>
              <a:buSzPts val="1400"/>
              <a:buChar char="○"/>
            </a:pPr>
            <a:r>
              <a:rPr lang="en"/>
              <a:t>This is often peer-to-peer content that is raised and torn down quickly</a:t>
            </a:r>
            <a:endParaRPr/>
          </a:p>
          <a:p>
            <a:pPr indent="-317500" lvl="0" marL="457200" rtl="0" algn="l">
              <a:spcBef>
                <a:spcPts val="0"/>
              </a:spcBef>
              <a:spcAft>
                <a:spcPts val="0"/>
              </a:spcAft>
              <a:buSzPts val="1400"/>
              <a:buChar char="●"/>
            </a:pPr>
            <a:r>
              <a:rPr lang="en"/>
              <a:t>The Dark Web is part of the Deep Web - that is everything on the WWW.</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537" name="Shape 537"/>
        <p:cNvGrpSpPr/>
        <p:nvPr/>
      </p:nvGrpSpPr>
      <p:grpSpPr>
        <a:xfrm>
          <a:off x="0" y="0"/>
          <a:ext cx="0" cy="0"/>
          <a:chOff x="0" y="0"/>
          <a:chExt cx="0" cy="0"/>
        </a:xfrm>
      </p:grpSpPr>
      <p:sp>
        <p:nvSpPr>
          <p:cNvPr id="538" name="Google Shape;538;p46"/>
          <p:cNvSpPr/>
          <p:nvPr/>
        </p:nvSpPr>
        <p:spPr>
          <a:xfrm>
            <a:off x="0" y="0"/>
            <a:ext cx="9144000" cy="5715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39" name="Google Shape;539;p46"/>
          <p:cNvSpPr/>
          <p:nvPr/>
        </p:nvSpPr>
        <p:spPr>
          <a:xfrm>
            <a:off x="0" y="4743450"/>
            <a:ext cx="9144000" cy="400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40" name="Google Shape;540;p46"/>
          <p:cNvSpPr/>
          <p:nvPr/>
        </p:nvSpPr>
        <p:spPr>
          <a:xfrm>
            <a:off x="0" y="4742306"/>
            <a:ext cx="9144000" cy="4011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41" name="Google Shape;541;p46"/>
          <p:cNvSpPr txBox="1"/>
          <p:nvPr>
            <p:ph type="title"/>
          </p:nvPr>
        </p:nvSpPr>
        <p:spPr>
          <a:xfrm>
            <a:off x="563475" y="219925"/>
            <a:ext cx="6840000" cy="564600"/>
          </a:xfrm>
          <a:prstGeom prst="rect">
            <a:avLst/>
          </a:prstGeom>
          <a:noFill/>
          <a:ln>
            <a:noFill/>
          </a:ln>
        </p:spPr>
        <p:txBody>
          <a:bodyPr anchorCtr="0" anchor="t" bIns="0" lIns="0" spcFirstLastPara="1" rIns="0" wrap="square" tIns="193300">
            <a:normAutofit/>
          </a:bodyPr>
          <a:lstStyle/>
          <a:p>
            <a:pPr indent="0" lvl="0" marL="12700" rtl="0" algn="l">
              <a:lnSpc>
                <a:spcPct val="100000"/>
              </a:lnSpc>
              <a:spcBef>
                <a:spcPts val="0"/>
              </a:spcBef>
              <a:spcAft>
                <a:spcPts val="0"/>
              </a:spcAft>
              <a:buNone/>
            </a:pPr>
            <a:r>
              <a:rPr lang="en" u="none">
                <a:solidFill>
                  <a:srgbClr val="D1190D"/>
                </a:solidFill>
              </a:rPr>
              <a:t>Networks - FBI Report on Computer Security </a:t>
            </a:r>
            <a:endParaRPr u="none">
              <a:solidFill>
                <a:srgbClr val="D1190D"/>
              </a:solidFill>
            </a:endParaRPr>
          </a:p>
        </p:txBody>
      </p:sp>
      <p:sp>
        <p:nvSpPr>
          <p:cNvPr id="542" name="Google Shape;542;p46"/>
          <p:cNvSpPr txBox="1"/>
          <p:nvPr/>
        </p:nvSpPr>
        <p:spPr>
          <a:xfrm>
            <a:off x="4307107" y="4828032"/>
            <a:ext cx="110100" cy="2100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1500">
              <a:solidFill>
                <a:schemeClr val="dk1"/>
              </a:solidFill>
              <a:latin typeface="Calibri"/>
              <a:ea typeface="Calibri"/>
              <a:cs typeface="Calibri"/>
              <a:sym typeface="Calibri"/>
            </a:endParaRPr>
          </a:p>
        </p:txBody>
      </p:sp>
      <p:sp>
        <p:nvSpPr>
          <p:cNvPr id="543" name="Google Shape;543;p46"/>
          <p:cNvSpPr txBox="1"/>
          <p:nvPr>
            <p:ph idx="12" type="sldNum"/>
          </p:nvPr>
        </p:nvSpPr>
        <p:spPr>
          <a:xfrm>
            <a:off x="8544803" y="4828032"/>
            <a:ext cx="191400" cy="171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
              <a:t>‹#›</a:t>
            </a:fld>
            <a:endParaRPr/>
          </a:p>
        </p:txBody>
      </p:sp>
      <p:sp>
        <p:nvSpPr>
          <p:cNvPr id="544" name="Google Shape;544;p46"/>
          <p:cNvSpPr txBox="1"/>
          <p:nvPr/>
        </p:nvSpPr>
        <p:spPr>
          <a:xfrm>
            <a:off x="2696452" y="4763239"/>
            <a:ext cx="5729100" cy="301200"/>
          </a:xfrm>
          <a:prstGeom prst="rect">
            <a:avLst/>
          </a:prstGeom>
          <a:noFill/>
          <a:ln>
            <a:noFill/>
          </a:ln>
        </p:spPr>
        <p:txBody>
          <a:bodyPr anchorCtr="0" anchor="t" bIns="34275" lIns="68575" spcFirstLastPara="1" rIns="68575" wrap="square" tIns="34275">
            <a:noAutofit/>
          </a:bodyPr>
          <a:lstStyle/>
          <a:p>
            <a:pPr indent="0" lvl="0" marL="12700" marR="0" rtl="0" algn="l">
              <a:spcBef>
                <a:spcPts val="0"/>
              </a:spcBef>
              <a:spcAft>
                <a:spcPts val="0"/>
              </a:spcAft>
              <a:buClr>
                <a:schemeClr val="dk1"/>
              </a:buClr>
              <a:buSzPts val="800"/>
              <a:buFont typeface="Arial"/>
              <a:buNone/>
            </a:pPr>
            <a:r>
              <a:rPr b="1" lang="en" sz="1800">
                <a:solidFill>
                  <a:schemeClr val="lt1"/>
                </a:solidFill>
                <a:latin typeface="Calibri"/>
                <a:ea typeface="Calibri"/>
                <a:cs typeface="Calibri"/>
                <a:sym typeface="Calibri"/>
              </a:rPr>
              <a:t>Computer Science for Everyone, Everywhere (CSEE)</a:t>
            </a:r>
            <a:endParaRPr b="1" i="0" sz="1500" u="none" cap="none" strike="noStrike">
              <a:solidFill>
                <a:schemeClr val="lt1"/>
              </a:solidFill>
              <a:latin typeface="Calibri"/>
              <a:ea typeface="Calibri"/>
              <a:cs typeface="Calibri"/>
              <a:sym typeface="Calibri"/>
            </a:endParaRPr>
          </a:p>
        </p:txBody>
      </p:sp>
      <p:grpSp>
        <p:nvGrpSpPr>
          <p:cNvPr id="545" name="Google Shape;545;p46"/>
          <p:cNvGrpSpPr/>
          <p:nvPr/>
        </p:nvGrpSpPr>
        <p:grpSpPr>
          <a:xfrm>
            <a:off x="312780" y="4766655"/>
            <a:ext cx="2220930" cy="352501"/>
            <a:chOff x="6077925" y="4856850"/>
            <a:chExt cx="6064800" cy="1143000"/>
          </a:xfrm>
        </p:grpSpPr>
        <p:sp>
          <p:nvSpPr>
            <p:cNvPr id="546" name="Google Shape;546;p46"/>
            <p:cNvSpPr/>
            <p:nvPr/>
          </p:nvSpPr>
          <p:spPr>
            <a:xfrm>
              <a:off x="6077925" y="4856850"/>
              <a:ext cx="6064800" cy="1143000"/>
            </a:xfrm>
            <a:prstGeom prst="rect">
              <a:avLst/>
            </a:prstGeom>
            <a:solidFill>
              <a:srgbClr val="D1190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547" name="Google Shape;547;p46"/>
            <p:cNvPicPr preferRelativeResize="0"/>
            <p:nvPr/>
          </p:nvPicPr>
          <p:blipFill>
            <a:blip r:embed="rId4">
              <a:alphaModFix/>
            </a:blip>
            <a:stretch>
              <a:fillRect/>
            </a:stretch>
          </p:blipFill>
          <p:spPr>
            <a:xfrm>
              <a:off x="6369202" y="4941951"/>
              <a:ext cx="5634652" cy="938175"/>
            </a:xfrm>
            <a:prstGeom prst="rect">
              <a:avLst/>
            </a:prstGeom>
            <a:noFill/>
            <a:ln>
              <a:noFill/>
            </a:ln>
          </p:spPr>
        </p:pic>
      </p:grpSp>
      <p:sp>
        <p:nvSpPr>
          <p:cNvPr id="548" name="Google Shape;548;p46"/>
          <p:cNvSpPr txBox="1"/>
          <p:nvPr/>
        </p:nvSpPr>
        <p:spPr>
          <a:xfrm>
            <a:off x="623725" y="1138975"/>
            <a:ext cx="8112600" cy="1046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Hacking - trying to use either computational or social techniques to gain access to a computing system</a:t>
            </a:r>
            <a:endParaRPr/>
          </a:p>
          <a:p>
            <a:pPr indent="-317500" lvl="0" marL="457200" rtl="0" algn="l">
              <a:spcBef>
                <a:spcPts val="0"/>
              </a:spcBef>
              <a:spcAft>
                <a:spcPts val="0"/>
              </a:spcAft>
              <a:buSzPts val="1400"/>
              <a:buChar char="●"/>
            </a:pPr>
            <a:r>
              <a:rPr lang="en"/>
              <a:t>Overwhelmingly, major hacks are still using techniques that were used in the late 1990’s</a:t>
            </a:r>
            <a:endParaRPr/>
          </a:p>
          <a:p>
            <a:pPr indent="-317500" lvl="0" marL="457200" rtl="0" algn="l">
              <a:spcBef>
                <a:spcPts val="0"/>
              </a:spcBef>
              <a:spcAft>
                <a:spcPts val="0"/>
              </a:spcAft>
              <a:buSzPts val="1400"/>
              <a:buChar char="●"/>
            </a:pPr>
            <a:r>
              <a:rPr lang="en"/>
              <a:t>Doing simple things to protect yourself goes a long way.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105" name="Shape 105"/>
        <p:cNvGrpSpPr/>
        <p:nvPr/>
      </p:nvGrpSpPr>
      <p:grpSpPr>
        <a:xfrm>
          <a:off x="0" y="0"/>
          <a:ext cx="0" cy="0"/>
          <a:chOff x="0" y="0"/>
          <a:chExt cx="0" cy="0"/>
        </a:xfrm>
      </p:grpSpPr>
      <p:sp>
        <p:nvSpPr>
          <p:cNvPr id="106" name="Google Shape;106;p18"/>
          <p:cNvSpPr/>
          <p:nvPr/>
        </p:nvSpPr>
        <p:spPr>
          <a:xfrm>
            <a:off x="0" y="0"/>
            <a:ext cx="9144000" cy="5715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07" name="Google Shape;107;p18"/>
          <p:cNvSpPr/>
          <p:nvPr/>
        </p:nvSpPr>
        <p:spPr>
          <a:xfrm>
            <a:off x="0" y="4743450"/>
            <a:ext cx="9144000" cy="400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08" name="Google Shape;108;p18"/>
          <p:cNvSpPr/>
          <p:nvPr/>
        </p:nvSpPr>
        <p:spPr>
          <a:xfrm>
            <a:off x="0" y="4742306"/>
            <a:ext cx="9144000" cy="4011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09" name="Google Shape;109;p18"/>
          <p:cNvSpPr txBox="1"/>
          <p:nvPr>
            <p:ph type="title"/>
          </p:nvPr>
        </p:nvSpPr>
        <p:spPr>
          <a:xfrm>
            <a:off x="563475" y="219919"/>
            <a:ext cx="4362600" cy="564600"/>
          </a:xfrm>
          <a:prstGeom prst="rect">
            <a:avLst/>
          </a:prstGeom>
          <a:noFill/>
          <a:ln>
            <a:noFill/>
          </a:ln>
        </p:spPr>
        <p:txBody>
          <a:bodyPr anchorCtr="0" anchor="t" bIns="0" lIns="0" spcFirstLastPara="1" rIns="0" wrap="square" tIns="193300">
            <a:normAutofit/>
          </a:bodyPr>
          <a:lstStyle/>
          <a:p>
            <a:pPr indent="0" lvl="0" marL="12700" rtl="0" algn="l">
              <a:lnSpc>
                <a:spcPct val="100000"/>
              </a:lnSpc>
              <a:spcBef>
                <a:spcPts val="0"/>
              </a:spcBef>
              <a:spcAft>
                <a:spcPts val="0"/>
              </a:spcAft>
              <a:buNone/>
            </a:pPr>
            <a:r>
              <a:rPr lang="en" u="none">
                <a:solidFill>
                  <a:srgbClr val="D1190D"/>
                </a:solidFill>
              </a:rPr>
              <a:t>Data Communications</a:t>
            </a:r>
            <a:endParaRPr u="none">
              <a:solidFill>
                <a:srgbClr val="D1190D"/>
              </a:solidFill>
            </a:endParaRPr>
          </a:p>
        </p:txBody>
      </p:sp>
      <p:sp>
        <p:nvSpPr>
          <p:cNvPr id="110" name="Google Shape;110;p18"/>
          <p:cNvSpPr txBox="1"/>
          <p:nvPr/>
        </p:nvSpPr>
        <p:spPr>
          <a:xfrm>
            <a:off x="4307107" y="4828032"/>
            <a:ext cx="110100" cy="2100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1500">
              <a:solidFill>
                <a:schemeClr val="dk1"/>
              </a:solidFill>
              <a:latin typeface="Calibri"/>
              <a:ea typeface="Calibri"/>
              <a:cs typeface="Calibri"/>
              <a:sym typeface="Calibri"/>
            </a:endParaRPr>
          </a:p>
        </p:txBody>
      </p:sp>
      <p:sp>
        <p:nvSpPr>
          <p:cNvPr id="111" name="Google Shape;111;p18"/>
          <p:cNvSpPr txBox="1"/>
          <p:nvPr>
            <p:ph idx="12" type="sldNum"/>
          </p:nvPr>
        </p:nvSpPr>
        <p:spPr>
          <a:xfrm>
            <a:off x="8544803" y="4828032"/>
            <a:ext cx="191400" cy="171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
              <a:t>‹#›</a:t>
            </a:fld>
            <a:endParaRPr/>
          </a:p>
        </p:txBody>
      </p:sp>
      <p:sp>
        <p:nvSpPr>
          <p:cNvPr id="112" name="Google Shape;112;p18"/>
          <p:cNvSpPr txBox="1"/>
          <p:nvPr/>
        </p:nvSpPr>
        <p:spPr>
          <a:xfrm>
            <a:off x="2696452" y="4763239"/>
            <a:ext cx="5729100" cy="301200"/>
          </a:xfrm>
          <a:prstGeom prst="rect">
            <a:avLst/>
          </a:prstGeom>
          <a:noFill/>
          <a:ln>
            <a:noFill/>
          </a:ln>
        </p:spPr>
        <p:txBody>
          <a:bodyPr anchorCtr="0" anchor="t" bIns="34275" lIns="68575" spcFirstLastPara="1" rIns="68575" wrap="square" tIns="34275">
            <a:noAutofit/>
          </a:bodyPr>
          <a:lstStyle/>
          <a:p>
            <a:pPr indent="0" lvl="0" marL="12700" marR="0" rtl="0" algn="l">
              <a:spcBef>
                <a:spcPts val="0"/>
              </a:spcBef>
              <a:spcAft>
                <a:spcPts val="0"/>
              </a:spcAft>
              <a:buClr>
                <a:schemeClr val="dk1"/>
              </a:buClr>
              <a:buSzPts val="800"/>
              <a:buFont typeface="Arial"/>
              <a:buNone/>
            </a:pPr>
            <a:r>
              <a:rPr b="1" lang="en" sz="1800">
                <a:solidFill>
                  <a:schemeClr val="lt1"/>
                </a:solidFill>
                <a:latin typeface="Calibri"/>
                <a:ea typeface="Calibri"/>
                <a:cs typeface="Calibri"/>
                <a:sym typeface="Calibri"/>
              </a:rPr>
              <a:t>Computer Science for Everyone, Everywhere (CSEE)</a:t>
            </a:r>
            <a:endParaRPr b="1" i="0" sz="1500" u="none" cap="none" strike="noStrike">
              <a:solidFill>
                <a:schemeClr val="lt1"/>
              </a:solidFill>
              <a:latin typeface="Calibri"/>
              <a:ea typeface="Calibri"/>
              <a:cs typeface="Calibri"/>
              <a:sym typeface="Calibri"/>
            </a:endParaRPr>
          </a:p>
        </p:txBody>
      </p:sp>
      <p:grpSp>
        <p:nvGrpSpPr>
          <p:cNvPr id="113" name="Google Shape;113;p18"/>
          <p:cNvGrpSpPr/>
          <p:nvPr/>
        </p:nvGrpSpPr>
        <p:grpSpPr>
          <a:xfrm>
            <a:off x="312780" y="4766655"/>
            <a:ext cx="2220930" cy="352501"/>
            <a:chOff x="6077925" y="4856850"/>
            <a:chExt cx="6064800" cy="1143000"/>
          </a:xfrm>
        </p:grpSpPr>
        <p:sp>
          <p:nvSpPr>
            <p:cNvPr id="114" name="Google Shape;114;p18"/>
            <p:cNvSpPr/>
            <p:nvPr/>
          </p:nvSpPr>
          <p:spPr>
            <a:xfrm>
              <a:off x="6077925" y="4856850"/>
              <a:ext cx="6064800" cy="1143000"/>
            </a:xfrm>
            <a:prstGeom prst="rect">
              <a:avLst/>
            </a:prstGeom>
            <a:solidFill>
              <a:srgbClr val="D1190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115" name="Google Shape;115;p18"/>
            <p:cNvPicPr preferRelativeResize="0"/>
            <p:nvPr/>
          </p:nvPicPr>
          <p:blipFill>
            <a:blip r:embed="rId4">
              <a:alphaModFix/>
            </a:blip>
            <a:stretch>
              <a:fillRect/>
            </a:stretch>
          </p:blipFill>
          <p:spPr>
            <a:xfrm>
              <a:off x="6369202" y="4941951"/>
              <a:ext cx="5634652" cy="938175"/>
            </a:xfrm>
            <a:prstGeom prst="rect">
              <a:avLst/>
            </a:prstGeom>
            <a:noFill/>
            <a:ln>
              <a:noFill/>
            </a:ln>
          </p:spPr>
        </p:pic>
      </p:grpSp>
      <p:pic>
        <p:nvPicPr>
          <p:cNvPr id="116" name="Google Shape;116;p18"/>
          <p:cNvPicPr preferRelativeResize="0"/>
          <p:nvPr/>
        </p:nvPicPr>
        <p:blipFill>
          <a:blip r:embed="rId5">
            <a:alphaModFix/>
          </a:blip>
          <a:stretch>
            <a:fillRect/>
          </a:stretch>
        </p:blipFill>
        <p:spPr>
          <a:xfrm>
            <a:off x="4771600" y="1184240"/>
            <a:ext cx="3700022" cy="2775016"/>
          </a:xfrm>
          <a:prstGeom prst="rect">
            <a:avLst/>
          </a:prstGeom>
          <a:noFill/>
          <a:ln>
            <a:noFill/>
          </a:ln>
        </p:spPr>
      </p:pic>
      <p:sp>
        <p:nvSpPr>
          <p:cNvPr id="117" name="Google Shape;117;p18"/>
          <p:cNvSpPr txBox="1"/>
          <p:nvPr/>
        </p:nvSpPr>
        <p:spPr>
          <a:xfrm>
            <a:off x="614700" y="1274575"/>
            <a:ext cx="38025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Data Communication is the study of the transport of data between two computing devices.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Essentially, how can we get computers to talk to each other and communicate?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121" name="Shape 121"/>
        <p:cNvGrpSpPr/>
        <p:nvPr/>
      </p:nvGrpSpPr>
      <p:grpSpPr>
        <a:xfrm>
          <a:off x="0" y="0"/>
          <a:ext cx="0" cy="0"/>
          <a:chOff x="0" y="0"/>
          <a:chExt cx="0" cy="0"/>
        </a:xfrm>
      </p:grpSpPr>
      <p:sp>
        <p:nvSpPr>
          <p:cNvPr id="122" name="Google Shape;122;p19"/>
          <p:cNvSpPr/>
          <p:nvPr/>
        </p:nvSpPr>
        <p:spPr>
          <a:xfrm>
            <a:off x="0" y="0"/>
            <a:ext cx="9144000" cy="5715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23" name="Google Shape;123;p19"/>
          <p:cNvSpPr/>
          <p:nvPr/>
        </p:nvSpPr>
        <p:spPr>
          <a:xfrm>
            <a:off x="0" y="4743450"/>
            <a:ext cx="9144000" cy="400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24" name="Google Shape;124;p19"/>
          <p:cNvSpPr/>
          <p:nvPr/>
        </p:nvSpPr>
        <p:spPr>
          <a:xfrm>
            <a:off x="0" y="4742306"/>
            <a:ext cx="9144000" cy="4011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25" name="Google Shape;125;p19"/>
          <p:cNvSpPr txBox="1"/>
          <p:nvPr>
            <p:ph type="title"/>
          </p:nvPr>
        </p:nvSpPr>
        <p:spPr>
          <a:xfrm>
            <a:off x="563475" y="219919"/>
            <a:ext cx="4362600" cy="564600"/>
          </a:xfrm>
          <a:prstGeom prst="rect">
            <a:avLst/>
          </a:prstGeom>
          <a:noFill/>
          <a:ln>
            <a:noFill/>
          </a:ln>
        </p:spPr>
        <p:txBody>
          <a:bodyPr anchorCtr="0" anchor="t" bIns="0" lIns="0" spcFirstLastPara="1" rIns="0" wrap="square" tIns="193300">
            <a:normAutofit/>
          </a:bodyPr>
          <a:lstStyle/>
          <a:p>
            <a:pPr indent="0" lvl="0" marL="12700" rtl="0" algn="l">
              <a:lnSpc>
                <a:spcPct val="100000"/>
              </a:lnSpc>
              <a:spcBef>
                <a:spcPts val="0"/>
              </a:spcBef>
              <a:spcAft>
                <a:spcPts val="0"/>
              </a:spcAft>
              <a:buNone/>
            </a:pPr>
            <a:r>
              <a:rPr lang="en" u="none">
                <a:solidFill>
                  <a:srgbClr val="D1190D"/>
                </a:solidFill>
              </a:rPr>
              <a:t>Networks</a:t>
            </a:r>
            <a:endParaRPr u="none">
              <a:solidFill>
                <a:srgbClr val="D1190D"/>
              </a:solidFill>
            </a:endParaRPr>
          </a:p>
        </p:txBody>
      </p:sp>
      <p:sp>
        <p:nvSpPr>
          <p:cNvPr id="126" name="Google Shape;126;p19"/>
          <p:cNvSpPr txBox="1"/>
          <p:nvPr/>
        </p:nvSpPr>
        <p:spPr>
          <a:xfrm>
            <a:off x="4307107" y="4828032"/>
            <a:ext cx="110100" cy="2100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1500">
              <a:solidFill>
                <a:schemeClr val="dk1"/>
              </a:solidFill>
              <a:latin typeface="Calibri"/>
              <a:ea typeface="Calibri"/>
              <a:cs typeface="Calibri"/>
              <a:sym typeface="Calibri"/>
            </a:endParaRPr>
          </a:p>
        </p:txBody>
      </p:sp>
      <p:sp>
        <p:nvSpPr>
          <p:cNvPr id="127" name="Google Shape;127;p19"/>
          <p:cNvSpPr txBox="1"/>
          <p:nvPr>
            <p:ph idx="12" type="sldNum"/>
          </p:nvPr>
        </p:nvSpPr>
        <p:spPr>
          <a:xfrm>
            <a:off x="8544803" y="4828032"/>
            <a:ext cx="191400" cy="171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
              <a:t>‹#›</a:t>
            </a:fld>
            <a:endParaRPr/>
          </a:p>
        </p:txBody>
      </p:sp>
      <p:sp>
        <p:nvSpPr>
          <p:cNvPr id="128" name="Google Shape;128;p19"/>
          <p:cNvSpPr txBox="1"/>
          <p:nvPr/>
        </p:nvSpPr>
        <p:spPr>
          <a:xfrm>
            <a:off x="2696452" y="4763239"/>
            <a:ext cx="5729100" cy="301200"/>
          </a:xfrm>
          <a:prstGeom prst="rect">
            <a:avLst/>
          </a:prstGeom>
          <a:noFill/>
          <a:ln>
            <a:noFill/>
          </a:ln>
        </p:spPr>
        <p:txBody>
          <a:bodyPr anchorCtr="0" anchor="t" bIns="34275" lIns="68575" spcFirstLastPara="1" rIns="68575" wrap="square" tIns="34275">
            <a:noAutofit/>
          </a:bodyPr>
          <a:lstStyle/>
          <a:p>
            <a:pPr indent="0" lvl="0" marL="12700" marR="0" rtl="0" algn="l">
              <a:spcBef>
                <a:spcPts val="0"/>
              </a:spcBef>
              <a:spcAft>
                <a:spcPts val="0"/>
              </a:spcAft>
              <a:buClr>
                <a:schemeClr val="dk1"/>
              </a:buClr>
              <a:buSzPts val="800"/>
              <a:buFont typeface="Arial"/>
              <a:buNone/>
            </a:pPr>
            <a:r>
              <a:rPr b="1" lang="en" sz="1800">
                <a:solidFill>
                  <a:schemeClr val="lt1"/>
                </a:solidFill>
                <a:latin typeface="Calibri"/>
                <a:ea typeface="Calibri"/>
                <a:cs typeface="Calibri"/>
                <a:sym typeface="Calibri"/>
              </a:rPr>
              <a:t>Computer Science for Everyone, Everywhere (CSEE)</a:t>
            </a:r>
            <a:endParaRPr b="1" i="0" sz="1500" u="none" cap="none" strike="noStrike">
              <a:solidFill>
                <a:schemeClr val="lt1"/>
              </a:solidFill>
              <a:latin typeface="Calibri"/>
              <a:ea typeface="Calibri"/>
              <a:cs typeface="Calibri"/>
              <a:sym typeface="Calibri"/>
            </a:endParaRPr>
          </a:p>
        </p:txBody>
      </p:sp>
      <p:grpSp>
        <p:nvGrpSpPr>
          <p:cNvPr id="129" name="Google Shape;129;p19"/>
          <p:cNvGrpSpPr/>
          <p:nvPr/>
        </p:nvGrpSpPr>
        <p:grpSpPr>
          <a:xfrm>
            <a:off x="312780" y="4766655"/>
            <a:ext cx="2220930" cy="352501"/>
            <a:chOff x="6077925" y="4856850"/>
            <a:chExt cx="6064800" cy="1143000"/>
          </a:xfrm>
        </p:grpSpPr>
        <p:sp>
          <p:nvSpPr>
            <p:cNvPr id="130" name="Google Shape;130;p19"/>
            <p:cNvSpPr/>
            <p:nvPr/>
          </p:nvSpPr>
          <p:spPr>
            <a:xfrm>
              <a:off x="6077925" y="4856850"/>
              <a:ext cx="6064800" cy="1143000"/>
            </a:xfrm>
            <a:prstGeom prst="rect">
              <a:avLst/>
            </a:prstGeom>
            <a:solidFill>
              <a:srgbClr val="D1190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131" name="Google Shape;131;p19"/>
            <p:cNvPicPr preferRelativeResize="0"/>
            <p:nvPr/>
          </p:nvPicPr>
          <p:blipFill>
            <a:blip r:embed="rId4">
              <a:alphaModFix/>
            </a:blip>
            <a:stretch>
              <a:fillRect/>
            </a:stretch>
          </p:blipFill>
          <p:spPr>
            <a:xfrm>
              <a:off x="6369202" y="4941951"/>
              <a:ext cx="5634652" cy="938175"/>
            </a:xfrm>
            <a:prstGeom prst="rect">
              <a:avLst/>
            </a:prstGeom>
            <a:noFill/>
            <a:ln>
              <a:noFill/>
            </a:ln>
          </p:spPr>
        </p:pic>
      </p:grpSp>
      <p:sp>
        <p:nvSpPr>
          <p:cNvPr id="132" name="Google Shape;132;p19"/>
          <p:cNvSpPr txBox="1"/>
          <p:nvPr/>
        </p:nvSpPr>
        <p:spPr>
          <a:xfrm>
            <a:off x="623725" y="1138975"/>
            <a:ext cx="81126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 network is a connection between two or more computers that either share resources or what to communicate with each other.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Networks are described by a few features:</a:t>
            </a:r>
            <a:endParaRPr/>
          </a:p>
          <a:p>
            <a:pPr indent="-317500" lvl="0" marL="457200" rtl="0" algn="l">
              <a:spcBef>
                <a:spcPts val="0"/>
              </a:spcBef>
              <a:spcAft>
                <a:spcPts val="0"/>
              </a:spcAft>
              <a:buSzPts val="1400"/>
              <a:buChar char="●"/>
            </a:pPr>
            <a:r>
              <a:rPr lang="en"/>
              <a:t>Topology - How is the network physically laid out?</a:t>
            </a:r>
            <a:endParaRPr/>
          </a:p>
          <a:p>
            <a:pPr indent="-317500" lvl="0" marL="457200" rtl="0" algn="l">
              <a:spcBef>
                <a:spcPts val="0"/>
              </a:spcBef>
              <a:spcAft>
                <a:spcPts val="0"/>
              </a:spcAft>
              <a:buSzPts val="1400"/>
              <a:buChar char="●"/>
            </a:pPr>
            <a:r>
              <a:rPr lang="en"/>
              <a:t>Scope</a:t>
            </a:r>
            <a:endParaRPr/>
          </a:p>
          <a:p>
            <a:pPr indent="-317500" lvl="1" marL="914400" rtl="0" algn="l">
              <a:spcBef>
                <a:spcPts val="0"/>
              </a:spcBef>
              <a:spcAft>
                <a:spcPts val="0"/>
              </a:spcAft>
              <a:buSzPts val="1400"/>
              <a:buChar char="○"/>
            </a:pPr>
            <a:r>
              <a:rPr lang="en"/>
              <a:t>Personal Area Network (short-range - earbud with your phone and smart watch)</a:t>
            </a:r>
            <a:endParaRPr/>
          </a:p>
          <a:p>
            <a:pPr indent="-317500" lvl="1" marL="914400" rtl="0" algn="l">
              <a:spcBef>
                <a:spcPts val="0"/>
              </a:spcBef>
              <a:spcAft>
                <a:spcPts val="0"/>
              </a:spcAft>
              <a:buSzPts val="1400"/>
              <a:buChar char="○"/>
            </a:pPr>
            <a:r>
              <a:rPr lang="en"/>
              <a:t>Local Area Network (building/campus)</a:t>
            </a:r>
            <a:endParaRPr/>
          </a:p>
          <a:p>
            <a:pPr indent="-317500" lvl="1" marL="914400" rtl="0" algn="l">
              <a:spcBef>
                <a:spcPts val="0"/>
              </a:spcBef>
              <a:spcAft>
                <a:spcPts val="0"/>
              </a:spcAft>
              <a:buSzPts val="1400"/>
              <a:buChar char="○"/>
            </a:pPr>
            <a:r>
              <a:rPr lang="en"/>
              <a:t>Metropolitan Area Network (community)</a:t>
            </a:r>
            <a:endParaRPr/>
          </a:p>
          <a:p>
            <a:pPr indent="-317500" lvl="1" marL="914400" rtl="0" algn="l">
              <a:spcBef>
                <a:spcPts val="0"/>
              </a:spcBef>
              <a:spcAft>
                <a:spcPts val="0"/>
              </a:spcAft>
              <a:buSzPts val="1400"/>
              <a:buChar char="○"/>
            </a:pPr>
            <a:r>
              <a:rPr lang="en"/>
              <a:t>Wide Area Network (greater distances)</a:t>
            </a:r>
            <a:endParaRPr/>
          </a:p>
          <a:p>
            <a:pPr indent="-317500" lvl="0" marL="457200" rtl="0" algn="l">
              <a:spcBef>
                <a:spcPts val="0"/>
              </a:spcBef>
              <a:spcAft>
                <a:spcPts val="0"/>
              </a:spcAft>
              <a:buSzPts val="1400"/>
              <a:buChar char="●"/>
            </a:pPr>
            <a:r>
              <a:rPr lang="en"/>
              <a:t>How is it connected: wired (bus) or wireless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136" name="Shape 136"/>
        <p:cNvGrpSpPr/>
        <p:nvPr/>
      </p:nvGrpSpPr>
      <p:grpSpPr>
        <a:xfrm>
          <a:off x="0" y="0"/>
          <a:ext cx="0" cy="0"/>
          <a:chOff x="0" y="0"/>
          <a:chExt cx="0" cy="0"/>
        </a:xfrm>
      </p:grpSpPr>
      <p:sp>
        <p:nvSpPr>
          <p:cNvPr id="137" name="Google Shape;137;p20"/>
          <p:cNvSpPr/>
          <p:nvPr/>
        </p:nvSpPr>
        <p:spPr>
          <a:xfrm>
            <a:off x="0" y="0"/>
            <a:ext cx="9144000" cy="5715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8" name="Google Shape;138;p20"/>
          <p:cNvSpPr/>
          <p:nvPr/>
        </p:nvSpPr>
        <p:spPr>
          <a:xfrm>
            <a:off x="0" y="4743450"/>
            <a:ext cx="9144000" cy="400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9" name="Google Shape;139;p20"/>
          <p:cNvSpPr/>
          <p:nvPr/>
        </p:nvSpPr>
        <p:spPr>
          <a:xfrm>
            <a:off x="0" y="4742306"/>
            <a:ext cx="9144000" cy="4011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40" name="Google Shape;140;p20"/>
          <p:cNvSpPr txBox="1"/>
          <p:nvPr>
            <p:ph type="title"/>
          </p:nvPr>
        </p:nvSpPr>
        <p:spPr>
          <a:xfrm>
            <a:off x="563475" y="219925"/>
            <a:ext cx="7264800" cy="564600"/>
          </a:xfrm>
          <a:prstGeom prst="rect">
            <a:avLst/>
          </a:prstGeom>
          <a:noFill/>
          <a:ln>
            <a:noFill/>
          </a:ln>
        </p:spPr>
        <p:txBody>
          <a:bodyPr anchorCtr="0" anchor="t" bIns="0" lIns="0" spcFirstLastPara="1" rIns="0" wrap="square" tIns="193300">
            <a:normAutofit/>
          </a:bodyPr>
          <a:lstStyle/>
          <a:p>
            <a:pPr indent="0" lvl="0" marL="12700" rtl="0" algn="l">
              <a:lnSpc>
                <a:spcPct val="100000"/>
              </a:lnSpc>
              <a:spcBef>
                <a:spcPts val="0"/>
              </a:spcBef>
              <a:spcAft>
                <a:spcPts val="0"/>
              </a:spcAft>
              <a:buNone/>
            </a:pPr>
            <a:r>
              <a:rPr lang="en" u="none">
                <a:solidFill>
                  <a:srgbClr val="D1190D"/>
                </a:solidFill>
              </a:rPr>
              <a:t>Networks - How are the Computers Connected</a:t>
            </a:r>
            <a:endParaRPr u="none">
              <a:solidFill>
                <a:srgbClr val="D1190D"/>
              </a:solidFill>
            </a:endParaRPr>
          </a:p>
        </p:txBody>
      </p:sp>
      <p:sp>
        <p:nvSpPr>
          <p:cNvPr id="141" name="Google Shape;141;p20"/>
          <p:cNvSpPr txBox="1"/>
          <p:nvPr/>
        </p:nvSpPr>
        <p:spPr>
          <a:xfrm>
            <a:off x="4307107" y="4828032"/>
            <a:ext cx="110100" cy="2100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1500">
              <a:solidFill>
                <a:schemeClr val="dk1"/>
              </a:solidFill>
              <a:latin typeface="Calibri"/>
              <a:ea typeface="Calibri"/>
              <a:cs typeface="Calibri"/>
              <a:sym typeface="Calibri"/>
            </a:endParaRPr>
          </a:p>
        </p:txBody>
      </p:sp>
      <p:sp>
        <p:nvSpPr>
          <p:cNvPr id="142" name="Google Shape;142;p20"/>
          <p:cNvSpPr txBox="1"/>
          <p:nvPr>
            <p:ph idx="12" type="sldNum"/>
          </p:nvPr>
        </p:nvSpPr>
        <p:spPr>
          <a:xfrm>
            <a:off x="8544803" y="4828032"/>
            <a:ext cx="191400" cy="171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
              <a:t>‹#›</a:t>
            </a:fld>
            <a:endParaRPr/>
          </a:p>
        </p:txBody>
      </p:sp>
      <p:sp>
        <p:nvSpPr>
          <p:cNvPr id="143" name="Google Shape;143;p20"/>
          <p:cNvSpPr txBox="1"/>
          <p:nvPr/>
        </p:nvSpPr>
        <p:spPr>
          <a:xfrm>
            <a:off x="2696452" y="4763239"/>
            <a:ext cx="5729100" cy="301200"/>
          </a:xfrm>
          <a:prstGeom prst="rect">
            <a:avLst/>
          </a:prstGeom>
          <a:noFill/>
          <a:ln>
            <a:noFill/>
          </a:ln>
        </p:spPr>
        <p:txBody>
          <a:bodyPr anchorCtr="0" anchor="t" bIns="34275" lIns="68575" spcFirstLastPara="1" rIns="68575" wrap="square" tIns="34275">
            <a:noAutofit/>
          </a:bodyPr>
          <a:lstStyle/>
          <a:p>
            <a:pPr indent="0" lvl="0" marL="12700" marR="0" rtl="0" algn="l">
              <a:spcBef>
                <a:spcPts val="0"/>
              </a:spcBef>
              <a:spcAft>
                <a:spcPts val="0"/>
              </a:spcAft>
              <a:buClr>
                <a:schemeClr val="dk1"/>
              </a:buClr>
              <a:buSzPts val="800"/>
              <a:buFont typeface="Arial"/>
              <a:buNone/>
            </a:pPr>
            <a:r>
              <a:rPr b="1" lang="en" sz="1800">
                <a:solidFill>
                  <a:schemeClr val="lt1"/>
                </a:solidFill>
                <a:latin typeface="Calibri"/>
                <a:ea typeface="Calibri"/>
                <a:cs typeface="Calibri"/>
                <a:sym typeface="Calibri"/>
              </a:rPr>
              <a:t>Computer Science for Everyone, Everywhere (CSEE)</a:t>
            </a:r>
            <a:endParaRPr b="1" i="0" sz="1500" u="none" cap="none" strike="noStrike">
              <a:solidFill>
                <a:schemeClr val="lt1"/>
              </a:solidFill>
              <a:latin typeface="Calibri"/>
              <a:ea typeface="Calibri"/>
              <a:cs typeface="Calibri"/>
              <a:sym typeface="Calibri"/>
            </a:endParaRPr>
          </a:p>
        </p:txBody>
      </p:sp>
      <p:grpSp>
        <p:nvGrpSpPr>
          <p:cNvPr id="144" name="Google Shape;144;p20"/>
          <p:cNvGrpSpPr/>
          <p:nvPr/>
        </p:nvGrpSpPr>
        <p:grpSpPr>
          <a:xfrm>
            <a:off x="312780" y="4766655"/>
            <a:ext cx="2220930" cy="352501"/>
            <a:chOff x="6077925" y="4856850"/>
            <a:chExt cx="6064800" cy="1143000"/>
          </a:xfrm>
        </p:grpSpPr>
        <p:sp>
          <p:nvSpPr>
            <p:cNvPr id="145" name="Google Shape;145;p20"/>
            <p:cNvSpPr/>
            <p:nvPr/>
          </p:nvSpPr>
          <p:spPr>
            <a:xfrm>
              <a:off x="6077925" y="4856850"/>
              <a:ext cx="6064800" cy="1143000"/>
            </a:xfrm>
            <a:prstGeom prst="rect">
              <a:avLst/>
            </a:prstGeom>
            <a:solidFill>
              <a:srgbClr val="D1190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146" name="Google Shape;146;p20"/>
            <p:cNvPicPr preferRelativeResize="0"/>
            <p:nvPr/>
          </p:nvPicPr>
          <p:blipFill>
            <a:blip r:embed="rId4">
              <a:alphaModFix/>
            </a:blip>
            <a:stretch>
              <a:fillRect/>
            </a:stretch>
          </p:blipFill>
          <p:spPr>
            <a:xfrm>
              <a:off x="6369202" y="4941951"/>
              <a:ext cx="5634652" cy="938175"/>
            </a:xfrm>
            <a:prstGeom prst="rect">
              <a:avLst/>
            </a:prstGeom>
            <a:noFill/>
            <a:ln>
              <a:noFill/>
            </a:ln>
          </p:spPr>
        </p:pic>
      </p:grpSp>
      <p:sp>
        <p:nvSpPr>
          <p:cNvPr id="147" name="Google Shape;147;p20"/>
          <p:cNvSpPr txBox="1"/>
          <p:nvPr/>
        </p:nvSpPr>
        <p:spPr>
          <a:xfrm>
            <a:off x="515700" y="882225"/>
            <a:ext cx="8112600" cy="384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Your personal computer/tablet/phone connect to a network in one of two ways - either through a wired connection or a wireless connection.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Wired Connection: A wired connection is just that - a connection with wires!  The first connections were like the old style phone lines - copper wire that was wrapped and </a:t>
            </a:r>
            <a:r>
              <a:rPr lang="en"/>
              <a:t>insulated</a:t>
            </a:r>
            <a:r>
              <a:rPr lang="en"/>
              <a:t> and then bound together.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Essentially for all media, they have to transports some form of the ones and the zeros.  Copper wire could do this but we would lose data in the process - this is called signal </a:t>
            </a:r>
            <a:r>
              <a:rPr lang="en"/>
              <a:t>degradation</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Fiber Optic cable came along and had better properties for sending a signal.  Instead of using electricity, we use light pulses that follow a very thin glass wire that has some flexibility in it.  We are now truly moving closer to the speed of light.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Wireless uses the properties of radio waves to send a signal.  However, your need to be in “line of sight” of a router, tower, satellite.  Signal has a lot of problems going through cinderblock, the hills of NJ, and is susceptible to </a:t>
            </a:r>
            <a:r>
              <a:rPr lang="en"/>
              <a:t>outages</a:t>
            </a:r>
            <a:r>
              <a:rPr lang="en"/>
              <a:t> when there is solar flare activity.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151" name="Shape 151"/>
        <p:cNvGrpSpPr/>
        <p:nvPr/>
      </p:nvGrpSpPr>
      <p:grpSpPr>
        <a:xfrm>
          <a:off x="0" y="0"/>
          <a:ext cx="0" cy="0"/>
          <a:chOff x="0" y="0"/>
          <a:chExt cx="0" cy="0"/>
        </a:xfrm>
      </p:grpSpPr>
      <p:sp>
        <p:nvSpPr>
          <p:cNvPr id="152" name="Google Shape;152;p21"/>
          <p:cNvSpPr/>
          <p:nvPr/>
        </p:nvSpPr>
        <p:spPr>
          <a:xfrm>
            <a:off x="0" y="0"/>
            <a:ext cx="9144000" cy="5715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53" name="Google Shape;153;p21"/>
          <p:cNvSpPr/>
          <p:nvPr/>
        </p:nvSpPr>
        <p:spPr>
          <a:xfrm>
            <a:off x="0" y="4743450"/>
            <a:ext cx="9144000" cy="400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54" name="Google Shape;154;p21"/>
          <p:cNvSpPr/>
          <p:nvPr/>
        </p:nvSpPr>
        <p:spPr>
          <a:xfrm>
            <a:off x="0" y="4742306"/>
            <a:ext cx="9144000" cy="4011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55" name="Google Shape;155;p21"/>
          <p:cNvSpPr txBox="1"/>
          <p:nvPr>
            <p:ph type="title"/>
          </p:nvPr>
        </p:nvSpPr>
        <p:spPr>
          <a:xfrm>
            <a:off x="563475" y="219919"/>
            <a:ext cx="4362600" cy="564600"/>
          </a:xfrm>
          <a:prstGeom prst="rect">
            <a:avLst/>
          </a:prstGeom>
          <a:noFill/>
          <a:ln>
            <a:noFill/>
          </a:ln>
        </p:spPr>
        <p:txBody>
          <a:bodyPr anchorCtr="0" anchor="t" bIns="0" lIns="0" spcFirstLastPara="1" rIns="0" wrap="square" tIns="193300">
            <a:normAutofit/>
          </a:bodyPr>
          <a:lstStyle/>
          <a:p>
            <a:pPr indent="0" lvl="0" marL="12700" rtl="0" algn="l">
              <a:lnSpc>
                <a:spcPct val="100000"/>
              </a:lnSpc>
              <a:spcBef>
                <a:spcPts val="0"/>
              </a:spcBef>
              <a:spcAft>
                <a:spcPts val="0"/>
              </a:spcAft>
              <a:buNone/>
            </a:pPr>
            <a:r>
              <a:rPr lang="en" u="none">
                <a:solidFill>
                  <a:srgbClr val="D1190D"/>
                </a:solidFill>
              </a:rPr>
              <a:t>Networks - Speeds</a:t>
            </a:r>
            <a:endParaRPr u="none">
              <a:solidFill>
                <a:srgbClr val="D1190D"/>
              </a:solidFill>
            </a:endParaRPr>
          </a:p>
        </p:txBody>
      </p:sp>
      <p:sp>
        <p:nvSpPr>
          <p:cNvPr id="156" name="Google Shape;156;p21"/>
          <p:cNvSpPr txBox="1"/>
          <p:nvPr/>
        </p:nvSpPr>
        <p:spPr>
          <a:xfrm>
            <a:off x="4307107" y="4828032"/>
            <a:ext cx="110100" cy="2100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1500">
              <a:solidFill>
                <a:schemeClr val="dk1"/>
              </a:solidFill>
              <a:latin typeface="Calibri"/>
              <a:ea typeface="Calibri"/>
              <a:cs typeface="Calibri"/>
              <a:sym typeface="Calibri"/>
            </a:endParaRPr>
          </a:p>
        </p:txBody>
      </p:sp>
      <p:sp>
        <p:nvSpPr>
          <p:cNvPr id="157" name="Google Shape;157;p21"/>
          <p:cNvSpPr txBox="1"/>
          <p:nvPr>
            <p:ph idx="12" type="sldNum"/>
          </p:nvPr>
        </p:nvSpPr>
        <p:spPr>
          <a:xfrm>
            <a:off x="8544803" y="4828032"/>
            <a:ext cx="191400" cy="171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
              <a:t>‹#›</a:t>
            </a:fld>
            <a:endParaRPr/>
          </a:p>
        </p:txBody>
      </p:sp>
      <p:sp>
        <p:nvSpPr>
          <p:cNvPr id="158" name="Google Shape;158;p21"/>
          <p:cNvSpPr txBox="1"/>
          <p:nvPr/>
        </p:nvSpPr>
        <p:spPr>
          <a:xfrm>
            <a:off x="2696452" y="4763239"/>
            <a:ext cx="5729100" cy="301200"/>
          </a:xfrm>
          <a:prstGeom prst="rect">
            <a:avLst/>
          </a:prstGeom>
          <a:noFill/>
          <a:ln>
            <a:noFill/>
          </a:ln>
        </p:spPr>
        <p:txBody>
          <a:bodyPr anchorCtr="0" anchor="t" bIns="34275" lIns="68575" spcFirstLastPara="1" rIns="68575" wrap="square" tIns="34275">
            <a:noAutofit/>
          </a:bodyPr>
          <a:lstStyle/>
          <a:p>
            <a:pPr indent="0" lvl="0" marL="12700" marR="0" rtl="0" algn="l">
              <a:spcBef>
                <a:spcPts val="0"/>
              </a:spcBef>
              <a:spcAft>
                <a:spcPts val="0"/>
              </a:spcAft>
              <a:buClr>
                <a:schemeClr val="dk1"/>
              </a:buClr>
              <a:buSzPts val="800"/>
              <a:buFont typeface="Arial"/>
              <a:buNone/>
            </a:pPr>
            <a:r>
              <a:rPr b="1" lang="en" sz="1800">
                <a:solidFill>
                  <a:schemeClr val="lt1"/>
                </a:solidFill>
                <a:latin typeface="Calibri"/>
                <a:ea typeface="Calibri"/>
                <a:cs typeface="Calibri"/>
                <a:sym typeface="Calibri"/>
              </a:rPr>
              <a:t>Computer Science for Everyone, Everywhere (CSEE)</a:t>
            </a:r>
            <a:endParaRPr b="1" i="0" sz="1500" u="none" cap="none" strike="noStrike">
              <a:solidFill>
                <a:schemeClr val="lt1"/>
              </a:solidFill>
              <a:latin typeface="Calibri"/>
              <a:ea typeface="Calibri"/>
              <a:cs typeface="Calibri"/>
              <a:sym typeface="Calibri"/>
            </a:endParaRPr>
          </a:p>
        </p:txBody>
      </p:sp>
      <p:grpSp>
        <p:nvGrpSpPr>
          <p:cNvPr id="159" name="Google Shape;159;p21"/>
          <p:cNvGrpSpPr/>
          <p:nvPr/>
        </p:nvGrpSpPr>
        <p:grpSpPr>
          <a:xfrm>
            <a:off x="312780" y="4766655"/>
            <a:ext cx="2220930" cy="352501"/>
            <a:chOff x="6077925" y="4856850"/>
            <a:chExt cx="6064800" cy="1143000"/>
          </a:xfrm>
        </p:grpSpPr>
        <p:sp>
          <p:nvSpPr>
            <p:cNvPr id="160" name="Google Shape;160;p21"/>
            <p:cNvSpPr/>
            <p:nvPr/>
          </p:nvSpPr>
          <p:spPr>
            <a:xfrm>
              <a:off x="6077925" y="4856850"/>
              <a:ext cx="6064800" cy="1143000"/>
            </a:xfrm>
            <a:prstGeom prst="rect">
              <a:avLst/>
            </a:prstGeom>
            <a:solidFill>
              <a:srgbClr val="D1190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161" name="Google Shape;161;p21"/>
            <p:cNvPicPr preferRelativeResize="0"/>
            <p:nvPr/>
          </p:nvPicPr>
          <p:blipFill>
            <a:blip r:embed="rId4">
              <a:alphaModFix/>
            </a:blip>
            <a:stretch>
              <a:fillRect/>
            </a:stretch>
          </p:blipFill>
          <p:spPr>
            <a:xfrm>
              <a:off x="6369202" y="4941951"/>
              <a:ext cx="5634652" cy="938175"/>
            </a:xfrm>
            <a:prstGeom prst="rect">
              <a:avLst/>
            </a:prstGeom>
            <a:noFill/>
            <a:ln>
              <a:noFill/>
            </a:ln>
          </p:spPr>
        </p:pic>
      </p:grpSp>
      <p:sp>
        <p:nvSpPr>
          <p:cNvPr id="162" name="Google Shape;162;p21"/>
          <p:cNvSpPr txBox="1"/>
          <p:nvPr/>
        </p:nvSpPr>
        <p:spPr>
          <a:xfrm>
            <a:off x="623725" y="1138975"/>
            <a:ext cx="8112600" cy="1477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Network speeds are managed in bits per second - we measure how many ones and zeros we can send in a second</a:t>
            </a:r>
            <a:endParaRPr/>
          </a:p>
          <a:p>
            <a:pPr indent="-317500" lvl="0" marL="457200" rtl="0" algn="l">
              <a:spcBef>
                <a:spcPts val="0"/>
              </a:spcBef>
              <a:spcAft>
                <a:spcPts val="0"/>
              </a:spcAft>
              <a:buSzPts val="1400"/>
              <a:buChar char="●"/>
            </a:pPr>
            <a:r>
              <a:rPr lang="en"/>
              <a:t>When we talked about data last week, we talked about how we record data in Bytes.</a:t>
            </a:r>
            <a:endParaRPr/>
          </a:p>
          <a:p>
            <a:pPr indent="-317500" lvl="0" marL="457200" rtl="0" algn="l">
              <a:spcBef>
                <a:spcPts val="0"/>
              </a:spcBef>
              <a:spcAft>
                <a:spcPts val="0"/>
              </a:spcAft>
              <a:buSzPts val="1400"/>
              <a:buChar char="●"/>
            </a:pPr>
            <a:r>
              <a:rPr lang="en"/>
              <a:t>Network speeds are measured in how many 1s and 0s I can send, not how many Bytes i send.</a:t>
            </a:r>
            <a:endParaRPr/>
          </a:p>
          <a:p>
            <a:pPr indent="-317500" lvl="0" marL="457200" rtl="0" algn="l">
              <a:spcBef>
                <a:spcPts val="0"/>
              </a:spcBef>
              <a:spcAft>
                <a:spcPts val="0"/>
              </a:spcAft>
              <a:buSzPts val="1400"/>
              <a:buChar char="●"/>
            </a:pPr>
            <a:r>
              <a:rPr lang="en"/>
              <a:t>Most US homes have about 50 Megabits per second, or Mbps.</a:t>
            </a:r>
            <a:endParaRPr/>
          </a:p>
          <a:p>
            <a:pPr indent="-317500" lvl="0" marL="457200" rtl="0" algn="l">
              <a:spcBef>
                <a:spcPts val="0"/>
              </a:spcBef>
              <a:spcAft>
                <a:spcPts val="0"/>
              </a:spcAft>
              <a:buSzPts val="1400"/>
              <a:buChar char="●"/>
            </a:pPr>
            <a:r>
              <a:rPr lang="en"/>
              <a:t>The average zoom/Google </a:t>
            </a:r>
            <a:r>
              <a:rPr lang="en"/>
              <a:t>Hangout</a:t>
            </a:r>
            <a:r>
              <a:rPr lang="en"/>
              <a:t> call is about 4 Mbps</a:t>
            </a:r>
            <a:endParaRPr/>
          </a:p>
        </p:txBody>
      </p:sp>
      <p:sp>
        <p:nvSpPr>
          <p:cNvPr id="163" name="Google Shape;163;p21"/>
          <p:cNvSpPr txBox="1"/>
          <p:nvPr/>
        </p:nvSpPr>
        <p:spPr>
          <a:xfrm>
            <a:off x="668925" y="2829375"/>
            <a:ext cx="5206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Grace Hopper and the Nanosecond:</a:t>
            </a:r>
            <a:endParaRPr/>
          </a:p>
        </p:txBody>
      </p:sp>
      <p:pic>
        <p:nvPicPr>
          <p:cNvPr descr="Admiral Grace Hopper was one of the first programmers of the Harvard Mark I computer.  She developed the first compiler for a computer programming language.  Here she explains a nanosecond to a room of learners.&#10;&#10;Transcript:&#10;&#10;They started talking about circuits that acted in nanoseconds.  Billionths of a second.  Well, I didn't know what a billion was (I don't think most of those men downtown knew what a billion is either).  And uh .. if you don't know what a billion is, how on Earth do you know what a billionth is?  I fussed and fumed.  Finally one morning, in total desperation, I called over to the engineering building and I said: &quot;Please cut off a nanosecond and send it over to me.&quot;  And I brought you some today.  Now, what I wanted when I asked for a nanosecond was:  I wanted a piece of wire which would represent the maximum distance that electricity could travel in a billionth of a second.  Now, of course, it wouldn't really be through wire.  It'd be out in space; the velocity of light.  So, if you start with the velocity of light and use your friendly computer, you'll discover that a nanosecond is 11.8 inches long (the maximum limiting distance that electricity can travel in a billionth of a second).  Finally, at the end of about a week, I called back and said:  &quot;I need something to compare this to.  Could I please have a microsecond?&quot;  I've only got one microsecond (so I can't give you each one).  Here's a microsecond:  984 feet.  I sometimes think we ought to hang one over every programmer's desk (or around their neck) so they know what they're throwing away when they throw away microseconds.  Now I hope you all get the nanoseconds.  They're absolutely marvelous for explaining to wives and husbands and children and Admirals and Generals and people like that.  An Admiral wanted to know why it took so damn long to send a message via satellite.  And I had to point out that between here and the satellite there were a very large number of nanoseconds.  You see -- you can explain these things.  It's really very helpful, so be sure to get your nanoseconds." id="164" name="Google Shape;164;p21" title="Admiral Grace Hopper Explains the Nanosecond">
            <a:hlinkClick r:id="rId5"/>
          </p:cNvPr>
          <p:cNvPicPr preferRelativeResize="0"/>
          <p:nvPr/>
        </p:nvPicPr>
        <p:blipFill>
          <a:blip r:embed="rId6">
            <a:alphaModFix/>
          </a:blip>
          <a:stretch>
            <a:fillRect/>
          </a:stretch>
        </p:blipFill>
        <p:spPr>
          <a:xfrm>
            <a:off x="4491400" y="2769450"/>
            <a:ext cx="2428042" cy="182103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168" name="Shape 168"/>
        <p:cNvGrpSpPr/>
        <p:nvPr/>
      </p:nvGrpSpPr>
      <p:grpSpPr>
        <a:xfrm>
          <a:off x="0" y="0"/>
          <a:ext cx="0" cy="0"/>
          <a:chOff x="0" y="0"/>
          <a:chExt cx="0" cy="0"/>
        </a:xfrm>
      </p:grpSpPr>
      <p:sp>
        <p:nvSpPr>
          <p:cNvPr id="169" name="Google Shape;169;p22"/>
          <p:cNvSpPr/>
          <p:nvPr/>
        </p:nvSpPr>
        <p:spPr>
          <a:xfrm>
            <a:off x="0" y="0"/>
            <a:ext cx="9144000" cy="5715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70" name="Google Shape;170;p22"/>
          <p:cNvSpPr/>
          <p:nvPr/>
        </p:nvSpPr>
        <p:spPr>
          <a:xfrm>
            <a:off x="0" y="4743450"/>
            <a:ext cx="9144000" cy="400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71" name="Google Shape;171;p22"/>
          <p:cNvSpPr/>
          <p:nvPr/>
        </p:nvSpPr>
        <p:spPr>
          <a:xfrm>
            <a:off x="0" y="4742306"/>
            <a:ext cx="9144000" cy="4011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72" name="Google Shape;172;p22"/>
          <p:cNvSpPr txBox="1"/>
          <p:nvPr>
            <p:ph type="title"/>
          </p:nvPr>
        </p:nvSpPr>
        <p:spPr>
          <a:xfrm>
            <a:off x="563475" y="219919"/>
            <a:ext cx="4362600" cy="564600"/>
          </a:xfrm>
          <a:prstGeom prst="rect">
            <a:avLst/>
          </a:prstGeom>
          <a:noFill/>
          <a:ln>
            <a:noFill/>
          </a:ln>
        </p:spPr>
        <p:txBody>
          <a:bodyPr anchorCtr="0" anchor="t" bIns="0" lIns="0" spcFirstLastPara="1" rIns="0" wrap="square" tIns="193300">
            <a:normAutofit/>
          </a:bodyPr>
          <a:lstStyle/>
          <a:p>
            <a:pPr indent="0" lvl="0" marL="12700" rtl="0" algn="l">
              <a:lnSpc>
                <a:spcPct val="100000"/>
              </a:lnSpc>
              <a:spcBef>
                <a:spcPts val="0"/>
              </a:spcBef>
              <a:spcAft>
                <a:spcPts val="0"/>
              </a:spcAft>
              <a:buNone/>
            </a:pPr>
            <a:r>
              <a:rPr lang="en" u="none">
                <a:solidFill>
                  <a:srgbClr val="D1190D"/>
                </a:solidFill>
              </a:rPr>
              <a:t>Examples of Networks</a:t>
            </a:r>
            <a:endParaRPr u="none">
              <a:solidFill>
                <a:srgbClr val="D1190D"/>
              </a:solidFill>
            </a:endParaRPr>
          </a:p>
        </p:txBody>
      </p:sp>
      <p:sp>
        <p:nvSpPr>
          <p:cNvPr id="173" name="Google Shape;173;p22"/>
          <p:cNvSpPr txBox="1"/>
          <p:nvPr/>
        </p:nvSpPr>
        <p:spPr>
          <a:xfrm>
            <a:off x="4307107" y="4828032"/>
            <a:ext cx="110100" cy="2100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1500">
              <a:solidFill>
                <a:schemeClr val="dk1"/>
              </a:solidFill>
              <a:latin typeface="Calibri"/>
              <a:ea typeface="Calibri"/>
              <a:cs typeface="Calibri"/>
              <a:sym typeface="Calibri"/>
            </a:endParaRPr>
          </a:p>
        </p:txBody>
      </p:sp>
      <p:sp>
        <p:nvSpPr>
          <p:cNvPr id="174" name="Google Shape;174;p22"/>
          <p:cNvSpPr txBox="1"/>
          <p:nvPr>
            <p:ph idx="12" type="sldNum"/>
          </p:nvPr>
        </p:nvSpPr>
        <p:spPr>
          <a:xfrm>
            <a:off x="8544803" y="4828032"/>
            <a:ext cx="191400" cy="171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
              <a:t>‹#›</a:t>
            </a:fld>
            <a:endParaRPr/>
          </a:p>
        </p:txBody>
      </p:sp>
      <p:sp>
        <p:nvSpPr>
          <p:cNvPr id="175" name="Google Shape;175;p22"/>
          <p:cNvSpPr txBox="1"/>
          <p:nvPr/>
        </p:nvSpPr>
        <p:spPr>
          <a:xfrm>
            <a:off x="2696452" y="4763239"/>
            <a:ext cx="5729100" cy="301200"/>
          </a:xfrm>
          <a:prstGeom prst="rect">
            <a:avLst/>
          </a:prstGeom>
          <a:noFill/>
          <a:ln>
            <a:noFill/>
          </a:ln>
        </p:spPr>
        <p:txBody>
          <a:bodyPr anchorCtr="0" anchor="t" bIns="34275" lIns="68575" spcFirstLastPara="1" rIns="68575" wrap="square" tIns="34275">
            <a:noAutofit/>
          </a:bodyPr>
          <a:lstStyle/>
          <a:p>
            <a:pPr indent="0" lvl="0" marL="12700" marR="0" rtl="0" algn="l">
              <a:spcBef>
                <a:spcPts val="0"/>
              </a:spcBef>
              <a:spcAft>
                <a:spcPts val="0"/>
              </a:spcAft>
              <a:buClr>
                <a:schemeClr val="dk1"/>
              </a:buClr>
              <a:buSzPts val="800"/>
              <a:buFont typeface="Arial"/>
              <a:buNone/>
            </a:pPr>
            <a:r>
              <a:rPr b="1" lang="en" sz="1800">
                <a:solidFill>
                  <a:schemeClr val="lt1"/>
                </a:solidFill>
                <a:latin typeface="Calibri"/>
                <a:ea typeface="Calibri"/>
                <a:cs typeface="Calibri"/>
                <a:sym typeface="Calibri"/>
              </a:rPr>
              <a:t>Computer Science for Everyone, Everywhere (CSEE)</a:t>
            </a:r>
            <a:endParaRPr b="1" i="0" sz="1500" u="none" cap="none" strike="noStrike">
              <a:solidFill>
                <a:schemeClr val="lt1"/>
              </a:solidFill>
              <a:latin typeface="Calibri"/>
              <a:ea typeface="Calibri"/>
              <a:cs typeface="Calibri"/>
              <a:sym typeface="Calibri"/>
            </a:endParaRPr>
          </a:p>
        </p:txBody>
      </p:sp>
      <p:grpSp>
        <p:nvGrpSpPr>
          <p:cNvPr id="176" name="Google Shape;176;p22"/>
          <p:cNvGrpSpPr/>
          <p:nvPr/>
        </p:nvGrpSpPr>
        <p:grpSpPr>
          <a:xfrm>
            <a:off x="312780" y="4766655"/>
            <a:ext cx="2220930" cy="352501"/>
            <a:chOff x="6077925" y="4856850"/>
            <a:chExt cx="6064800" cy="1143000"/>
          </a:xfrm>
        </p:grpSpPr>
        <p:sp>
          <p:nvSpPr>
            <p:cNvPr id="177" name="Google Shape;177;p22"/>
            <p:cNvSpPr/>
            <p:nvPr/>
          </p:nvSpPr>
          <p:spPr>
            <a:xfrm>
              <a:off x="6077925" y="4856850"/>
              <a:ext cx="6064800" cy="1143000"/>
            </a:xfrm>
            <a:prstGeom prst="rect">
              <a:avLst/>
            </a:prstGeom>
            <a:solidFill>
              <a:srgbClr val="D1190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178" name="Google Shape;178;p22"/>
            <p:cNvPicPr preferRelativeResize="0"/>
            <p:nvPr/>
          </p:nvPicPr>
          <p:blipFill>
            <a:blip r:embed="rId4">
              <a:alphaModFix/>
            </a:blip>
            <a:stretch>
              <a:fillRect/>
            </a:stretch>
          </p:blipFill>
          <p:spPr>
            <a:xfrm>
              <a:off x="6369202" y="4941951"/>
              <a:ext cx="5634652" cy="938175"/>
            </a:xfrm>
            <a:prstGeom prst="rect">
              <a:avLst/>
            </a:prstGeom>
            <a:noFill/>
            <a:ln>
              <a:noFill/>
            </a:ln>
          </p:spPr>
        </p:pic>
      </p:grpSp>
      <p:pic>
        <p:nvPicPr>
          <p:cNvPr id="179" name="Google Shape;179;p22"/>
          <p:cNvPicPr preferRelativeResize="0"/>
          <p:nvPr/>
        </p:nvPicPr>
        <p:blipFill>
          <a:blip r:embed="rId5">
            <a:alphaModFix/>
          </a:blip>
          <a:stretch>
            <a:fillRect/>
          </a:stretch>
        </p:blipFill>
        <p:spPr>
          <a:xfrm>
            <a:off x="152400" y="936924"/>
            <a:ext cx="4647153" cy="2919762"/>
          </a:xfrm>
          <a:prstGeom prst="rect">
            <a:avLst/>
          </a:prstGeom>
          <a:noFill/>
          <a:ln>
            <a:noFill/>
          </a:ln>
        </p:spPr>
      </p:pic>
      <p:pic>
        <p:nvPicPr>
          <p:cNvPr id="180" name="Google Shape;180;p22"/>
          <p:cNvPicPr preferRelativeResize="0"/>
          <p:nvPr/>
        </p:nvPicPr>
        <p:blipFill>
          <a:blip r:embed="rId6">
            <a:alphaModFix/>
          </a:blip>
          <a:stretch>
            <a:fillRect/>
          </a:stretch>
        </p:blipFill>
        <p:spPr>
          <a:xfrm>
            <a:off x="4951953" y="936919"/>
            <a:ext cx="4039648" cy="284983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184" name="Shape 184"/>
        <p:cNvGrpSpPr/>
        <p:nvPr/>
      </p:nvGrpSpPr>
      <p:grpSpPr>
        <a:xfrm>
          <a:off x="0" y="0"/>
          <a:ext cx="0" cy="0"/>
          <a:chOff x="0" y="0"/>
          <a:chExt cx="0" cy="0"/>
        </a:xfrm>
      </p:grpSpPr>
      <p:sp>
        <p:nvSpPr>
          <p:cNvPr id="185" name="Google Shape;185;p23"/>
          <p:cNvSpPr/>
          <p:nvPr/>
        </p:nvSpPr>
        <p:spPr>
          <a:xfrm>
            <a:off x="0" y="0"/>
            <a:ext cx="9144000" cy="5715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86" name="Google Shape;186;p23"/>
          <p:cNvSpPr/>
          <p:nvPr/>
        </p:nvSpPr>
        <p:spPr>
          <a:xfrm>
            <a:off x="0" y="4743450"/>
            <a:ext cx="9144000" cy="400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87" name="Google Shape;187;p23"/>
          <p:cNvSpPr/>
          <p:nvPr/>
        </p:nvSpPr>
        <p:spPr>
          <a:xfrm>
            <a:off x="0" y="4742306"/>
            <a:ext cx="9144000" cy="4011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88" name="Google Shape;188;p23"/>
          <p:cNvSpPr txBox="1"/>
          <p:nvPr>
            <p:ph type="title"/>
          </p:nvPr>
        </p:nvSpPr>
        <p:spPr>
          <a:xfrm>
            <a:off x="563475" y="219925"/>
            <a:ext cx="8241000" cy="564600"/>
          </a:xfrm>
          <a:prstGeom prst="rect">
            <a:avLst/>
          </a:prstGeom>
          <a:noFill/>
          <a:ln>
            <a:noFill/>
          </a:ln>
        </p:spPr>
        <p:txBody>
          <a:bodyPr anchorCtr="0" anchor="t" bIns="0" lIns="0" spcFirstLastPara="1" rIns="0" wrap="square" tIns="193300">
            <a:normAutofit/>
          </a:bodyPr>
          <a:lstStyle/>
          <a:p>
            <a:pPr indent="0" lvl="0" marL="12700" rtl="0" algn="l">
              <a:lnSpc>
                <a:spcPct val="100000"/>
              </a:lnSpc>
              <a:spcBef>
                <a:spcPts val="0"/>
              </a:spcBef>
              <a:spcAft>
                <a:spcPts val="0"/>
              </a:spcAft>
              <a:buNone/>
            </a:pPr>
            <a:r>
              <a:rPr lang="en" u="none">
                <a:solidFill>
                  <a:srgbClr val="D1190D"/>
                </a:solidFill>
              </a:rPr>
              <a:t>Methods of Communicating on </a:t>
            </a:r>
            <a:r>
              <a:rPr lang="en" u="none">
                <a:solidFill>
                  <a:srgbClr val="D1190D"/>
                </a:solidFill>
              </a:rPr>
              <a:t> Networks</a:t>
            </a:r>
            <a:endParaRPr u="none">
              <a:solidFill>
                <a:srgbClr val="D1190D"/>
              </a:solidFill>
            </a:endParaRPr>
          </a:p>
        </p:txBody>
      </p:sp>
      <p:sp>
        <p:nvSpPr>
          <p:cNvPr id="189" name="Google Shape;189;p23"/>
          <p:cNvSpPr txBox="1"/>
          <p:nvPr/>
        </p:nvSpPr>
        <p:spPr>
          <a:xfrm>
            <a:off x="4307107" y="4828032"/>
            <a:ext cx="110100" cy="2100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1500">
              <a:solidFill>
                <a:schemeClr val="dk1"/>
              </a:solidFill>
              <a:latin typeface="Calibri"/>
              <a:ea typeface="Calibri"/>
              <a:cs typeface="Calibri"/>
              <a:sym typeface="Calibri"/>
            </a:endParaRPr>
          </a:p>
        </p:txBody>
      </p:sp>
      <p:sp>
        <p:nvSpPr>
          <p:cNvPr id="190" name="Google Shape;190;p23"/>
          <p:cNvSpPr txBox="1"/>
          <p:nvPr>
            <p:ph idx="12" type="sldNum"/>
          </p:nvPr>
        </p:nvSpPr>
        <p:spPr>
          <a:xfrm>
            <a:off x="8544803" y="4828032"/>
            <a:ext cx="191400" cy="171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
              <a:t>‹#›</a:t>
            </a:fld>
            <a:endParaRPr/>
          </a:p>
        </p:txBody>
      </p:sp>
      <p:sp>
        <p:nvSpPr>
          <p:cNvPr id="191" name="Google Shape;191;p23"/>
          <p:cNvSpPr txBox="1"/>
          <p:nvPr/>
        </p:nvSpPr>
        <p:spPr>
          <a:xfrm>
            <a:off x="2696452" y="4763239"/>
            <a:ext cx="5729100" cy="301200"/>
          </a:xfrm>
          <a:prstGeom prst="rect">
            <a:avLst/>
          </a:prstGeom>
          <a:noFill/>
          <a:ln>
            <a:noFill/>
          </a:ln>
        </p:spPr>
        <p:txBody>
          <a:bodyPr anchorCtr="0" anchor="t" bIns="34275" lIns="68575" spcFirstLastPara="1" rIns="68575" wrap="square" tIns="34275">
            <a:noAutofit/>
          </a:bodyPr>
          <a:lstStyle/>
          <a:p>
            <a:pPr indent="0" lvl="0" marL="12700" marR="0" rtl="0" algn="l">
              <a:spcBef>
                <a:spcPts val="0"/>
              </a:spcBef>
              <a:spcAft>
                <a:spcPts val="0"/>
              </a:spcAft>
              <a:buClr>
                <a:schemeClr val="dk1"/>
              </a:buClr>
              <a:buSzPts val="800"/>
              <a:buFont typeface="Arial"/>
              <a:buNone/>
            </a:pPr>
            <a:r>
              <a:rPr b="1" lang="en" sz="1800">
                <a:solidFill>
                  <a:schemeClr val="lt1"/>
                </a:solidFill>
                <a:latin typeface="Calibri"/>
                <a:ea typeface="Calibri"/>
                <a:cs typeface="Calibri"/>
                <a:sym typeface="Calibri"/>
              </a:rPr>
              <a:t>Computer Science for Everyone, Everywhere (CSEE)</a:t>
            </a:r>
            <a:endParaRPr b="1" i="0" sz="1500" u="none" cap="none" strike="noStrike">
              <a:solidFill>
                <a:schemeClr val="lt1"/>
              </a:solidFill>
              <a:latin typeface="Calibri"/>
              <a:ea typeface="Calibri"/>
              <a:cs typeface="Calibri"/>
              <a:sym typeface="Calibri"/>
            </a:endParaRPr>
          </a:p>
        </p:txBody>
      </p:sp>
      <p:grpSp>
        <p:nvGrpSpPr>
          <p:cNvPr id="192" name="Google Shape;192;p23"/>
          <p:cNvGrpSpPr/>
          <p:nvPr/>
        </p:nvGrpSpPr>
        <p:grpSpPr>
          <a:xfrm>
            <a:off x="312780" y="4766655"/>
            <a:ext cx="2220930" cy="352501"/>
            <a:chOff x="6077925" y="4856850"/>
            <a:chExt cx="6064800" cy="1143000"/>
          </a:xfrm>
        </p:grpSpPr>
        <p:sp>
          <p:nvSpPr>
            <p:cNvPr id="193" name="Google Shape;193;p23"/>
            <p:cNvSpPr/>
            <p:nvPr/>
          </p:nvSpPr>
          <p:spPr>
            <a:xfrm>
              <a:off x="6077925" y="4856850"/>
              <a:ext cx="6064800" cy="1143000"/>
            </a:xfrm>
            <a:prstGeom prst="rect">
              <a:avLst/>
            </a:prstGeom>
            <a:solidFill>
              <a:srgbClr val="D1190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194" name="Google Shape;194;p23"/>
            <p:cNvPicPr preferRelativeResize="0"/>
            <p:nvPr/>
          </p:nvPicPr>
          <p:blipFill>
            <a:blip r:embed="rId4">
              <a:alphaModFix/>
            </a:blip>
            <a:stretch>
              <a:fillRect/>
            </a:stretch>
          </p:blipFill>
          <p:spPr>
            <a:xfrm>
              <a:off x="6369202" y="4941951"/>
              <a:ext cx="5634652" cy="938175"/>
            </a:xfrm>
            <a:prstGeom prst="rect">
              <a:avLst/>
            </a:prstGeom>
            <a:noFill/>
            <a:ln>
              <a:noFill/>
            </a:ln>
          </p:spPr>
        </p:pic>
      </p:grpSp>
      <p:sp>
        <p:nvSpPr>
          <p:cNvPr id="195" name="Google Shape;195;p23"/>
          <p:cNvSpPr txBox="1"/>
          <p:nvPr/>
        </p:nvSpPr>
        <p:spPr>
          <a:xfrm>
            <a:off x="312775" y="1120900"/>
            <a:ext cx="4532400" cy="354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t>Client-server</a:t>
            </a:r>
            <a:endParaRPr sz="1700"/>
          </a:p>
          <a:p>
            <a:pPr indent="-336550" lvl="0" marL="457200" rtl="0" algn="l">
              <a:spcBef>
                <a:spcPts val="0"/>
              </a:spcBef>
              <a:spcAft>
                <a:spcPts val="0"/>
              </a:spcAft>
              <a:buSzPts val="1700"/>
              <a:buChar char="●"/>
            </a:pPr>
            <a:r>
              <a:rPr lang="en" sz="1700"/>
              <a:t>Many clients, one server (executing continuously)</a:t>
            </a:r>
            <a:endParaRPr sz="1700"/>
          </a:p>
          <a:p>
            <a:pPr indent="-336550" lvl="0" marL="457200" rtl="0" algn="l">
              <a:spcBef>
                <a:spcPts val="0"/>
              </a:spcBef>
              <a:spcAft>
                <a:spcPts val="0"/>
              </a:spcAft>
              <a:buSzPts val="1700"/>
              <a:buChar char="●"/>
            </a:pPr>
            <a:r>
              <a:rPr lang="en" sz="1700"/>
              <a:t>Clients make requests of other processes</a:t>
            </a:r>
            <a:endParaRPr sz="1700"/>
          </a:p>
          <a:p>
            <a:pPr indent="-336550" lvl="0" marL="457200" rtl="0" algn="l">
              <a:spcBef>
                <a:spcPts val="0"/>
              </a:spcBef>
              <a:spcAft>
                <a:spcPts val="0"/>
              </a:spcAft>
              <a:buSzPts val="1700"/>
              <a:buChar char="●"/>
            </a:pPr>
            <a:r>
              <a:rPr lang="en" sz="1700"/>
              <a:t>Server satisfies requests made by clients</a:t>
            </a:r>
            <a:endParaRPr sz="1700"/>
          </a:p>
          <a:p>
            <a:pPr indent="0" lvl="0" marL="0" rtl="0" algn="l">
              <a:spcBef>
                <a:spcPts val="0"/>
              </a:spcBef>
              <a:spcAft>
                <a:spcPts val="0"/>
              </a:spcAft>
              <a:buNone/>
            </a:pPr>
            <a:r>
              <a:rPr lang="en" sz="1700"/>
              <a:t>Peer-to-peer (P2P)</a:t>
            </a:r>
            <a:endParaRPr sz="1700"/>
          </a:p>
          <a:p>
            <a:pPr indent="-336550" lvl="0" marL="457200" rtl="0" algn="l">
              <a:spcBef>
                <a:spcPts val="0"/>
              </a:spcBef>
              <a:spcAft>
                <a:spcPts val="0"/>
              </a:spcAft>
              <a:buSzPts val="1700"/>
              <a:buChar char="●"/>
            </a:pPr>
            <a:r>
              <a:rPr lang="en" sz="1700"/>
              <a:t>Two processes communicating as equals</a:t>
            </a:r>
            <a:endParaRPr sz="1700"/>
          </a:p>
          <a:p>
            <a:pPr indent="-336550" lvl="0" marL="457200" rtl="0" algn="l">
              <a:spcBef>
                <a:spcPts val="0"/>
              </a:spcBef>
              <a:spcAft>
                <a:spcPts val="0"/>
              </a:spcAft>
              <a:buSzPts val="1700"/>
              <a:buChar char="●"/>
            </a:pPr>
            <a:r>
              <a:rPr lang="en" sz="1700"/>
              <a:t>Processes execute on a temporary basis</a:t>
            </a:r>
            <a:endParaRPr sz="1700"/>
          </a:p>
          <a:p>
            <a:pPr indent="0" lvl="0" marL="0" rtl="0" algn="l">
              <a:spcBef>
                <a:spcPts val="0"/>
              </a:spcBef>
              <a:spcAft>
                <a:spcPts val="0"/>
              </a:spcAft>
              <a:buNone/>
            </a:pPr>
            <a:r>
              <a:t/>
            </a:r>
            <a:endParaRPr/>
          </a:p>
        </p:txBody>
      </p:sp>
      <p:pic>
        <p:nvPicPr>
          <p:cNvPr id="196" name="Google Shape;196;p23"/>
          <p:cNvPicPr preferRelativeResize="0"/>
          <p:nvPr/>
        </p:nvPicPr>
        <p:blipFill>
          <a:blip r:embed="rId5">
            <a:alphaModFix/>
          </a:blip>
          <a:stretch>
            <a:fillRect/>
          </a:stretch>
        </p:blipFill>
        <p:spPr>
          <a:xfrm>
            <a:off x="4307101" y="791188"/>
            <a:ext cx="4782550" cy="39455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