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12192000"/>
  <p:notesSz cx="6858000" cy="9144000"/>
  <p:embeddedFontLst>
    <p:embeddedFont>
      <p:font typeface="La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3" roundtripDataSignature="AMtx7mgr9jEdJpTRddZUtrXNCiyZDcHw+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.fntdata"/><Relationship Id="rId11" Type="http://schemas.openxmlformats.org/officeDocument/2006/relationships/slide" Target="slides/slide7.xml"/><Relationship Id="rId22" Type="http://schemas.openxmlformats.org/officeDocument/2006/relationships/font" Target="fonts/Lato-boldItalic.fntdata"/><Relationship Id="rId10" Type="http://schemas.openxmlformats.org/officeDocument/2006/relationships/slide" Target="slides/slide6.xml"/><Relationship Id="rId21" Type="http://schemas.openxmlformats.org/officeDocument/2006/relationships/font" Target="fonts/Lato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Lato-regular.fnt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8" name="Google Shape;13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3" name="Google Shape;14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9" name="Google Shape;14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5" name="Google Shape;155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1" name="Google Shape;161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2" name="Google Shape;9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8" name="Google Shape;9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57bd12f277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g257bd12f27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4" name="Google Shape;11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0" name="Google Shape;12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57bd12f277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6" name="Google Shape;126;g257bd12f277_1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2" name="Google Shape;13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curriculum.code.org/media/uploads/image_xmBkoQZ_0OrQqsy.png" TargetMode="External"/><Relationship Id="rId4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computationalthinkers.com/product/computationalthinking/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studio.code.org/s/pre-express-2018/stage/6/puzzle/1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476550" y="2057275"/>
            <a:ext cx="10939800" cy="2937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1665"/>
              <a:buFont typeface="Calibri"/>
              <a:buNone/>
            </a:pPr>
            <a:r>
              <a:rPr lang="en-US">
                <a:solidFill>
                  <a:srgbClr val="2F5496"/>
                </a:solidFill>
              </a:rPr>
              <a:t>COMPUTATIONAL THINKING (CT) and INQUIRY: </a:t>
            </a:r>
            <a:endParaRPr>
              <a:solidFill>
                <a:srgbClr val="2F5496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1665"/>
              <a:buFont typeface="Calibri"/>
              <a:buNone/>
            </a:pPr>
            <a:r>
              <a:rPr lang="en-US">
                <a:solidFill>
                  <a:srgbClr val="2F5496"/>
                </a:solidFill>
              </a:rPr>
              <a:t>Playful participatory research</a:t>
            </a:r>
            <a:endParaRPr>
              <a:solidFill>
                <a:srgbClr val="2F5496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5404"/>
              <a:buFont typeface="Calibri"/>
              <a:buNone/>
            </a:pPr>
            <a:r>
              <a:rPr lang="en-US" sz="4111"/>
              <a:t>Sumi Hagiwara, hagiwaras@montclair.edu</a:t>
            </a:r>
            <a:endParaRPr sz="411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2"/>
          <p:cNvSpPr txBox="1"/>
          <p:nvPr>
            <p:ph idx="1" type="body"/>
          </p:nvPr>
        </p:nvSpPr>
        <p:spPr>
          <a:xfrm>
            <a:off x="345688" y="367990"/>
            <a:ext cx="11008112" cy="58089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/>
              <a:t>Handy Rules: Students = Programmers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/>
              <a:t>Up</a:t>
            </a:r>
            <a:r>
              <a:rPr lang="en-US"/>
              <a:t> means that the cup automatically goes up 12 inches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/>
              <a:t>Down</a:t>
            </a:r>
            <a:r>
              <a:rPr lang="en-US"/>
              <a:t> means that it automatically goes down until it lands on something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The hand automatically returns to cup stack after setting down a cup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/>
              <a:t>Forward</a:t>
            </a:r>
            <a:r>
              <a:rPr lang="en-US"/>
              <a:t> means the robot moves one step (1/2 cup width) forward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/>
              <a:t>Backward</a:t>
            </a:r>
            <a:r>
              <a:rPr lang="en-US"/>
              <a:t> means the robot moves one step (1/2 cup width) Backward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Note: Students may not use backward at this age unless they want to build the cup stacks in reverse (which is also okay)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Programmers are not allowed to talk when the robot is working. This includes blurting out answers or pointing out when the robot has done something wrong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Programmers should raise their hand if they see a bug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HOW TO MAKE A ROBOT MOVE? </a:t>
            </a:r>
            <a:br>
              <a:rPr b="1" lang="en-US"/>
            </a:br>
            <a:r>
              <a:rPr b="1" i="1" lang="en-US"/>
              <a:t>PROGRAM IT- Answer key</a:t>
            </a:r>
            <a:endParaRPr/>
          </a:p>
        </p:txBody>
      </p:sp>
      <p:pic>
        <p:nvPicPr>
          <p:cNvPr descr="3 cup solution" id="146" name="Google Shape;146;p13">
            <a:hlinkClick r:id="rId3"/>
          </p:cNvPr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21259" y="1974741"/>
            <a:ext cx="6240191" cy="3861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4500"/>
              <a:t>Discussion questions</a:t>
            </a:r>
            <a:endParaRPr sz="6100"/>
          </a:p>
        </p:txBody>
      </p:sp>
      <p:sp>
        <p:nvSpPr>
          <p:cNvPr id="152" name="Google Shape;152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514402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3823"/>
              <a:t>What was the most difficult part of coming up with the instructions?</a:t>
            </a:r>
            <a:endParaRPr sz="3823"/>
          </a:p>
          <a:p>
            <a:pPr indent="-514402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3823"/>
              <a:t>Did anyone find a bug (mistake) in your instructions once your robot started following them?</a:t>
            </a:r>
            <a:endParaRPr sz="3823"/>
          </a:p>
          <a:p>
            <a:pPr indent="-416917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26455"/>
              <a:buFont typeface="Calibri"/>
              <a:buChar char="•"/>
            </a:pPr>
            <a:r>
              <a:rPr lang="en-US" sz="3023"/>
              <a:t>What was the bug?</a:t>
            </a:r>
            <a:endParaRPr sz="3023"/>
          </a:p>
          <a:p>
            <a:pPr indent="-416917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26455"/>
              <a:buFont typeface="Calibri"/>
              <a:buChar char="•"/>
            </a:pPr>
            <a:r>
              <a:rPr lang="en-US" sz="3023"/>
              <a:t>Why do you think you didn't notice it when writing the program?</a:t>
            </a:r>
            <a:endParaRPr sz="3023"/>
          </a:p>
          <a:p>
            <a:pPr indent="-514402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3823"/>
              <a:t>When you were the robot, what was the hardest part of following the instructions you were given?</a:t>
            </a:r>
            <a:endParaRPr sz="3823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ASSESSMENT</a:t>
            </a:r>
            <a:endParaRPr/>
          </a:p>
        </p:txBody>
      </p:sp>
      <p:sp>
        <p:nvSpPr>
          <p:cNvPr id="158" name="Google Shape;158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Journal Prompts: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Draw your own stack of cups that you would like to see a robot build.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Can you create a program for that cup stack?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OTHERS: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1. Create a program for your partner (robot). Try to create each other’s design.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2. Write the program in reverse (unstack the cups).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REFLECTION QUESTIONS FOR TEACHERS: 	</a:t>
            </a:r>
            <a:endParaRPr/>
          </a:p>
        </p:txBody>
      </p:sp>
      <p:sp>
        <p:nvSpPr>
          <p:cNvPr id="164" name="Google Shape;164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 what ways do you see the role of computer science in your classroom?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What professional development do you need to develop CT practice?</a:t>
            </a:r>
            <a:br>
              <a:rPr lang="en-US"/>
            </a:b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What questions and concerns do you have with CT integration into your lessons?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 txBox="1"/>
          <p:nvPr>
            <p:ph idx="1" type="body"/>
          </p:nvPr>
        </p:nvSpPr>
        <p:spPr>
          <a:xfrm>
            <a:off x="978325" y="1324271"/>
            <a:ext cx="10515600" cy="3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/>
              <a:t>When students or adults engage in a process of inquiry that is self-chosen, is personally motivating, and has meaningful implications, they can lose themselves in the inquiry process.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/>
              <a:t>Inquiry becomes play.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sz="12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2000"/>
              <a:t>Baker, M., Daliva,G.S. (2018, November). Inquiry is play: Playful participatory research. </a:t>
            </a:r>
            <a:endParaRPr sz="20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2000"/>
              <a:t>Retrieved from https://www.naeyc.org/resources/pubs/yc/nov2018/inquiry-is-play-playful-participatory-research</a:t>
            </a:r>
            <a:endParaRPr sz="3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"/>
          <p:cNvSpPr txBox="1"/>
          <p:nvPr>
            <p:ph type="title"/>
          </p:nvPr>
        </p:nvSpPr>
        <p:spPr>
          <a:xfrm>
            <a:off x="838200" y="51371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en-US" sz="3200"/>
              <a:t>LEARNING STEM/INQUIRY THROUGH PLAY</a:t>
            </a:r>
            <a:br>
              <a:rPr b="1" lang="en-US" sz="3200"/>
            </a:br>
            <a:r>
              <a:rPr b="1" lang="en-US" sz="3200"/>
              <a:t>Recall the Article: “Inquiry Is Play: Playful Participatory Research (Voices)”</a:t>
            </a:r>
            <a:br>
              <a:rPr b="1" lang="en-US" sz="2400"/>
            </a:br>
            <a:endParaRPr b="1" sz="2400"/>
          </a:p>
        </p:txBody>
      </p:sp>
      <p:sp>
        <p:nvSpPr>
          <p:cNvPr id="95" name="Google Shape;95;p5"/>
          <p:cNvSpPr txBox="1"/>
          <p:nvPr>
            <p:ph idx="1" type="body"/>
          </p:nvPr>
        </p:nvSpPr>
        <p:spPr>
          <a:xfrm>
            <a:off x="838200" y="180276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WHEN TEACHERS ENGAGE IN PLAY…..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The article starts with PD in the form of a scavenger hunt for teachers.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One teacher, Gayle, described how she felt being engaged in a playful participatory research,“I feel like  I’m </a:t>
            </a:r>
            <a:r>
              <a:rPr b="1" lang="en-US"/>
              <a:t>on a team</a:t>
            </a:r>
            <a:r>
              <a:rPr lang="en-US"/>
              <a:t>—it’s part of your day, part of your way. . . . I feel more active—an </a:t>
            </a:r>
            <a:r>
              <a:rPr b="1" lang="en-US"/>
              <a:t>active learner</a:t>
            </a:r>
            <a:r>
              <a:rPr lang="en-US"/>
              <a:t>.”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Another participant, Helena, described the playful participatory research process as </a:t>
            </a:r>
            <a:r>
              <a:rPr i="1" lang="en-US"/>
              <a:t>playful</a:t>
            </a:r>
            <a:r>
              <a:rPr lang="en-US"/>
              <a:t>: “</a:t>
            </a:r>
            <a:r>
              <a:rPr b="1" lang="en-US"/>
              <a:t>We see each others’ questions </a:t>
            </a:r>
            <a:r>
              <a:rPr lang="en-US"/>
              <a:t>and the playfulness in each others’ questions . . . [and] help each other </a:t>
            </a:r>
            <a:r>
              <a:rPr b="1" lang="en-US"/>
              <a:t>get new ideas</a:t>
            </a:r>
            <a:r>
              <a:rPr lang="en-US"/>
              <a:t>.”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WHEN ADULTS ENGAGE IN PLAY….</a:t>
            </a:r>
            <a:endParaRPr/>
          </a:p>
        </p:txBody>
      </p:sp>
      <p:sp>
        <p:nvSpPr>
          <p:cNvPr id="101" name="Google Shape;101;p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Being in a relaxed and playful state of mind, we were </a:t>
            </a:r>
            <a:r>
              <a:rPr b="1" lang="en-US"/>
              <a:t>eager to share ideas and feedback with each other</a:t>
            </a:r>
            <a:r>
              <a:rPr lang="en-US"/>
              <a:t>; we experienced playful learning when the documentation we shared offered windows into each other’s classrooms, providing a common reference point for generative and supportive dialogue.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1600"/>
              <a:t>Baker, M. &amp; Daliva,G.S. (2018)</a:t>
            </a:r>
            <a:endParaRPr sz="2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57bd12f277_0_0"/>
          <p:cNvSpPr txBox="1"/>
          <p:nvPr>
            <p:ph idx="1" type="body"/>
          </p:nvPr>
        </p:nvSpPr>
        <p:spPr>
          <a:xfrm>
            <a:off x="838200" y="188825"/>
            <a:ext cx="10515600" cy="57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-US" sz="1500">
                <a:solidFill>
                  <a:srgbClr val="41404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PLAYFUL, PARTICIPATORY RESEARCH (PPR): Having choice, invitations to wonder, and discover delight in play and inquiry, teachers and researchers can imagine possibilities, experiment with materials and ideas, and be inspired by their work.</a:t>
            </a:r>
            <a:endParaRPr b="1"/>
          </a:p>
        </p:txBody>
      </p:sp>
      <p:sp>
        <p:nvSpPr>
          <p:cNvPr id="107" name="Google Shape;107;g257bd12f277_0_0"/>
          <p:cNvSpPr/>
          <p:nvPr/>
        </p:nvSpPr>
        <p:spPr>
          <a:xfrm>
            <a:off x="647550" y="1294950"/>
            <a:ext cx="5744100" cy="44442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g257bd12f277_0_0"/>
          <p:cNvSpPr txBox="1"/>
          <p:nvPr/>
        </p:nvSpPr>
        <p:spPr>
          <a:xfrm>
            <a:off x="1979225" y="2367000"/>
            <a:ext cx="27453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REAL, ENGAGING ISSUES IN TEACHERS’ PRACTICES AND BELIEFS ABOUT TEACHING COMPUTER SCIENCE</a:t>
            </a:r>
            <a:endParaRPr b="0" i="0" sz="2100" u="none" cap="none" strike="noStrik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g257bd12f277_0_0"/>
          <p:cNvSpPr/>
          <p:nvPr/>
        </p:nvSpPr>
        <p:spPr>
          <a:xfrm>
            <a:off x="5249275" y="1294950"/>
            <a:ext cx="5603100" cy="44442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chemeClr val="lt2">
                <a:alpha val="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g257bd12f277_0_0"/>
          <p:cNvSpPr txBox="1"/>
          <p:nvPr/>
        </p:nvSpPr>
        <p:spPr>
          <a:xfrm>
            <a:off x="7128600" y="2450400"/>
            <a:ext cx="24417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ENGAGING PLAYFULLY IN THIS RESEARCH WITH COLLEAGUES AND CHILDREN</a:t>
            </a:r>
            <a:endParaRPr b="0" i="0" sz="2100" u="none" cap="none" strike="noStrike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g257bd12f277_0_0"/>
          <p:cNvSpPr txBox="1"/>
          <p:nvPr/>
        </p:nvSpPr>
        <p:spPr>
          <a:xfrm>
            <a:off x="5381450" y="3035250"/>
            <a:ext cx="8151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en-US" sz="29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PPR</a:t>
            </a:r>
            <a:endParaRPr b="1" i="0" sz="29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 txBox="1"/>
          <p:nvPr>
            <p:ph type="title"/>
          </p:nvPr>
        </p:nvSpPr>
        <p:spPr>
          <a:xfrm>
            <a:off x="189571" y="2327740"/>
            <a:ext cx="359069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2286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en-US"/>
              <a:t>WHAT PLAYFUL LEARNING LOOKS LIKE and FEELS LIKE:</a:t>
            </a:r>
            <a:br>
              <a:rPr b="1" lang="en-US"/>
            </a:br>
            <a:r>
              <a:rPr b="1" lang="en-US">
                <a:solidFill>
                  <a:srgbClr val="FF0000"/>
                </a:solidFill>
              </a:rPr>
              <a:t>Choice, Wonder, Delight</a:t>
            </a:r>
            <a:endParaRPr/>
          </a:p>
        </p:txBody>
      </p:sp>
      <p:pic>
        <p:nvPicPr>
          <p:cNvPr descr="https://www.naeyc.org/sites/default/files/globally-shared/Images/resources/pubs/screen_shot_2018-10-15_at_6.18.54_pm.png" id="117" name="Google Shape;117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33875" y="-53700"/>
            <a:ext cx="5801700" cy="691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0"/>
          <p:cNvSpPr txBox="1"/>
          <p:nvPr>
            <p:ph type="title"/>
          </p:nvPr>
        </p:nvSpPr>
        <p:spPr>
          <a:xfrm>
            <a:off x="838200" y="7519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INTEGRATING PLAYFUL LEARNING WITH COMPUTATIONAL THINKING</a:t>
            </a:r>
            <a:endParaRPr/>
          </a:p>
        </p:txBody>
      </p:sp>
      <p:pic>
        <p:nvPicPr>
          <p:cNvPr descr="Image result for computational thinking" id="123" name="Google Shape;123;p1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23250" y="1400751"/>
            <a:ext cx="5406650" cy="540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57bd12f277_1_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ENGAGE a learner </a:t>
            </a:r>
            <a:r>
              <a:rPr lang="en-US">
                <a:solidFill>
                  <a:srgbClr val="FF0000"/>
                </a:solidFill>
              </a:rPr>
              <a:t>(WONDER):</a:t>
            </a:r>
            <a:endParaRPr>
              <a:solidFill>
                <a:srgbClr val="FF0000"/>
              </a:solidFill>
            </a:endParaRPr>
          </a:p>
          <a:p>
            <a:pPr indent="-4064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/>
              <a:t>Have you seen a robot? How does a robot know how to move? </a:t>
            </a:r>
            <a:endParaRPr b="1"/>
          </a:p>
          <a:p>
            <a:pPr indent="-4064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This can lead to a conversation about </a:t>
            </a:r>
            <a:r>
              <a:rPr i="1" lang="en-US"/>
              <a:t>programming</a:t>
            </a:r>
            <a:r>
              <a:rPr lang="en-US"/>
              <a:t>?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Definitions: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Algorithm - A precise sequence of instructions that can be executed by a computer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Bug - Part of a program that does not work correctly.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Debugging - Finding and fixing problems in an algorithm or program.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Program - An algorithm that has been coded into something that can be run by a machine.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https://www.youtube.com/watch?v=QdQL11uWWcI&amp;t=47s</a:t>
            </a:r>
            <a:endParaRPr/>
          </a:p>
        </p:txBody>
      </p:sp>
      <p:sp>
        <p:nvSpPr>
          <p:cNvPr id="129" name="Google Shape;129;g257bd12f277_1_2"/>
          <p:cNvSpPr txBox="1"/>
          <p:nvPr/>
        </p:nvSpPr>
        <p:spPr>
          <a:xfrm>
            <a:off x="914399" y="747132"/>
            <a:ext cx="9500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HOOK or ANTICIPATORY SET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1"/>
          <p:cNvSpPr txBox="1"/>
          <p:nvPr>
            <p:ph idx="1" type="body"/>
          </p:nvPr>
        </p:nvSpPr>
        <p:spPr>
          <a:xfrm>
            <a:off x="517975" y="646775"/>
            <a:ext cx="11187600" cy="55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PLAY: CUP STACKING GAME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(CHOICE and DELIGHT)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(or MY ROBOTIC FRIEND from Code.org)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15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https://studio.code.org/s/pre-express-2018/stage/6/puzzle/1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can children create this image of cup</a:t>
            </a:r>
            <a:r>
              <a:rPr lang="en-US"/>
              <a:t>s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Start with a stack of three cups. </a:t>
            </a:r>
            <a:endParaRPr/>
          </a:p>
          <a:p>
            <a:pPr indent="-3429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Code: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↑: pick up cup (</a:t>
            </a:r>
            <a:r>
              <a:rPr lang="en-US"/>
              <a:t>approx. 1 foot/12 inches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↓: put down cup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→: forward (right, </a:t>
            </a:r>
            <a:r>
              <a:rPr lang="en-US"/>
              <a:t>1/2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cu</a:t>
            </a:r>
            <a:r>
              <a:rPr lang="en-US"/>
              <a:t>p width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←: backward (left, </a:t>
            </a:r>
            <a:r>
              <a:rPr lang="en-US"/>
              <a:t>1/2 cup width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55500" y="1512500"/>
            <a:ext cx="4802300" cy="4102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2019-05-06T12:00:46Z</dcterms:created>
  <dc:creator>Microsoft Office User</dc:creator>
</cp:coreProperties>
</file>