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oboto Black"/>
      <p:bold r:id="rId63"/>
      <p:boldItalic r:id="rId64"/>
    </p:embeddedFont>
    <p:embeddedFont>
      <p:font typeface="Roboto"/>
      <p:regular r:id="rId65"/>
      <p:bold r:id="rId66"/>
      <p:italic r:id="rId67"/>
      <p:boldItalic r:id="rId68"/>
    </p:embeddedFont>
    <p:embeddedFont>
      <p:font typeface="Roboto Medium"/>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015FAC-094D-4D82-9D66-C9BF18B49988}">
  <a:tblStyle styleId="{3F015FAC-094D-4D82-9D66-C9BF18B499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RobotoMedium-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Medium-italic.fntdata"/><Relationship Id="rId70" Type="http://schemas.openxmlformats.org/officeDocument/2006/relationships/font" Target="fonts/RobotoMedium-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Black-boldItalic.fntdata"/><Relationship Id="rId63" Type="http://schemas.openxmlformats.org/officeDocument/2006/relationships/font" Target="fonts/RobotoBlack-bold.fntdata"/><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Medium-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63cc187d0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63cc187d0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6dbc9b2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6dbc9b2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6dbc9b2e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6dbc9b2e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6dbc9b2e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6dbc9b2e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6dbc9b2e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6dbc9b2e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6dbc9b2e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6dbc9b2e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63cc187d0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63cc187d0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b63cc187d0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b63cc187d0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63cc187d0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63cc187d0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b63cc187d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b63cc187d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63cc187d0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b63cc187d0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b63cc187d0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b63cc187d0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63cc187d0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b63cc187d0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63cc187d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b63cc187d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b63cc187d0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b63cc187d0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b63cc187d0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b63cc187d0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63cc187d0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63cc187d0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b63cc187d0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b63cc187d0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b63cc187d0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b63cc187d0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63cc187d0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b63cc187d0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63cc187d0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b63cc187d0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63cc187d0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63cc187d0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63cc187d0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b63cc187d0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b6dbc9b2e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b6dbc9b2e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63cc187d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b63cc187d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b63cc187d0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2b63cc187d0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b6dbc9b2e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b6dbc9b2e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b6dbc9b2e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b6dbc9b2e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f112d225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f112d225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b6dbc9b2e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b6dbc9b2e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3cc187d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3cc187d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b6dbc9b2e6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b6dbc9b2e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b6dbc9b2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b6dbc9b2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b6dbc9b2e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2b6dbc9b2e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b73ac0fb4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b73ac0fb4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b63cc187d0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b63cc187d0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b662516f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b662516f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b662516fa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b662516fa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b662516fa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b662516fa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b662516fa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b662516fa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b662516fa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b662516fa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b662516fa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b662516fa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b662516fa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2b662516fa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b662516fa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b662516fa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b662516fa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b662516fa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b662516fa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b662516fa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b662516fa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b662516fa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b662516fa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2b662516fa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63cc187d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63cc187d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63cc187d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63cc187d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63cc187d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63cc187d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63cc187d0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63cc187d0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6.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0" Type="http://schemas.openxmlformats.org/officeDocument/2006/relationships/hyperlink" Target="https://techterms.com/definition/data"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8.png"/><Relationship Id="rId13" Type="http://schemas.openxmlformats.org/officeDocument/2006/relationships/hyperlink" Target="https://publicdomainvectors.org/photos/laptop.png" TargetMode="External"/><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6.png"/><Relationship Id="rId17" Type="http://schemas.openxmlformats.org/officeDocument/2006/relationships/image" Target="../media/image20.jpg"/><Relationship Id="rId16" Type="http://schemas.openxmlformats.org/officeDocument/2006/relationships/image" Target="../media/image7.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18" Type="http://schemas.openxmlformats.org/officeDocument/2006/relationships/image" Target="../media/image4.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1.jpg"/></Relationships>
</file>

<file path=ppt/slides/_rels/slide2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2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3.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4.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25.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26.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hyperlink" Target="http://www.youtube.com/watch?v=bY5OfBrBg1M"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7.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8.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4.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5.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3.jp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5.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2.png"/></Relationships>
</file>

<file path=ppt/slides/_rels/slide36.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7.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8.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39.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4.xml.rels><?xml version="1.0" encoding="UTF-8" standalone="yes"?><Relationships xmlns="http://schemas.openxmlformats.org/package/2006/relationships"><Relationship Id="rId11" Type="http://schemas.openxmlformats.org/officeDocument/2006/relationships/slide" Target="/ppt/slides/slide29.xml"/><Relationship Id="rId10" Type="http://schemas.openxmlformats.org/officeDocument/2006/relationships/slide" Target="/ppt/slides/slide18.xml"/><Relationship Id="rId13" Type="http://schemas.openxmlformats.org/officeDocument/2006/relationships/slide" Target="/ppt/slides/slide44.xml"/><Relationship Id="rId12" Type="http://schemas.openxmlformats.org/officeDocument/2006/relationships/slide" Target="/ppt/slides/slide33.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slide" Target="/ppt/slides/slide5.xml"/><Relationship Id="rId14"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3.xml.rels><?xml version="1.0" encoding="UTF-8" standalone="yes"?><Relationships xmlns="http://schemas.openxmlformats.org/package/2006/relationships"><Relationship Id="rId10" Type="http://schemas.openxmlformats.org/officeDocument/2006/relationships/hyperlink" Target="https://youtu.be/ewrBalT_eBM?si=RDzltG03TB0DQPKk" TargetMode="External"/><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4.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6.xml.rels><?xml version="1.0" encoding="UTF-8" standalone="yes"?><Relationships xmlns="http://schemas.openxmlformats.org/package/2006/relationships"><Relationship Id="rId11" Type="http://schemas.openxmlformats.org/officeDocument/2006/relationships/hyperlink" Target="https://techterms.com/" TargetMode="External"/><Relationship Id="rId10" Type="http://schemas.openxmlformats.org/officeDocument/2006/relationships/hyperlink" Target="https://openai.com/" TargetMode="External"/><Relationship Id="rId13" Type="http://schemas.openxmlformats.org/officeDocument/2006/relationships/hyperlink" Target="https://www.youtube.com/watch?v=bY5OfBrBg1M" TargetMode="External"/><Relationship Id="rId12" Type="http://schemas.openxmlformats.org/officeDocument/2006/relationships/hyperlink" Target="https://youtu.be/kM9ASKAni_s" TargetMode="External"/><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15" Type="http://schemas.openxmlformats.org/officeDocument/2006/relationships/hyperlink" Target="https://youtu.be/ewrBalT_eBM?si=RDzltG03TB0DQPKk" TargetMode="External"/><Relationship Id="rId14" Type="http://schemas.openxmlformats.org/officeDocument/2006/relationships/hyperlink" Target="https://youtu.be/IhlXtBNNuKs"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2.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8.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_rels/slide9.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2.png"/><Relationship Id="rId8" Type="http://schemas.openxmlformats.org/officeDocument/2006/relationships/hyperlink" Target="https://publicdomainvectors.org/photos/Pflanze-coloured.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1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8.1.5</a:t>
            </a:r>
            <a:r>
              <a:rPr lang="en" sz="2700">
                <a:solidFill>
                  <a:srgbClr val="FFFFFF"/>
                </a:solidFill>
                <a:latin typeface="Roboto Black"/>
                <a:ea typeface="Roboto Black"/>
                <a:cs typeface="Roboto Black"/>
                <a:sym typeface="Roboto Black"/>
              </a:rPr>
              <a:t> Networks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&amp;</a:t>
            </a:r>
            <a:r>
              <a:rPr lang="en" sz="2700">
                <a:solidFill>
                  <a:srgbClr val="FFFFFF"/>
                </a:solidFill>
                <a:latin typeface="Roboto Black"/>
                <a:ea typeface="Roboto Black"/>
                <a:cs typeface="Roboto Black"/>
                <a:sym typeface="Roboto Black"/>
              </a:rPr>
              <a:t> The Internet</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NI</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https://images.freeimg.net/rsynced_images/floor-floorboards.jpg" id="207" name="Google Shape;207;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8" name="Google Shape;208;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11" name="Google Shape;211;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12" name="Google Shape;212;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13" name="Google Shape;213;p2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14" name="Google Shape;214;p2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15" name="Google Shape;215;p2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16" name="Google Shape;216;p22"/>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17" name="Google Shape;217;p22"/>
          <p:cNvSpPr txBox="1"/>
          <p:nvPr/>
        </p:nvSpPr>
        <p:spPr>
          <a:xfrm>
            <a:off x="1019500" y="1071575"/>
            <a:ext cx="4824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800"/>
              </a:spcAft>
              <a:buClr>
                <a:schemeClr val="dk1"/>
              </a:buClr>
              <a:buSzPts val="1100"/>
              <a:buFont typeface="Arial"/>
              <a:buNone/>
            </a:pPr>
            <a:r>
              <a:rPr b="1" lang="en" sz="3300">
                <a:latin typeface="Roboto"/>
                <a:ea typeface="Roboto"/>
                <a:cs typeface="Roboto"/>
                <a:sym typeface="Roboto"/>
              </a:rPr>
              <a:t>Hardware </a:t>
            </a:r>
            <a:r>
              <a:rPr lang="en" sz="3300">
                <a:latin typeface="Roboto"/>
                <a:ea typeface="Roboto"/>
                <a:cs typeface="Roboto"/>
                <a:sym typeface="Roboto"/>
              </a:rPr>
              <a:t> is </a:t>
            </a:r>
            <a:r>
              <a:rPr i="1" lang="en" sz="3300">
                <a:latin typeface="Roboto"/>
                <a:ea typeface="Roboto"/>
                <a:cs typeface="Roboto"/>
                <a:sym typeface="Roboto"/>
              </a:rPr>
              <a:t>all of the </a:t>
            </a:r>
            <a:r>
              <a:rPr b="1" lang="en" sz="3300">
                <a:latin typeface="Roboto"/>
                <a:ea typeface="Roboto"/>
                <a:cs typeface="Roboto"/>
                <a:sym typeface="Roboto"/>
              </a:rPr>
              <a:t>physical equipment</a:t>
            </a:r>
            <a:r>
              <a:rPr lang="en" sz="3300">
                <a:latin typeface="Roboto"/>
                <a:ea typeface="Roboto"/>
                <a:cs typeface="Roboto"/>
                <a:sym typeface="Roboto"/>
              </a:rPr>
              <a:t> (inside and outside) t</a:t>
            </a:r>
            <a:r>
              <a:rPr i="1" lang="en" sz="3300">
                <a:latin typeface="Roboto"/>
                <a:ea typeface="Roboto"/>
                <a:cs typeface="Roboto"/>
                <a:sym typeface="Roboto"/>
              </a:rPr>
              <a:t>hat makes up a computer system.</a:t>
            </a:r>
            <a:r>
              <a:rPr lang="en" sz="3300">
                <a:latin typeface="Roboto"/>
                <a:ea typeface="Roboto"/>
                <a:cs typeface="Roboto"/>
                <a:sym typeface="Roboto"/>
              </a:rPr>
              <a:t> If you can touch it, its hardware!</a:t>
            </a:r>
            <a:endParaRPr sz="3300">
              <a:latin typeface="Roboto"/>
              <a:ea typeface="Roboto"/>
              <a:cs typeface="Roboto"/>
              <a:sym typeface="Roboto"/>
            </a:endParaRPr>
          </a:p>
        </p:txBody>
      </p:sp>
      <p:pic>
        <p:nvPicPr>
          <p:cNvPr id="218" name="Google Shape;218;p22"/>
          <p:cNvPicPr preferRelativeResize="0"/>
          <p:nvPr/>
        </p:nvPicPr>
        <p:blipFill>
          <a:blip r:embed="rId10">
            <a:alphaModFix/>
          </a:blip>
          <a:stretch>
            <a:fillRect/>
          </a:stretch>
        </p:blipFill>
        <p:spPr>
          <a:xfrm>
            <a:off x="5665075" y="1391875"/>
            <a:ext cx="2521100" cy="265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https://images.freeimg.net/rsynced_images/floor-floorboards.jpg" id="223" name="Google Shape;223;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24" name="Google Shape;224;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7" name="Google Shape;227;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28" name="Google Shape;228;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29" name="Google Shape;229;p2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30" name="Google Shape;230;p2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31" name="Google Shape;231;p2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32" name="Google Shape;232;p23"/>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33" name="Google Shape;233;p23"/>
          <p:cNvSpPr txBox="1"/>
          <p:nvPr/>
        </p:nvSpPr>
        <p:spPr>
          <a:xfrm>
            <a:off x="905925" y="956450"/>
            <a:ext cx="6515100" cy="361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300">
                <a:solidFill>
                  <a:schemeClr val="dk1"/>
                </a:solidFill>
                <a:latin typeface="Roboto"/>
                <a:ea typeface="Roboto"/>
                <a:cs typeface="Roboto"/>
                <a:sym typeface="Roboto"/>
              </a:rPr>
              <a:t>The </a:t>
            </a:r>
            <a:r>
              <a:rPr b="1" lang="en" sz="3300">
                <a:solidFill>
                  <a:schemeClr val="dk1"/>
                </a:solidFill>
                <a:latin typeface="Roboto"/>
                <a:ea typeface="Roboto"/>
                <a:cs typeface="Roboto"/>
                <a:sym typeface="Roboto"/>
              </a:rPr>
              <a:t>Central Processing Unit (CPU) </a:t>
            </a:r>
            <a:r>
              <a:rPr lang="en" sz="3300">
                <a:solidFill>
                  <a:schemeClr val="dk1"/>
                </a:solidFill>
                <a:latin typeface="Roboto"/>
                <a:ea typeface="Roboto"/>
                <a:cs typeface="Roboto"/>
                <a:sym typeface="Roboto"/>
              </a:rPr>
              <a:t>is often referred to as the </a:t>
            </a:r>
            <a:r>
              <a:rPr b="1" lang="en" sz="3300">
                <a:solidFill>
                  <a:schemeClr val="dk1"/>
                </a:solidFill>
                <a:latin typeface="Roboto"/>
                <a:ea typeface="Roboto"/>
                <a:cs typeface="Roboto"/>
                <a:sym typeface="Roboto"/>
              </a:rPr>
              <a:t>brains of a computer</a:t>
            </a:r>
            <a:r>
              <a:rPr lang="en" sz="3300">
                <a:solidFill>
                  <a:schemeClr val="dk1"/>
                </a:solidFill>
                <a:latin typeface="Roboto"/>
                <a:ea typeface="Roboto"/>
                <a:cs typeface="Roboto"/>
                <a:sym typeface="Roboto"/>
              </a:rPr>
              <a:t>. </a:t>
            </a:r>
            <a:r>
              <a:rPr lang="en" sz="3300">
                <a:solidFill>
                  <a:srgbClr val="004D40"/>
                </a:solidFill>
                <a:highlight>
                  <a:schemeClr val="lt1"/>
                </a:highlight>
                <a:latin typeface="Roboto"/>
                <a:ea typeface="Roboto"/>
                <a:cs typeface="Roboto"/>
                <a:sym typeface="Roboto"/>
              </a:rPr>
              <a:t>It </a:t>
            </a:r>
            <a:r>
              <a:rPr b="1" i="1" lang="en" sz="3300">
                <a:latin typeface="Roboto"/>
                <a:ea typeface="Roboto"/>
                <a:cs typeface="Roboto"/>
                <a:sym typeface="Roboto"/>
              </a:rPr>
              <a:t>performs arithmetic </a:t>
            </a:r>
            <a:r>
              <a:rPr lang="en" sz="3300">
                <a:latin typeface="Roboto"/>
                <a:ea typeface="Roboto"/>
                <a:cs typeface="Roboto"/>
                <a:sym typeface="Roboto"/>
              </a:rPr>
              <a:t>and</a:t>
            </a:r>
            <a:r>
              <a:rPr b="1" i="1" lang="en" sz="3300">
                <a:latin typeface="Roboto"/>
                <a:ea typeface="Roboto"/>
                <a:cs typeface="Roboto"/>
                <a:sym typeface="Roboto"/>
              </a:rPr>
              <a:t> logic operations </a:t>
            </a:r>
            <a:r>
              <a:rPr lang="en" sz="3300">
                <a:latin typeface="Roboto"/>
                <a:ea typeface="Roboto"/>
                <a:cs typeface="Roboto"/>
                <a:sym typeface="Roboto"/>
              </a:rPr>
              <a:t>and </a:t>
            </a:r>
            <a:r>
              <a:rPr b="1" i="1" lang="en" sz="3300">
                <a:latin typeface="Roboto"/>
                <a:ea typeface="Roboto"/>
                <a:cs typeface="Roboto"/>
                <a:sym typeface="Roboto"/>
              </a:rPr>
              <a:t>coordinates</a:t>
            </a:r>
            <a:r>
              <a:rPr lang="en" sz="3300">
                <a:latin typeface="Roboto"/>
                <a:ea typeface="Roboto"/>
                <a:cs typeface="Roboto"/>
                <a:sym typeface="Roboto"/>
              </a:rPr>
              <a:t> </a:t>
            </a:r>
            <a:r>
              <a:rPr lang="en" sz="3300">
                <a:solidFill>
                  <a:srgbClr val="374151"/>
                </a:solidFill>
                <a:latin typeface="Roboto"/>
                <a:ea typeface="Roboto"/>
                <a:cs typeface="Roboto"/>
                <a:sym typeface="Roboto"/>
              </a:rPr>
              <a:t>the</a:t>
            </a:r>
            <a:r>
              <a:rPr b="1" i="1" lang="en" sz="3300">
                <a:solidFill>
                  <a:srgbClr val="374151"/>
                </a:solidFill>
                <a:latin typeface="Roboto"/>
                <a:ea typeface="Roboto"/>
                <a:cs typeface="Roboto"/>
                <a:sym typeface="Roboto"/>
              </a:rPr>
              <a:t> activities</a:t>
            </a:r>
            <a:r>
              <a:rPr lang="en" sz="3300">
                <a:solidFill>
                  <a:srgbClr val="374151"/>
                </a:solidFill>
                <a:latin typeface="Roboto"/>
                <a:ea typeface="Roboto"/>
                <a:cs typeface="Roboto"/>
                <a:sym typeface="Roboto"/>
              </a:rPr>
              <a:t> of the </a:t>
            </a:r>
            <a:r>
              <a:rPr b="1" i="1" lang="en" sz="3300">
                <a:solidFill>
                  <a:srgbClr val="374151"/>
                </a:solidFill>
                <a:latin typeface="Roboto"/>
                <a:ea typeface="Roboto"/>
                <a:cs typeface="Roboto"/>
                <a:sym typeface="Roboto"/>
              </a:rPr>
              <a:t>other hardware components.</a:t>
            </a:r>
            <a:endParaRPr b="1" sz="33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https://images.freeimg.net/rsynced_images/floor-floorboards.jpg" id="238" name="Google Shape;238;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39" name="Google Shape;239;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42" name="Google Shape;242;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43" name="Google Shape;243;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44" name="Google Shape;244;p2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45" name="Google Shape;245;p2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46" name="Google Shape;246;p2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47" name="Google Shape;247;p24"/>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48" name="Google Shape;248;p24"/>
          <p:cNvSpPr txBox="1"/>
          <p:nvPr/>
        </p:nvSpPr>
        <p:spPr>
          <a:xfrm>
            <a:off x="905925" y="956450"/>
            <a:ext cx="6515100" cy="361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300">
                <a:solidFill>
                  <a:schemeClr val="dk1"/>
                </a:solidFill>
                <a:latin typeface="Roboto"/>
                <a:ea typeface="Roboto"/>
                <a:cs typeface="Roboto"/>
                <a:sym typeface="Roboto"/>
              </a:rPr>
              <a:t>The </a:t>
            </a:r>
            <a:r>
              <a:rPr b="1" lang="en" sz="3300">
                <a:solidFill>
                  <a:schemeClr val="dk1"/>
                </a:solidFill>
                <a:latin typeface="Roboto"/>
                <a:ea typeface="Roboto"/>
                <a:cs typeface="Roboto"/>
                <a:sym typeface="Roboto"/>
              </a:rPr>
              <a:t>Central Processing Unit (CPU) </a:t>
            </a:r>
            <a:r>
              <a:rPr lang="en" sz="3300">
                <a:solidFill>
                  <a:schemeClr val="dk1"/>
                </a:solidFill>
                <a:latin typeface="Roboto"/>
                <a:ea typeface="Roboto"/>
                <a:cs typeface="Roboto"/>
                <a:sym typeface="Roboto"/>
              </a:rPr>
              <a:t>is often referred to as the </a:t>
            </a:r>
            <a:r>
              <a:rPr b="1" lang="en" sz="3300">
                <a:solidFill>
                  <a:schemeClr val="dk1"/>
                </a:solidFill>
                <a:latin typeface="Roboto"/>
                <a:ea typeface="Roboto"/>
                <a:cs typeface="Roboto"/>
                <a:sym typeface="Roboto"/>
              </a:rPr>
              <a:t>brains of a computer</a:t>
            </a:r>
            <a:r>
              <a:rPr lang="en" sz="3300">
                <a:solidFill>
                  <a:schemeClr val="dk1"/>
                </a:solidFill>
                <a:latin typeface="Roboto"/>
                <a:ea typeface="Roboto"/>
                <a:cs typeface="Roboto"/>
                <a:sym typeface="Roboto"/>
              </a:rPr>
              <a:t>. </a:t>
            </a:r>
            <a:r>
              <a:rPr lang="en" sz="3300">
                <a:solidFill>
                  <a:srgbClr val="004D40"/>
                </a:solidFill>
                <a:highlight>
                  <a:schemeClr val="lt1"/>
                </a:highlight>
                <a:latin typeface="Roboto"/>
                <a:ea typeface="Roboto"/>
                <a:cs typeface="Roboto"/>
                <a:sym typeface="Roboto"/>
              </a:rPr>
              <a:t>It </a:t>
            </a:r>
            <a:r>
              <a:rPr b="1" i="1" lang="en" sz="3300">
                <a:latin typeface="Roboto"/>
                <a:ea typeface="Roboto"/>
                <a:cs typeface="Roboto"/>
                <a:sym typeface="Roboto"/>
              </a:rPr>
              <a:t>performs arithmetic </a:t>
            </a:r>
            <a:r>
              <a:rPr lang="en" sz="3300">
                <a:latin typeface="Roboto"/>
                <a:ea typeface="Roboto"/>
                <a:cs typeface="Roboto"/>
                <a:sym typeface="Roboto"/>
              </a:rPr>
              <a:t>and</a:t>
            </a:r>
            <a:r>
              <a:rPr b="1" i="1" lang="en" sz="3300">
                <a:latin typeface="Roboto"/>
                <a:ea typeface="Roboto"/>
                <a:cs typeface="Roboto"/>
                <a:sym typeface="Roboto"/>
              </a:rPr>
              <a:t> logic operations </a:t>
            </a:r>
            <a:r>
              <a:rPr lang="en" sz="3300">
                <a:latin typeface="Roboto"/>
                <a:ea typeface="Roboto"/>
                <a:cs typeface="Roboto"/>
                <a:sym typeface="Roboto"/>
              </a:rPr>
              <a:t>and </a:t>
            </a:r>
            <a:r>
              <a:rPr b="1" i="1" lang="en" sz="3300">
                <a:latin typeface="Roboto"/>
                <a:ea typeface="Roboto"/>
                <a:cs typeface="Roboto"/>
                <a:sym typeface="Roboto"/>
              </a:rPr>
              <a:t>coordinates</a:t>
            </a:r>
            <a:r>
              <a:rPr lang="en" sz="3300">
                <a:latin typeface="Roboto"/>
                <a:ea typeface="Roboto"/>
                <a:cs typeface="Roboto"/>
                <a:sym typeface="Roboto"/>
              </a:rPr>
              <a:t> </a:t>
            </a:r>
            <a:r>
              <a:rPr lang="en" sz="3300">
                <a:solidFill>
                  <a:srgbClr val="374151"/>
                </a:solidFill>
                <a:latin typeface="Roboto"/>
                <a:ea typeface="Roboto"/>
                <a:cs typeface="Roboto"/>
                <a:sym typeface="Roboto"/>
              </a:rPr>
              <a:t>the</a:t>
            </a:r>
            <a:r>
              <a:rPr b="1" i="1" lang="en" sz="3300">
                <a:solidFill>
                  <a:srgbClr val="374151"/>
                </a:solidFill>
                <a:latin typeface="Roboto"/>
                <a:ea typeface="Roboto"/>
                <a:cs typeface="Roboto"/>
                <a:sym typeface="Roboto"/>
              </a:rPr>
              <a:t> activities</a:t>
            </a:r>
            <a:r>
              <a:rPr lang="en" sz="3300">
                <a:solidFill>
                  <a:srgbClr val="374151"/>
                </a:solidFill>
                <a:latin typeface="Roboto"/>
                <a:ea typeface="Roboto"/>
                <a:cs typeface="Roboto"/>
                <a:sym typeface="Roboto"/>
              </a:rPr>
              <a:t> of the </a:t>
            </a:r>
            <a:r>
              <a:rPr b="1" i="1" lang="en" sz="3300">
                <a:solidFill>
                  <a:srgbClr val="374151"/>
                </a:solidFill>
                <a:latin typeface="Roboto"/>
                <a:ea typeface="Roboto"/>
                <a:cs typeface="Roboto"/>
                <a:sym typeface="Roboto"/>
              </a:rPr>
              <a:t>other hardware components.</a:t>
            </a:r>
            <a:endParaRPr b="1" sz="33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https://images.freeimg.net/rsynced_images/floor-floorboards.jpg" id="253" name="Google Shape;253;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54" name="Google Shape;254;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7" name="Google Shape;257;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8" name="Google Shape;258;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9" name="Google Shape;259;p2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60" name="Google Shape;260;p2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61" name="Google Shape;261;p2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62" name="Google Shape;262;p25"/>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63" name="Google Shape;263;p25"/>
          <p:cNvSpPr txBox="1"/>
          <p:nvPr/>
        </p:nvSpPr>
        <p:spPr>
          <a:xfrm>
            <a:off x="905925" y="1124075"/>
            <a:ext cx="67446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rgbClr val="004D40"/>
                </a:solidFill>
                <a:highlight>
                  <a:srgbClr val="FFFFFF"/>
                </a:highlight>
                <a:latin typeface="Roboto"/>
                <a:ea typeface="Roboto"/>
                <a:cs typeface="Roboto"/>
                <a:sym typeface="Roboto"/>
              </a:rPr>
              <a:t>Computer </a:t>
            </a:r>
            <a:r>
              <a:rPr b="1" lang="en" sz="3300">
                <a:solidFill>
                  <a:srgbClr val="004D40"/>
                </a:solidFill>
                <a:highlight>
                  <a:srgbClr val="FFFFFF"/>
                </a:highlight>
                <a:latin typeface="Roboto"/>
                <a:ea typeface="Roboto"/>
                <a:cs typeface="Roboto"/>
                <a:sym typeface="Roboto"/>
              </a:rPr>
              <a:t>memory</a:t>
            </a:r>
            <a:r>
              <a:rPr lang="en" sz="3300">
                <a:solidFill>
                  <a:srgbClr val="004D40"/>
                </a:solidFill>
                <a:highlight>
                  <a:srgbClr val="FFFFFF"/>
                </a:highlight>
                <a:latin typeface="Roboto"/>
                <a:ea typeface="Roboto"/>
                <a:cs typeface="Roboto"/>
                <a:sym typeface="Roboto"/>
              </a:rPr>
              <a:t> are </a:t>
            </a:r>
            <a:r>
              <a:rPr lang="en" sz="3300">
                <a:solidFill>
                  <a:srgbClr val="374151"/>
                </a:solidFill>
                <a:latin typeface="Roboto"/>
                <a:ea typeface="Roboto"/>
                <a:cs typeface="Roboto"/>
                <a:sym typeface="Roboto"/>
              </a:rPr>
              <a:t>the physical devices or components used to store and retrieve data.</a:t>
            </a:r>
            <a:r>
              <a:rPr lang="en" sz="3300">
                <a:solidFill>
                  <a:srgbClr val="004D40"/>
                </a:solidFill>
                <a:highlight>
                  <a:srgbClr val="FFFFFF"/>
                </a:highlight>
                <a:latin typeface="Roboto"/>
                <a:ea typeface="Roboto"/>
                <a:cs typeface="Roboto"/>
                <a:sym typeface="Roboto"/>
              </a:rPr>
              <a:t>The two main types of memory are:</a:t>
            </a:r>
            <a:endParaRPr sz="3300">
              <a:solidFill>
                <a:srgbClr val="004D40"/>
              </a:solidFill>
              <a:highlight>
                <a:srgbClr val="FFFFFF"/>
              </a:highlight>
              <a:latin typeface="Roboto"/>
              <a:ea typeface="Roboto"/>
              <a:cs typeface="Roboto"/>
              <a:sym typeface="Roboto"/>
            </a:endParaRPr>
          </a:p>
          <a:p>
            <a:pPr indent="-419100" lvl="0" marL="914400" rtl="0" algn="l">
              <a:spcBef>
                <a:spcPts val="0"/>
              </a:spcBef>
              <a:spcAft>
                <a:spcPts val="0"/>
              </a:spcAft>
              <a:buClr>
                <a:srgbClr val="004D40"/>
              </a:buClr>
              <a:buSzPts val="3000"/>
              <a:buFont typeface="Roboto"/>
              <a:buChar char="●"/>
            </a:pPr>
            <a:r>
              <a:rPr b="1" lang="en" sz="3000">
                <a:solidFill>
                  <a:srgbClr val="004D40"/>
                </a:solidFill>
                <a:highlight>
                  <a:srgbClr val="FFFFFF"/>
                </a:highlight>
                <a:latin typeface="Roboto"/>
                <a:ea typeface="Roboto"/>
                <a:cs typeface="Roboto"/>
                <a:sym typeface="Roboto"/>
              </a:rPr>
              <a:t>ROM</a:t>
            </a:r>
            <a:r>
              <a:rPr lang="en" sz="3000">
                <a:solidFill>
                  <a:srgbClr val="004D40"/>
                </a:solidFill>
                <a:highlight>
                  <a:srgbClr val="FFFFFF"/>
                </a:highlight>
                <a:latin typeface="Roboto"/>
                <a:ea typeface="Roboto"/>
                <a:cs typeface="Roboto"/>
                <a:sym typeface="Roboto"/>
              </a:rPr>
              <a:t>-Read Only Memory</a:t>
            </a:r>
            <a:endParaRPr sz="3000">
              <a:solidFill>
                <a:srgbClr val="004D40"/>
              </a:solidFill>
              <a:highlight>
                <a:srgbClr val="FFFFFF"/>
              </a:highlight>
              <a:latin typeface="Roboto"/>
              <a:ea typeface="Roboto"/>
              <a:cs typeface="Roboto"/>
              <a:sym typeface="Roboto"/>
            </a:endParaRPr>
          </a:p>
          <a:p>
            <a:pPr indent="-419100" lvl="0" marL="914400" rtl="0" algn="l">
              <a:spcBef>
                <a:spcPts val="0"/>
              </a:spcBef>
              <a:spcAft>
                <a:spcPts val="0"/>
              </a:spcAft>
              <a:buClr>
                <a:srgbClr val="004D40"/>
              </a:buClr>
              <a:buSzPts val="3000"/>
              <a:buFont typeface="Roboto"/>
              <a:buChar char="●"/>
            </a:pPr>
            <a:r>
              <a:rPr b="1" lang="en" sz="3000">
                <a:solidFill>
                  <a:srgbClr val="004D40"/>
                </a:solidFill>
                <a:highlight>
                  <a:srgbClr val="FFFFFF"/>
                </a:highlight>
                <a:latin typeface="Roboto"/>
                <a:ea typeface="Roboto"/>
                <a:cs typeface="Roboto"/>
                <a:sym typeface="Roboto"/>
              </a:rPr>
              <a:t>RAM</a:t>
            </a:r>
            <a:r>
              <a:rPr lang="en" sz="3000">
                <a:solidFill>
                  <a:srgbClr val="004D40"/>
                </a:solidFill>
                <a:highlight>
                  <a:srgbClr val="FFFFFF"/>
                </a:highlight>
                <a:latin typeface="Roboto"/>
                <a:ea typeface="Roboto"/>
                <a:cs typeface="Roboto"/>
                <a:sym typeface="Roboto"/>
              </a:rPr>
              <a:t>-Random Access Memory</a:t>
            </a:r>
            <a:endParaRPr sz="33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https://images.freeimg.net/rsynced_images/floor-floorboards.jpg" id="268" name="Google Shape;268;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9" name="Google Shape;269;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72" name="Google Shape;272;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73" name="Google Shape;273;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74" name="Google Shape;274;p2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75" name="Google Shape;275;p2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76" name="Google Shape;276;p2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77" name="Google Shape;277;p26"/>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78" name="Google Shape;278;p26"/>
          <p:cNvSpPr txBox="1"/>
          <p:nvPr/>
        </p:nvSpPr>
        <p:spPr>
          <a:xfrm>
            <a:off x="847725" y="1116475"/>
            <a:ext cx="6840900" cy="244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3300">
                <a:solidFill>
                  <a:srgbClr val="004D40"/>
                </a:solidFill>
                <a:highlight>
                  <a:schemeClr val="lt1"/>
                </a:highlight>
                <a:latin typeface="Roboto"/>
                <a:ea typeface="Roboto"/>
                <a:cs typeface="Roboto"/>
                <a:sym typeface="Roboto"/>
              </a:rPr>
              <a:t>ROM </a:t>
            </a:r>
            <a:r>
              <a:rPr lang="en" sz="3300">
                <a:solidFill>
                  <a:srgbClr val="004D40"/>
                </a:solidFill>
                <a:highlight>
                  <a:schemeClr val="lt1"/>
                </a:highlight>
                <a:latin typeface="Roboto"/>
                <a:ea typeface="Roboto"/>
                <a:cs typeface="Roboto"/>
                <a:sym typeface="Roboto"/>
              </a:rPr>
              <a:t>stands for "</a:t>
            </a:r>
            <a:r>
              <a:rPr b="1" i="1" lang="en" sz="3300" u="sng">
                <a:solidFill>
                  <a:srgbClr val="004D40"/>
                </a:solidFill>
                <a:highlight>
                  <a:schemeClr val="lt1"/>
                </a:highlight>
                <a:latin typeface="Roboto"/>
                <a:ea typeface="Roboto"/>
                <a:cs typeface="Roboto"/>
                <a:sym typeface="Roboto"/>
              </a:rPr>
              <a:t>R</a:t>
            </a:r>
            <a:r>
              <a:rPr b="1" i="1" lang="en" sz="3300">
                <a:solidFill>
                  <a:srgbClr val="004D40"/>
                </a:solidFill>
                <a:highlight>
                  <a:schemeClr val="lt1"/>
                </a:highlight>
                <a:latin typeface="Roboto"/>
                <a:ea typeface="Roboto"/>
                <a:cs typeface="Roboto"/>
                <a:sym typeface="Roboto"/>
              </a:rPr>
              <a:t>ead-</a:t>
            </a:r>
            <a:r>
              <a:rPr b="1" i="1" lang="en" sz="3300" u="sng">
                <a:solidFill>
                  <a:srgbClr val="004D40"/>
                </a:solidFill>
                <a:highlight>
                  <a:schemeClr val="lt1"/>
                </a:highlight>
                <a:latin typeface="Roboto"/>
                <a:ea typeface="Roboto"/>
                <a:cs typeface="Roboto"/>
                <a:sym typeface="Roboto"/>
              </a:rPr>
              <a:t>O</a:t>
            </a:r>
            <a:r>
              <a:rPr b="1" i="1" lang="en" sz="3300">
                <a:solidFill>
                  <a:srgbClr val="004D40"/>
                </a:solidFill>
                <a:highlight>
                  <a:schemeClr val="lt1"/>
                </a:highlight>
                <a:latin typeface="Roboto"/>
                <a:ea typeface="Roboto"/>
                <a:cs typeface="Roboto"/>
                <a:sym typeface="Roboto"/>
              </a:rPr>
              <a:t>nly </a:t>
            </a:r>
            <a:r>
              <a:rPr b="1" i="1" lang="en" sz="3300" u="sng">
                <a:solidFill>
                  <a:srgbClr val="004D40"/>
                </a:solidFill>
                <a:highlight>
                  <a:schemeClr val="lt1"/>
                </a:highlight>
                <a:latin typeface="Roboto"/>
                <a:ea typeface="Roboto"/>
                <a:cs typeface="Roboto"/>
                <a:sym typeface="Roboto"/>
              </a:rPr>
              <a:t>M</a:t>
            </a:r>
            <a:r>
              <a:rPr b="1" i="1" lang="en" sz="3300">
                <a:solidFill>
                  <a:srgbClr val="004D40"/>
                </a:solidFill>
                <a:highlight>
                  <a:schemeClr val="lt1"/>
                </a:highlight>
                <a:latin typeface="Roboto"/>
                <a:ea typeface="Roboto"/>
                <a:cs typeface="Roboto"/>
                <a:sym typeface="Roboto"/>
              </a:rPr>
              <a:t>emory</a:t>
            </a:r>
            <a:r>
              <a:rPr lang="en" sz="3300">
                <a:solidFill>
                  <a:srgbClr val="004D40"/>
                </a:solidFill>
                <a:highlight>
                  <a:schemeClr val="lt1"/>
                </a:highlight>
                <a:latin typeface="Roboto"/>
                <a:ea typeface="Roboto"/>
                <a:cs typeface="Roboto"/>
                <a:sym typeface="Roboto"/>
              </a:rPr>
              <a:t>." </a:t>
            </a:r>
            <a:r>
              <a:rPr b="1" lang="en" sz="3300">
                <a:solidFill>
                  <a:srgbClr val="004D40"/>
                </a:solidFill>
                <a:highlight>
                  <a:schemeClr val="lt1"/>
                </a:highlight>
                <a:latin typeface="Roboto"/>
                <a:ea typeface="Roboto"/>
                <a:cs typeface="Roboto"/>
                <a:sym typeface="Roboto"/>
              </a:rPr>
              <a:t>ROM</a:t>
            </a:r>
            <a:r>
              <a:rPr lang="en" sz="3300">
                <a:solidFill>
                  <a:srgbClr val="004D40"/>
                </a:solidFill>
                <a:highlight>
                  <a:schemeClr val="lt1"/>
                </a:highlight>
                <a:latin typeface="Roboto"/>
                <a:ea typeface="Roboto"/>
                <a:cs typeface="Roboto"/>
                <a:sym typeface="Roboto"/>
              </a:rPr>
              <a:t> is </a:t>
            </a:r>
            <a:r>
              <a:rPr b="1" i="1" lang="en" sz="3300">
                <a:solidFill>
                  <a:srgbClr val="374151"/>
                </a:solidFill>
                <a:latin typeface="Roboto"/>
                <a:ea typeface="Roboto"/>
                <a:cs typeface="Roboto"/>
                <a:sym typeface="Roboto"/>
              </a:rPr>
              <a:t>used</a:t>
            </a:r>
            <a:r>
              <a:rPr lang="en" sz="3300">
                <a:solidFill>
                  <a:srgbClr val="374151"/>
                </a:solidFill>
                <a:latin typeface="Roboto"/>
                <a:ea typeface="Roboto"/>
                <a:cs typeface="Roboto"/>
                <a:sym typeface="Roboto"/>
              </a:rPr>
              <a:t> primarily in the </a:t>
            </a:r>
            <a:r>
              <a:rPr b="1" i="1" lang="en" sz="3300">
                <a:solidFill>
                  <a:srgbClr val="374151"/>
                </a:solidFill>
                <a:latin typeface="Roboto"/>
                <a:ea typeface="Roboto"/>
                <a:cs typeface="Roboto"/>
                <a:sym typeface="Roboto"/>
              </a:rPr>
              <a:t>storage</a:t>
            </a:r>
            <a:r>
              <a:rPr lang="en" sz="3300">
                <a:solidFill>
                  <a:srgbClr val="374151"/>
                </a:solidFill>
                <a:latin typeface="Roboto"/>
                <a:ea typeface="Roboto"/>
                <a:cs typeface="Roboto"/>
                <a:sym typeface="Roboto"/>
              </a:rPr>
              <a:t> of </a:t>
            </a:r>
            <a:r>
              <a:rPr b="1" i="1" lang="en" sz="3300">
                <a:solidFill>
                  <a:srgbClr val="374151"/>
                </a:solidFill>
                <a:latin typeface="Roboto"/>
                <a:ea typeface="Roboto"/>
                <a:cs typeface="Roboto"/>
                <a:sym typeface="Roboto"/>
              </a:rPr>
              <a:t>firmware</a:t>
            </a:r>
            <a:r>
              <a:rPr lang="en" sz="3300">
                <a:solidFill>
                  <a:srgbClr val="374151"/>
                </a:solidFill>
                <a:latin typeface="Roboto"/>
                <a:ea typeface="Roboto"/>
                <a:cs typeface="Roboto"/>
                <a:sym typeface="Roboto"/>
              </a:rPr>
              <a:t> and </a:t>
            </a:r>
            <a:r>
              <a:rPr b="1" i="1" lang="en" sz="3300">
                <a:solidFill>
                  <a:srgbClr val="374151"/>
                </a:solidFill>
                <a:latin typeface="Roboto"/>
                <a:ea typeface="Roboto"/>
                <a:cs typeface="Roboto"/>
                <a:sym typeface="Roboto"/>
              </a:rPr>
              <a:t>system software</a:t>
            </a:r>
            <a:r>
              <a:rPr lang="en" sz="3300">
                <a:solidFill>
                  <a:srgbClr val="374151"/>
                </a:solidFill>
                <a:latin typeface="Roboto"/>
                <a:ea typeface="Roboto"/>
                <a:cs typeface="Roboto"/>
                <a:sym typeface="Roboto"/>
              </a:rPr>
              <a:t> in electronic devices.</a:t>
            </a:r>
            <a:endParaRPr sz="3300">
              <a:solidFill>
                <a:srgbClr val="004D40"/>
              </a:solidFill>
              <a:highlight>
                <a:srgbClr val="FFFFFF"/>
              </a:highlight>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https://images.freeimg.net/rsynced_images/floor-floorboards.jpg" id="283" name="Google Shape;283;p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84" name="Google Shape;284;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6" name="Google Shape;286;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7" name="Google Shape;287;p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8" name="Google Shape;288;p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9" name="Google Shape;289;p2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90" name="Google Shape;290;p2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91" name="Google Shape;291;p2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92" name="Google Shape;292;p27"/>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93" name="Google Shape;293;p27"/>
          <p:cNvSpPr txBox="1"/>
          <p:nvPr/>
        </p:nvSpPr>
        <p:spPr>
          <a:xfrm>
            <a:off x="1152550" y="1017400"/>
            <a:ext cx="6048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3300">
                <a:solidFill>
                  <a:srgbClr val="004D40"/>
                </a:solidFill>
                <a:latin typeface="Roboto"/>
                <a:ea typeface="Roboto"/>
                <a:cs typeface="Roboto"/>
                <a:sym typeface="Roboto"/>
              </a:rPr>
              <a:t>RAM</a:t>
            </a:r>
            <a:r>
              <a:rPr lang="en" sz="3300">
                <a:solidFill>
                  <a:srgbClr val="004D40"/>
                </a:solidFill>
                <a:latin typeface="Roboto"/>
                <a:ea typeface="Roboto"/>
                <a:cs typeface="Roboto"/>
                <a:sym typeface="Roboto"/>
              </a:rPr>
              <a:t> or </a:t>
            </a:r>
            <a:r>
              <a:rPr b="1" i="1" lang="en" sz="3300">
                <a:solidFill>
                  <a:srgbClr val="004D40"/>
                </a:solidFill>
                <a:latin typeface="Roboto"/>
                <a:ea typeface="Roboto"/>
                <a:cs typeface="Roboto"/>
                <a:sym typeface="Roboto"/>
              </a:rPr>
              <a:t>system memory</a:t>
            </a:r>
            <a:r>
              <a:rPr lang="en" sz="3300">
                <a:solidFill>
                  <a:srgbClr val="004D40"/>
                </a:solidFill>
                <a:latin typeface="Roboto"/>
                <a:ea typeface="Roboto"/>
                <a:cs typeface="Roboto"/>
                <a:sym typeface="Roboto"/>
              </a:rPr>
              <a:t> is considered "</a:t>
            </a:r>
            <a:r>
              <a:rPr b="1" lang="en" sz="3300">
                <a:solidFill>
                  <a:srgbClr val="004D40"/>
                </a:solidFill>
                <a:latin typeface="Roboto"/>
                <a:ea typeface="Roboto"/>
                <a:cs typeface="Roboto"/>
                <a:sym typeface="Roboto"/>
              </a:rPr>
              <a:t>volatile</a:t>
            </a:r>
            <a:r>
              <a:rPr lang="en" sz="3300">
                <a:solidFill>
                  <a:srgbClr val="004D40"/>
                </a:solidFill>
                <a:latin typeface="Roboto"/>
                <a:ea typeface="Roboto"/>
                <a:cs typeface="Roboto"/>
                <a:sym typeface="Roboto"/>
              </a:rPr>
              <a:t>" memory. It</a:t>
            </a:r>
            <a:r>
              <a:rPr i="1" lang="en" sz="3300">
                <a:solidFill>
                  <a:srgbClr val="004D40"/>
                </a:solidFill>
                <a:latin typeface="Roboto"/>
                <a:ea typeface="Roboto"/>
                <a:cs typeface="Roboto"/>
                <a:sym typeface="Roboto"/>
              </a:rPr>
              <a:t> only stores </a:t>
            </a:r>
            <a:r>
              <a:rPr i="1" lang="en" sz="3300" u="sng">
                <a:solidFill>
                  <a:srgbClr val="039BE5"/>
                </a:solidFill>
                <a:latin typeface="Roboto"/>
                <a:ea typeface="Roboto"/>
                <a:cs typeface="Roboto"/>
                <a:sym typeface="Roboto"/>
                <a:hlinkClick r:id="rId10">
                  <a:extLst>
                    <a:ext uri="{A12FA001-AC4F-418D-AE19-62706E023703}">
                      <ahyp:hlinkClr val="tx"/>
                    </a:ext>
                  </a:extLst>
                </a:hlinkClick>
              </a:rPr>
              <a:t>data</a:t>
            </a:r>
            <a:r>
              <a:rPr i="1" lang="en" sz="3300">
                <a:solidFill>
                  <a:srgbClr val="004D40"/>
                </a:solidFill>
                <a:latin typeface="Roboto"/>
                <a:ea typeface="Roboto"/>
                <a:cs typeface="Roboto"/>
                <a:sym typeface="Roboto"/>
              </a:rPr>
              <a:t> while a device is turned on. When the device is powered down, data stored in the RAM is erased.</a:t>
            </a:r>
            <a:endParaRPr sz="3300">
              <a:solidFill>
                <a:srgbClr val="004D40"/>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28"/>
          <p:cNvPicPr preferRelativeResize="0"/>
          <p:nvPr/>
        </p:nvPicPr>
        <p:blipFill>
          <a:blip r:embed="rId3">
            <a:alphaModFix/>
          </a:blip>
          <a:stretch>
            <a:fillRect/>
          </a:stretch>
        </p:blipFill>
        <p:spPr>
          <a:xfrm>
            <a:off x="5204025" y="1131348"/>
            <a:ext cx="3173525" cy="3245901"/>
          </a:xfrm>
          <a:prstGeom prst="rect">
            <a:avLst/>
          </a:prstGeom>
          <a:noFill/>
          <a:ln>
            <a:noFill/>
          </a:ln>
        </p:spPr>
      </p:pic>
      <p:pic>
        <p:nvPicPr>
          <p:cNvPr descr="https://images.freeimg.net/rsynced_images/floor-floorboards.jpg" id="299" name="Google Shape;299;p2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00" name="Google Shape;300;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03" name="Google Shape;303;p2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04" name="Google Shape;304;p2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05" name="Google Shape;305;p2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06" name="Google Shape;306;p2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07" name="Google Shape;307;p2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08" name="Google Shape;308;p28"/>
          <p:cNvSpPr/>
          <p:nvPr/>
        </p:nvSpPr>
        <p:spPr>
          <a:xfrm>
            <a:off x="905925" y="50"/>
            <a:ext cx="7310745" cy="90687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Software</a:t>
            </a:r>
          </a:p>
        </p:txBody>
      </p:sp>
      <p:sp>
        <p:nvSpPr>
          <p:cNvPr id="309" name="Google Shape;309;p28"/>
          <p:cNvSpPr txBox="1"/>
          <p:nvPr/>
        </p:nvSpPr>
        <p:spPr>
          <a:xfrm>
            <a:off x="905925" y="971450"/>
            <a:ext cx="47511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800"/>
              </a:spcAft>
              <a:buNone/>
            </a:pPr>
            <a:r>
              <a:rPr b="1" lang="en" sz="3300">
                <a:latin typeface="Roboto"/>
                <a:ea typeface="Roboto"/>
                <a:cs typeface="Roboto"/>
                <a:sym typeface="Roboto"/>
              </a:rPr>
              <a:t>Software</a:t>
            </a:r>
            <a:r>
              <a:rPr lang="en" sz="3300">
                <a:latin typeface="Roboto"/>
                <a:ea typeface="Roboto"/>
                <a:cs typeface="Roboto"/>
                <a:sym typeface="Roboto"/>
              </a:rPr>
              <a:t> are </a:t>
            </a:r>
            <a:r>
              <a:rPr i="1" lang="en" sz="3300">
                <a:latin typeface="Roboto"/>
                <a:ea typeface="Roboto"/>
                <a:cs typeface="Roboto"/>
                <a:sym typeface="Roboto"/>
              </a:rPr>
              <a:t>the </a:t>
            </a:r>
            <a:r>
              <a:rPr lang="en" sz="3300">
                <a:latin typeface="Roboto"/>
                <a:ea typeface="Roboto"/>
                <a:cs typeface="Roboto"/>
                <a:sym typeface="Roboto"/>
              </a:rPr>
              <a:t>programs that manage the computer and complete tasks for users like you.</a:t>
            </a:r>
            <a:endParaRPr sz="33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https://images.freeimg.net/rsynced_images/floor-floorboards.jpg" id="314" name="Google Shape;314;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15" name="Google Shape;315;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7" name="Google Shape;317;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8" name="Google Shape;318;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19" name="Google Shape;319;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20" name="Google Shape;320;p2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21" name="Google Shape;321;p2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22" name="Google Shape;322;p2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23" name="Google Shape;323;p29"/>
          <p:cNvSpPr/>
          <p:nvPr/>
        </p:nvSpPr>
        <p:spPr>
          <a:xfrm>
            <a:off x="1129276" y="69813"/>
            <a:ext cx="6974201"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
        <p:nvSpPr>
          <p:cNvPr id="324" name="Google Shape;324;p29"/>
          <p:cNvSpPr txBox="1"/>
          <p:nvPr/>
        </p:nvSpPr>
        <p:spPr>
          <a:xfrm>
            <a:off x="1129275" y="1120375"/>
            <a:ext cx="62595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800"/>
              </a:spcAft>
              <a:buNone/>
            </a:pPr>
            <a:r>
              <a:rPr lang="en" sz="4200">
                <a:solidFill>
                  <a:schemeClr val="dk1"/>
                </a:solidFill>
                <a:latin typeface="Roboto"/>
                <a:ea typeface="Roboto"/>
                <a:cs typeface="Roboto"/>
                <a:sym typeface="Roboto"/>
              </a:rPr>
              <a:t>You need both hardware and software in order to have a operable computer system!</a:t>
            </a:r>
            <a:endParaRPr sz="42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https://images.freeimg.net/rsynced_images/floor-floorboards.jpg" id="329" name="Google Shape;329;p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30" name="Google Shape;330;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33" name="Google Shape;333;p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34" name="Google Shape;334;p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35" name="Google Shape;335;p3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36" name="Google Shape;336;p3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37" name="Google Shape;337;p3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38" name="Google Shape;338;p30"/>
          <p:cNvSpPr/>
          <p:nvPr/>
        </p:nvSpPr>
        <p:spPr>
          <a:xfrm>
            <a:off x="171050" y="1007385"/>
            <a:ext cx="7421634" cy="18304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Network</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https://images.freeimg.net/rsynced_images/floor-floorboards.jpg" id="343" name="Google Shape;343;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44" name="Google Shape;344;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6" name="Google Shape;346;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7" name="Google Shape;347;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8" name="Google Shape;348;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9" name="Google Shape;349;p3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50" name="Google Shape;350;p3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51" name="Google Shape;351;p3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52" name="Google Shape;352;p31"/>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53" name="Google Shape;353;p31"/>
          <p:cNvSpPr txBox="1"/>
          <p:nvPr/>
        </p:nvSpPr>
        <p:spPr>
          <a:xfrm>
            <a:off x="1013450" y="924050"/>
            <a:ext cx="6622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Roboto"/>
                <a:ea typeface="Roboto"/>
                <a:cs typeface="Roboto"/>
                <a:sym typeface="Roboto"/>
              </a:rPr>
              <a:t>I</a:t>
            </a:r>
            <a:r>
              <a:rPr lang="en" sz="2800">
                <a:latin typeface="Roboto"/>
                <a:ea typeface="Roboto"/>
                <a:cs typeface="Roboto"/>
                <a:sym typeface="Roboto"/>
              </a:rPr>
              <a:t>magine you have a bunch of friends. You all like to talk to each other and share your games. Your friends live in different houses and in different towns. Think of the houses that your friends live in as </a:t>
            </a:r>
            <a:r>
              <a:rPr b="1" lang="en" sz="2800">
                <a:latin typeface="Roboto"/>
                <a:ea typeface="Roboto"/>
                <a:cs typeface="Roboto"/>
                <a:sym typeface="Roboto"/>
              </a:rPr>
              <a:t>computers</a:t>
            </a:r>
            <a:r>
              <a:rPr lang="en" sz="2800">
                <a:latin typeface="Roboto"/>
                <a:ea typeface="Roboto"/>
                <a:cs typeface="Roboto"/>
                <a:sym typeface="Roboto"/>
              </a:rPr>
              <a:t>. Think about the roads you travel to get to their houses as </a:t>
            </a:r>
            <a:r>
              <a:rPr b="1" lang="en" sz="2800">
                <a:latin typeface="Roboto"/>
                <a:ea typeface="Roboto"/>
                <a:cs typeface="Roboto"/>
                <a:sym typeface="Roboto"/>
              </a:rPr>
              <a:t>connections</a:t>
            </a:r>
            <a:r>
              <a:rPr lang="en" sz="2800">
                <a:latin typeface="Roboto"/>
                <a:ea typeface="Roboto"/>
                <a:cs typeface="Roboto"/>
                <a:sym typeface="Roboto"/>
              </a:rPr>
              <a:t>. </a:t>
            </a:r>
            <a:endParaRPr sz="2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695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08775" y="448875"/>
            <a:ext cx="5227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Technology:</a:t>
            </a:r>
            <a:endParaRPr b="1" sz="18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600">
                <a:solidFill>
                  <a:srgbClr val="FFFFFF"/>
                </a:solidFill>
                <a:latin typeface="Roboto"/>
                <a:ea typeface="Roboto"/>
                <a:cs typeface="Roboto"/>
                <a:sym typeface="Roboto"/>
              </a:rPr>
              <a:t>8.1.5.NI.1: </a:t>
            </a:r>
            <a:r>
              <a:rPr lang="en" sz="1600">
                <a:solidFill>
                  <a:srgbClr val="FFFFFF"/>
                </a:solidFill>
                <a:latin typeface="Roboto"/>
                <a:ea typeface="Roboto"/>
                <a:cs typeface="Roboto"/>
                <a:sym typeface="Roboto"/>
              </a:rPr>
              <a:t>Develop models that successfully transmit and receive information using both wired and wireless methods. </a:t>
            </a:r>
            <a:endParaRPr sz="16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600">
                <a:solidFill>
                  <a:srgbClr val="FFFFFF"/>
                </a:solidFill>
                <a:latin typeface="Roboto"/>
                <a:ea typeface="Roboto"/>
                <a:cs typeface="Roboto"/>
                <a:sym typeface="Roboto"/>
              </a:rPr>
              <a:t>8.1.5.NI.2: </a:t>
            </a:r>
            <a:r>
              <a:rPr lang="en" sz="1600">
                <a:solidFill>
                  <a:srgbClr val="FFFFFF"/>
                </a:solidFill>
                <a:latin typeface="Roboto"/>
                <a:ea typeface="Roboto"/>
                <a:cs typeface="Roboto"/>
                <a:sym typeface="Roboto"/>
              </a:rPr>
              <a:t>Describe physical and digital security measures for protecting sensitive personal information. </a:t>
            </a:r>
            <a:endParaRPr sz="16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https://images.freeimg.net/rsynced_images/floor-floorboards.jpg" id="358" name="Google Shape;358;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59" name="Google Shape;359;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62" name="Google Shape;362;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63" name="Google Shape;363;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64" name="Google Shape;364;p3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65" name="Google Shape;365;p3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66" name="Google Shape;366;p3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67" name="Google Shape;367;p32"/>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68" name="Google Shape;368;p32"/>
          <p:cNvSpPr txBox="1"/>
          <p:nvPr/>
        </p:nvSpPr>
        <p:spPr>
          <a:xfrm>
            <a:off x="1308525" y="971125"/>
            <a:ext cx="37866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latin typeface="Roboto"/>
                <a:ea typeface="Roboto"/>
                <a:cs typeface="Roboto"/>
                <a:sym typeface="Roboto"/>
              </a:rPr>
              <a:t>A </a:t>
            </a:r>
            <a:r>
              <a:rPr b="1" lang="en" sz="3100">
                <a:latin typeface="Roboto"/>
                <a:ea typeface="Roboto"/>
                <a:cs typeface="Roboto"/>
                <a:sym typeface="Roboto"/>
              </a:rPr>
              <a:t>computer network</a:t>
            </a:r>
            <a:r>
              <a:rPr lang="en" sz="3100">
                <a:latin typeface="Roboto"/>
                <a:ea typeface="Roboto"/>
                <a:cs typeface="Roboto"/>
                <a:sym typeface="Roboto"/>
              </a:rPr>
              <a:t> is like a big </a:t>
            </a:r>
            <a:r>
              <a:rPr b="1" i="1" lang="en" sz="3100">
                <a:latin typeface="Roboto"/>
                <a:ea typeface="Roboto"/>
                <a:cs typeface="Roboto"/>
                <a:sym typeface="Roboto"/>
              </a:rPr>
              <a:t>map</a:t>
            </a:r>
            <a:r>
              <a:rPr lang="en" sz="3100">
                <a:latin typeface="Roboto"/>
                <a:ea typeface="Roboto"/>
                <a:cs typeface="Roboto"/>
                <a:sym typeface="Roboto"/>
              </a:rPr>
              <a:t> that shows all the roads (</a:t>
            </a:r>
            <a:r>
              <a:rPr b="1" lang="en" sz="3100">
                <a:latin typeface="Roboto"/>
                <a:ea typeface="Roboto"/>
                <a:cs typeface="Roboto"/>
                <a:sym typeface="Roboto"/>
              </a:rPr>
              <a:t>connections</a:t>
            </a:r>
            <a:r>
              <a:rPr lang="en" sz="3100">
                <a:latin typeface="Roboto"/>
                <a:ea typeface="Roboto"/>
                <a:cs typeface="Roboto"/>
                <a:sym typeface="Roboto"/>
              </a:rPr>
              <a:t>) </a:t>
            </a:r>
            <a:r>
              <a:rPr b="1" i="1" lang="en" sz="3100">
                <a:latin typeface="Roboto"/>
                <a:ea typeface="Roboto"/>
                <a:cs typeface="Roboto"/>
                <a:sym typeface="Roboto"/>
              </a:rPr>
              <a:t>between</a:t>
            </a:r>
            <a:r>
              <a:rPr lang="en" sz="3100">
                <a:latin typeface="Roboto"/>
                <a:ea typeface="Roboto"/>
                <a:cs typeface="Roboto"/>
                <a:sym typeface="Roboto"/>
              </a:rPr>
              <a:t> the houses (</a:t>
            </a:r>
            <a:r>
              <a:rPr b="1" lang="en" sz="3100">
                <a:latin typeface="Roboto"/>
                <a:ea typeface="Roboto"/>
                <a:cs typeface="Roboto"/>
                <a:sym typeface="Roboto"/>
              </a:rPr>
              <a:t>computers</a:t>
            </a:r>
            <a:r>
              <a:rPr lang="en" sz="3100">
                <a:latin typeface="Roboto"/>
                <a:ea typeface="Roboto"/>
                <a:cs typeface="Roboto"/>
                <a:sym typeface="Roboto"/>
              </a:rPr>
              <a:t>). </a:t>
            </a:r>
            <a:endParaRPr sz="3100">
              <a:latin typeface="Roboto"/>
              <a:ea typeface="Roboto"/>
              <a:cs typeface="Roboto"/>
              <a:sym typeface="Roboto"/>
            </a:endParaRPr>
          </a:p>
        </p:txBody>
      </p:sp>
      <p:pic>
        <p:nvPicPr>
          <p:cNvPr id="369" name="Google Shape;369;p32"/>
          <p:cNvPicPr preferRelativeResize="0"/>
          <p:nvPr/>
        </p:nvPicPr>
        <p:blipFill>
          <a:blip r:embed="rId10">
            <a:alphaModFix/>
          </a:blip>
          <a:stretch>
            <a:fillRect/>
          </a:stretch>
        </p:blipFill>
        <p:spPr>
          <a:xfrm>
            <a:off x="5906249" y="1291025"/>
            <a:ext cx="2088668" cy="1819426"/>
          </a:xfrm>
          <a:prstGeom prst="rect">
            <a:avLst/>
          </a:prstGeom>
          <a:noFill/>
          <a:ln>
            <a:noFill/>
          </a:ln>
        </p:spPr>
      </p:pic>
      <p:pic>
        <p:nvPicPr>
          <p:cNvPr id="370" name="Google Shape;370;p32"/>
          <p:cNvPicPr preferRelativeResize="0"/>
          <p:nvPr/>
        </p:nvPicPr>
        <p:blipFill>
          <a:blip r:embed="rId10">
            <a:alphaModFix/>
          </a:blip>
          <a:stretch>
            <a:fillRect/>
          </a:stretch>
        </p:blipFill>
        <p:spPr>
          <a:xfrm>
            <a:off x="5906255" y="2782228"/>
            <a:ext cx="2088694" cy="1819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33"/>
          <p:cNvPicPr preferRelativeResize="0"/>
          <p:nvPr/>
        </p:nvPicPr>
        <p:blipFill rotWithShape="1">
          <a:blip r:embed="rId3">
            <a:alphaModFix/>
          </a:blip>
          <a:srcRect b="15202" l="0" r="0" t="-4472"/>
          <a:stretch/>
        </p:blipFill>
        <p:spPr>
          <a:xfrm>
            <a:off x="5548525" y="781050"/>
            <a:ext cx="2966824" cy="3402075"/>
          </a:xfrm>
          <a:prstGeom prst="rect">
            <a:avLst/>
          </a:prstGeom>
          <a:noFill/>
          <a:ln>
            <a:noFill/>
          </a:ln>
        </p:spPr>
      </p:pic>
      <p:pic>
        <p:nvPicPr>
          <p:cNvPr descr="https://images.freeimg.net/rsynced_images/floor-floorboards.jpg" id="376" name="Google Shape;376;p3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77" name="Google Shape;377;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9" name="Google Shape;379;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0" name="Google Shape;380;p3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81" name="Google Shape;381;p3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82" name="Google Shape;382;p3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83" name="Google Shape;383;p3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84" name="Google Shape;384;p3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85" name="Google Shape;385;p33"/>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86" name="Google Shape;386;p33"/>
          <p:cNvSpPr txBox="1"/>
          <p:nvPr/>
        </p:nvSpPr>
        <p:spPr>
          <a:xfrm>
            <a:off x="944025" y="912038"/>
            <a:ext cx="4811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W</a:t>
            </a:r>
            <a:r>
              <a:rPr lang="en" sz="2400">
                <a:latin typeface="Roboto"/>
                <a:ea typeface="Roboto"/>
                <a:cs typeface="Roboto"/>
                <a:sym typeface="Roboto"/>
              </a:rPr>
              <a:t>hen your friends want to hangout or play a game, they use these roads (</a:t>
            </a:r>
            <a:r>
              <a:rPr b="1" lang="en" sz="2400">
                <a:latin typeface="Roboto"/>
                <a:ea typeface="Roboto"/>
                <a:cs typeface="Roboto"/>
                <a:sym typeface="Roboto"/>
              </a:rPr>
              <a:t>connections</a:t>
            </a:r>
            <a:r>
              <a:rPr lang="en" sz="2400">
                <a:latin typeface="Roboto"/>
                <a:ea typeface="Roboto"/>
                <a:cs typeface="Roboto"/>
                <a:sym typeface="Roboto"/>
              </a:rPr>
              <a:t>) to send messages back and forth between the houses (</a:t>
            </a:r>
            <a:r>
              <a:rPr b="1" lang="en" sz="2400">
                <a:latin typeface="Roboto"/>
                <a:ea typeface="Roboto"/>
                <a:cs typeface="Roboto"/>
                <a:sym typeface="Roboto"/>
              </a:rPr>
              <a:t>computers</a:t>
            </a:r>
            <a:r>
              <a:rPr lang="en" sz="2400">
                <a:latin typeface="Roboto"/>
                <a:ea typeface="Roboto"/>
                <a:cs typeface="Roboto"/>
                <a:sym typeface="Roboto"/>
              </a:rPr>
              <a:t>). </a:t>
            </a:r>
            <a:r>
              <a:rPr b="1" lang="en" sz="2400">
                <a:latin typeface="Roboto"/>
                <a:ea typeface="Roboto"/>
                <a:cs typeface="Roboto"/>
                <a:sym typeface="Roboto"/>
              </a:rPr>
              <a:t>Computers pass information to each other through network connections.</a:t>
            </a:r>
            <a:r>
              <a:rPr lang="en" sz="2400">
                <a:latin typeface="Roboto"/>
                <a:ea typeface="Roboto"/>
                <a:cs typeface="Roboto"/>
                <a:sym typeface="Roboto"/>
              </a:rPr>
              <a:t> </a:t>
            </a:r>
            <a:endParaRPr sz="24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https://images.freeimg.net/rsynced_images/floor-floorboards.jpg" id="391" name="Google Shape;391;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92" name="Google Shape;392;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95" name="Google Shape;395;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96" name="Google Shape;396;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97" name="Google Shape;397;p3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98" name="Google Shape;398;p3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99" name="Google Shape;399;p3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00" name="Google Shape;400;p34"/>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01" name="Google Shape;401;p34"/>
          <p:cNvSpPr txBox="1"/>
          <p:nvPr/>
        </p:nvSpPr>
        <p:spPr>
          <a:xfrm>
            <a:off x="879563" y="950375"/>
            <a:ext cx="52986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Roboto"/>
                <a:ea typeface="Roboto"/>
                <a:cs typeface="Roboto"/>
                <a:sym typeface="Roboto"/>
              </a:rPr>
              <a:t>The more roads (</a:t>
            </a:r>
            <a:r>
              <a:rPr b="1" lang="en" sz="2600">
                <a:latin typeface="Roboto"/>
                <a:ea typeface="Roboto"/>
                <a:cs typeface="Roboto"/>
                <a:sym typeface="Roboto"/>
              </a:rPr>
              <a:t>connections</a:t>
            </a:r>
            <a:r>
              <a:rPr lang="en" sz="2600">
                <a:latin typeface="Roboto"/>
                <a:ea typeface="Roboto"/>
                <a:cs typeface="Roboto"/>
                <a:sym typeface="Roboto"/>
              </a:rPr>
              <a:t>) there are and the faster they are, the quicker your friends can share and play together! That's what </a:t>
            </a:r>
            <a:r>
              <a:rPr b="1" lang="en" sz="2600">
                <a:latin typeface="Roboto"/>
                <a:ea typeface="Roboto"/>
                <a:cs typeface="Roboto"/>
                <a:sym typeface="Roboto"/>
              </a:rPr>
              <a:t>computer networks</a:t>
            </a:r>
            <a:r>
              <a:rPr lang="en" sz="2600">
                <a:latin typeface="Roboto"/>
                <a:ea typeface="Roboto"/>
                <a:cs typeface="Roboto"/>
                <a:sym typeface="Roboto"/>
              </a:rPr>
              <a:t> do—they </a:t>
            </a:r>
            <a:r>
              <a:rPr b="1" lang="en" sz="2600">
                <a:latin typeface="Roboto"/>
                <a:ea typeface="Roboto"/>
                <a:cs typeface="Roboto"/>
                <a:sym typeface="Roboto"/>
              </a:rPr>
              <a:t>help computers talk and share stuff with each other, no matter where they are</a:t>
            </a:r>
            <a:r>
              <a:rPr lang="en" sz="2600">
                <a:latin typeface="Roboto"/>
                <a:ea typeface="Roboto"/>
                <a:cs typeface="Roboto"/>
                <a:sym typeface="Roboto"/>
              </a:rPr>
              <a:t>!</a:t>
            </a:r>
            <a:endParaRPr sz="2600">
              <a:latin typeface="Roboto"/>
              <a:ea typeface="Roboto"/>
              <a:cs typeface="Roboto"/>
              <a:sym typeface="Roboto"/>
            </a:endParaRPr>
          </a:p>
        </p:txBody>
      </p:sp>
      <p:pic>
        <p:nvPicPr>
          <p:cNvPr id="402" name="Google Shape;402;p34"/>
          <p:cNvPicPr preferRelativeResize="0"/>
          <p:nvPr/>
        </p:nvPicPr>
        <p:blipFill>
          <a:blip r:embed="rId10">
            <a:alphaModFix/>
          </a:blip>
          <a:stretch>
            <a:fillRect/>
          </a:stretch>
        </p:blipFill>
        <p:spPr>
          <a:xfrm>
            <a:off x="6314200" y="1910800"/>
            <a:ext cx="1832724" cy="1832724"/>
          </a:xfrm>
          <a:prstGeom prst="rect">
            <a:avLst/>
          </a:prstGeom>
          <a:noFill/>
          <a:ln>
            <a:noFill/>
          </a:ln>
        </p:spPr>
      </p:pic>
      <p:pic>
        <p:nvPicPr>
          <p:cNvPr id="403" name="Google Shape;403;p34"/>
          <p:cNvPicPr preferRelativeResize="0"/>
          <p:nvPr/>
        </p:nvPicPr>
        <p:blipFill>
          <a:blip r:embed="rId11">
            <a:alphaModFix/>
          </a:blip>
          <a:stretch>
            <a:fillRect/>
          </a:stretch>
        </p:blipFill>
        <p:spPr>
          <a:xfrm>
            <a:off x="6831099" y="2281725"/>
            <a:ext cx="285651" cy="282301"/>
          </a:xfrm>
          <a:prstGeom prst="rect">
            <a:avLst/>
          </a:prstGeom>
          <a:noFill/>
          <a:ln>
            <a:noFill/>
          </a:ln>
        </p:spPr>
      </p:pic>
      <p:pic>
        <p:nvPicPr>
          <p:cNvPr id="404" name="Google Shape;404;p34"/>
          <p:cNvPicPr preferRelativeResize="0"/>
          <p:nvPr/>
        </p:nvPicPr>
        <p:blipFill>
          <a:blip r:embed="rId11">
            <a:alphaModFix/>
          </a:blip>
          <a:stretch>
            <a:fillRect/>
          </a:stretch>
        </p:blipFill>
        <p:spPr>
          <a:xfrm>
            <a:off x="7083137" y="2324125"/>
            <a:ext cx="285651" cy="282301"/>
          </a:xfrm>
          <a:prstGeom prst="rect">
            <a:avLst/>
          </a:prstGeom>
          <a:noFill/>
          <a:ln>
            <a:noFill/>
          </a:ln>
        </p:spPr>
      </p:pic>
      <p:pic>
        <p:nvPicPr>
          <p:cNvPr id="405" name="Google Shape;405;p34"/>
          <p:cNvPicPr preferRelativeResize="0"/>
          <p:nvPr/>
        </p:nvPicPr>
        <p:blipFill>
          <a:blip r:embed="rId11">
            <a:alphaModFix/>
          </a:blip>
          <a:stretch>
            <a:fillRect/>
          </a:stretch>
        </p:blipFill>
        <p:spPr>
          <a:xfrm>
            <a:off x="7299022" y="2502413"/>
            <a:ext cx="230349" cy="282301"/>
          </a:xfrm>
          <a:prstGeom prst="rect">
            <a:avLst/>
          </a:prstGeom>
          <a:noFill/>
          <a:ln>
            <a:noFill/>
          </a:ln>
        </p:spPr>
      </p:pic>
      <p:pic>
        <p:nvPicPr>
          <p:cNvPr id="406" name="Google Shape;406;p34"/>
          <p:cNvPicPr preferRelativeResize="0"/>
          <p:nvPr/>
        </p:nvPicPr>
        <p:blipFill>
          <a:blip r:embed="rId11">
            <a:alphaModFix/>
          </a:blip>
          <a:stretch>
            <a:fillRect/>
          </a:stretch>
        </p:blipFill>
        <p:spPr>
          <a:xfrm>
            <a:off x="7435824" y="2821850"/>
            <a:ext cx="230352" cy="227649"/>
          </a:xfrm>
          <a:prstGeom prst="rect">
            <a:avLst/>
          </a:prstGeom>
          <a:noFill/>
          <a:ln>
            <a:noFill/>
          </a:ln>
        </p:spPr>
      </p:pic>
      <p:pic>
        <p:nvPicPr>
          <p:cNvPr id="407" name="Google Shape;407;p34"/>
          <p:cNvPicPr preferRelativeResize="0"/>
          <p:nvPr/>
        </p:nvPicPr>
        <p:blipFill>
          <a:blip r:embed="rId11">
            <a:alphaModFix/>
          </a:blip>
          <a:stretch>
            <a:fillRect/>
          </a:stretch>
        </p:blipFill>
        <p:spPr>
          <a:xfrm>
            <a:off x="7492249" y="2250847"/>
            <a:ext cx="285651" cy="282301"/>
          </a:xfrm>
          <a:prstGeom prst="rect">
            <a:avLst/>
          </a:prstGeom>
          <a:noFill/>
          <a:ln>
            <a:noFill/>
          </a:ln>
        </p:spPr>
      </p:pic>
      <p:pic>
        <p:nvPicPr>
          <p:cNvPr id="408" name="Google Shape;408;p34"/>
          <p:cNvPicPr preferRelativeResize="0"/>
          <p:nvPr/>
        </p:nvPicPr>
        <p:blipFill>
          <a:blip r:embed="rId11">
            <a:alphaModFix/>
          </a:blip>
          <a:stretch>
            <a:fillRect/>
          </a:stretch>
        </p:blipFill>
        <p:spPr>
          <a:xfrm>
            <a:off x="7083124" y="3518710"/>
            <a:ext cx="285674" cy="282326"/>
          </a:xfrm>
          <a:prstGeom prst="rect">
            <a:avLst/>
          </a:prstGeom>
          <a:noFill/>
          <a:ln>
            <a:noFill/>
          </a:ln>
        </p:spPr>
      </p:pic>
      <p:pic>
        <p:nvPicPr>
          <p:cNvPr id="409" name="Google Shape;409;p34"/>
          <p:cNvPicPr preferRelativeResize="0"/>
          <p:nvPr/>
        </p:nvPicPr>
        <p:blipFill>
          <a:blip r:embed="rId11">
            <a:alphaModFix/>
          </a:blip>
          <a:stretch>
            <a:fillRect/>
          </a:stretch>
        </p:blipFill>
        <p:spPr>
          <a:xfrm>
            <a:off x="7435824" y="3086625"/>
            <a:ext cx="230352" cy="227649"/>
          </a:xfrm>
          <a:prstGeom prst="rect">
            <a:avLst/>
          </a:prstGeom>
          <a:noFill/>
          <a:ln>
            <a:noFill/>
          </a:ln>
        </p:spPr>
      </p:pic>
      <p:pic>
        <p:nvPicPr>
          <p:cNvPr id="410" name="Google Shape;410;p34"/>
          <p:cNvPicPr preferRelativeResize="0"/>
          <p:nvPr/>
        </p:nvPicPr>
        <p:blipFill>
          <a:blip r:embed="rId11">
            <a:alphaModFix/>
          </a:blip>
          <a:stretch>
            <a:fillRect/>
          </a:stretch>
        </p:blipFill>
        <p:spPr>
          <a:xfrm>
            <a:off x="7320599" y="3325000"/>
            <a:ext cx="230352" cy="227649"/>
          </a:xfrm>
          <a:prstGeom prst="rect">
            <a:avLst/>
          </a:prstGeom>
          <a:noFill/>
          <a:ln>
            <a:noFill/>
          </a:ln>
        </p:spPr>
      </p:pic>
      <p:pic>
        <p:nvPicPr>
          <p:cNvPr id="411" name="Google Shape;411;p34"/>
          <p:cNvPicPr preferRelativeResize="0"/>
          <p:nvPr/>
        </p:nvPicPr>
        <p:blipFill>
          <a:blip r:embed="rId11">
            <a:alphaModFix/>
          </a:blip>
          <a:stretch>
            <a:fillRect/>
          </a:stretch>
        </p:blipFill>
        <p:spPr>
          <a:xfrm>
            <a:off x="6216999" y="3059297"/>
            <a:ext cx="285674" cy="282326"/>
          </a:xfrm>
          <a:prstGeom prst="rect">
            <a:avLst/>
          </a:prstGeom>
          <a:noFill/>
          <a:ln>
            <a:noFill/>
          </a:ln>
        </p:spPr>
      </p:pic>
      <p:pic>
        <p:nvPicPr>
          <p:cNvPr id="412" name="Google Shape;412;p34"/>
          <p:cNvPicPr preferRelativeResize="0"/>
          <p:nvPr/>
        </p:nvPicPr>
        <p:blipFill>
          <a:blip r:embed="rId11">
            <a:alphaModFix/>
          </a:blip>
          <a:stretch>
            <a:fillRect/>
          </a:stretch>
        </p:blipFill>
        <p:spPr>
          <a:xfrm>
            <a:off x="6330649" y="3325010"/>
            <a:ext cx="285674" cy="282326"/>
          </a:xfrm>
          <a:prstGeom prst="rect">
            <a:avLst/>
          </a:prstGeom>
          <a:noFill/>
          <a:ln>
            <a:noFill/>
          </a:ln>
        </p:spPr>
      </p:pic>
      <p:pic>
        <p:nvPicPr>
          <p:cNvPr id="413" name="Google Shape;413;p34"/>
          <p:cNvPicPr preferRelativeResize="0"/>
          <p:nvPr/>
        </p:nvPicPr>
        <p:blipFill>
          <a:blip r:embed="rId11">
            <a:alphaModFix/>
          </a:blip>
          <a:stretch>
            <a:fillRect/>
          </a:stretch>
        </p:blipFill>
        <p:spPr>
          <a:xfrm>
            <a:off x="6545424" y="3575860"/>
            <a:ext cx="285674" cy="282326"/>
          </a:xfrm>
          <a:prstGeom prst="rect">
            <a:avLst/>
          </a:prstGeom>
          <a:noFill/>
          <a:ln>
            <a:noFill/>
          </a:ln>
        </p:spPr>
      </p:pic>
      <p:pic>
        <p:nvPicPr>
          <p:cNvPr id="414" name="Google Shape;414;p34"/>
          <p:cNvPicPr preferRelativeResize="0"/>
          <p:nvPr/>
        </p:nvPicPr>
        <p:blipFill>
          <a:blip r:embed="rId11">
            <a:alphaModFix/>
          </a:blip>
          <a:stretch>
            <a:fillRect/>
          </a:stretch>
        </p:blipFill>
        <p:spPr>
          <a:xfrm>
            <a:off x="6768799" y="3204385"/>
            <a:ext cx="285674" cy="282326"/>
          </a:xfrm>
          <a:prstGeom prst="rect">
            <a:avLst/>
          </a:prstGeom>
          <a:noFill/>
          <a:ln>
            <a:noFill/>
          </a:ln>
        </p:spPr>
      </p:pic>
      <p:pic>
        <p:nvPicPr>
          <p:cNvPr id="415" name="Google Shape;415;p34"/>
          <p:cNvPicPr preferRelativeResize="0"/>
          <p:nvPr/>
        </p:nvPicPr>
        <p:blipFill>
          <a:blip r:embed="rId11">
            <a:alphaModFix/>
          </a:blip>
          <a:stretch>
            <a:fillRect/>
          </a:stretch>
        </p:blipFill>
        <p:spPr>
          <a:xfrm>
            <a:off x="6259749" y="2767172"/>
            <a:ext cx="285674" cy="282326"/>
          </a:xfrm>
          <a:prstGeom prst="rect">
            <a:avLst/>
          </a:prstGeom>
          <a:noFill/>
          <a:ln>
            <a:noFill/>
          </a:ln>
        </p:spPr>
      </p:pic>
      <p:pic>
        <p:nvPicPr>
          <p:cNvPr id="416" name="Google Shape;416;p34"/>
          <p:cNvPicPr preferRelativeResize="0"/>
          <p:nvPr/>
        </p:nvPicPr>
        <p:blipFill>
          <a:blip r:embed="rId11">
            <a:alphaModFix/>
          </a:blip>
          <a:stretch>
            <a:fillRect/>
          </a:stretch>
        </p:blipFill>
        <p:spPr>
          <a:xfrm>
            <a:off x="6216999" y="2370147"/>
            <a:ext cx="285674" cy="282326"/>
          </a:xfrm>
          <a:prstGeom prst="rect">
            <a:avLst/>
          </a:prstGeom>
          <a:noFill/>
          <a:ln>
            <a:noFill/>
          </a:ln>
        </p:spPr>
      </p:pic>
      <p:pic>
        <p:nvPicPr>
          <p:cNvPr id="417" name="Google Shape;417;p34"/>
          <p:cNvPicPr preferRelativeResize="0"/>
          <p:nvPr/>
        </p:nvPicPr>
        <p:blipFill>
          <a:blip r:embed="rId11">
            <a:alphaModFix/>
          </a:blip>
          <a:stretch>
            <a:fillRect/>
          </a:stretch>
        </p:blipFill>
        <p:spPr>
          <a:xfrm>
            <a:off x="6533374" y="2652472"/>
            <a:ext cx="285674" cy="282326"/>
          </a:xfrm>
          <a:prstGeom prst="rect">
            <a:avLst/>
          </a:prstGeom>
          <a:noFill/>
          <a:ln>
            <a:noFill/>
          </a:ln>
        </p:spPr>
      </p:pic>
      <p:pic>
        <p:nvPicPr>
          <p:cNvPr id="418" name="Google Shape;418;p34"/>
          <p:cNvPicPr preferRelativeResize="0"/>
          <p:nvPr/>
        </p:nvPicPr>
        <p:blipFill>
          <a:blip r:embed="rId11">
            <a:alphaModFix/>
          </a:blip>
          <a:stretch>
            <a:fillRect/>
          </a:stretch>
        </p:blipFill>
        <p:spPr>
          <a:xfrm>
            <a:off x="6588374" y="2370147"/>
            <a:ext cx="285674" cy="282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descr="https://images.freeimg.net/rsynced_images/floor-floorboards.jpg" id="423" name="Google Shape;423;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24" name="Google Shape;424;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6" name="Google Shape;426;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27" name="Google Shape;427;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28" name="Google Shape;428;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29" name="Google Shape;429;p3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30" name="Google Shape;430;p3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31" name="Google Shape;431;p3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32" name="Google Shape;432;p35"/>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33" name="Google Shape;433;p35"/>
          <p:cNvSpPr txBox="1"/>
          <p:nvPr/>
        </p:nvSpPr>
        <p:spPr>
          <a:xfrm>
            <a:off x="485775" y="981075"/>
            <a:ext cx="7591200" cy="22068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100">
                <a:solidFill>
                  <a:srgbClr val="0A0A0A"/>
                </a:solidFill>
                <a:highlight>
                  <a:srgbClr val="FFFFFF"/>
                </a:highlight>
                <a:latin typeface="Roboto Medium"/>
                <a:ea typeface="Roboto Medium"/>
                <a:cs typeface="Roboto Medium"/>
                <a:sym typeface="Roboto Medium"/>
              </a:rPr>
              <a:t>A </a:t>
            </a:r>
            <a:r>
              <a:rPr b="1" i="1" lang="en" sz="3100">
                <a:solidFill>
                  <a:srgbClr val="0A0A0A"/>
                </a:solidFill>
                <a:highlight>
                  <a:srgbClr val="FFFFFF"/>
                </a:highlight>
                <a:latin typeface="Roboto"/>
                <a:ea typeface="Roboto"/>
                <a:cs typeface="Roboto"/>
                <a:sym typeface="Roboto"/>
              </a:rPr>
              <a:t>computer network</a:t>
            </a:r>
            <a:r>
              <a:rPr lang="en" sz="3100">
                <a:solidFill>
                  <a:srgbClr val="0A0A0A"/>
                </a:solidFill>
                <a:highlight>
                  <a:srgbClr val="FFFFFF"/>
                </a:highlight>
                <a:latin typeface="Roboto Medium"/>
                <a:ea typeface="Roboto Medium"/>
                <a:cs typeface="Roboto Medium"/>
                <a:sym typeface="Roboto Medium"/>
              </a:rPr>
              <a:t> has lots of devices that are connected via wires or wireless to communicate with one another to share  information and resources. </a:t>
            </a:r>
            <a:endParaRPr sz="2700">
              <a:latin typeface="Roboto"/>
              <a:ea typeface="Roboto"/>
              <a:cs typeface="Roboto"/>
              <a:sym typeface="Roboto"/>
            </a:endParaRPr>
          </a:p>
        </p:txBody>
      </p:sp>
      <p:pic>
        <p:nvPicPr>
          <p:cNvPr id="434" name="Google Shape;434;p35"/>
          <p:cNvPicPr preferRelativeResize="0"/>
          <p:nvPr/>
        </p:nvPicPr>
        <p:blipFill>
          <a:blip r:embed="rId10">
            <a:alphaModFix/>
          </a:blip>
          <a:stretch>
            <a:fillRect/>
          </a:stretch>
        </p:blipFill>
        <p:spPr>
          <a:xfrm>
            <a:off x="1323975" y="2987950"/>
            <a:ext cx="1613725" cy="1613725"/>
          </a:xfrm>
          <a:prstGeom prst="rect">
            <a:avLst/>
          </a:prstGeom>
          <a:noFill/>
          <a:ln>
            <a:noFill/>
          </a:ln>
        </p:spPr>
      </p:pic>
      <p:pic>
        <p:nvPicPr>
          <p:cNvPr id="435" name="Google Shape;435;p35"/>
          <p:cNvPicPr preferRelativeResize="0"/>
          <p:nvPr/>
        </p:nvPicPr>
        <p:blipFill>
          <a:blip r:embed="rId10">
            <a:alphaModFix/>
          </a:blip>
          <a:stretch>
            <a:fillRect/>
          </a:stretch>
        </p:blipFill>
        <p:spPr>
          <a:xfrm>
            <a:off x="3009900" y="2987950"/>
            <a:ext cx="1613725" cy="1613725"/>
          </a:xfrm>
          <a:prstGeom prst="rect">
            <a:avLst/>
          </a:prstGeom>
          <a:noFill/>
          <a:ln>
            <a:noFill/>
          </a:ln>
        </p:spPr>
      </p:pic>
      <p:pic>
        <p:nvPicPr>
          <p:cNvPr id="436" name="Google Shape;436;p35"/>
          <p:cNvPicPr preferRelativeResize="0"/>
          <p:nvPr/>
        </p:nvPicPr>
        <p:blipFill>
          <a:blip r:embed="rId10">
            <a:alphaModFix/>
          </a:blip>
          <a:stretch>
            <a:fillRect/>
          </a:stretch>
        </p:blipFill>
        <p:spPr>
          <a:xfrm flipH="1">
            <a:off x="4867275" y="2987950"/>
            <a:ext cx="1613725" cy="1613725"/>
          </a:xfrm>
          <a:prstGeom prst="rect">
            <a:avLst/>
          </a:prstGeom>
          <a:noFill/>
          <a:ln>
            <a:noFill/>
          </a:ln>
        </p:spPr>
      </p:pic>
      <p:cxnSp>
        <p:nvCxnSpPr>
          <p:cNvPr id="437" name="Google Shape;437;p35"/>
          <p:cNvCxnSpPr/>
          <p:nvPr/>
        </p:nvCxnSpPr>
        <p:spPr>
          <a:xfrm flipH="1" rot="10800000">
            <a:off x="3657600" y="3285975"/>
            <a:ext cx="2247900" cy="19200"/>
          </a:xfrm>
          <a:prstGeom prst="straightConnector1">
            <a:avLst/>
          </a:prstGeom>
          <a:noFill/>
          <a:ln cap="flat" cmpd="sng" w="38100">
            <a:solidFill>
              <a:srgbClr val="999999"/>
            </a:solidFill>
            <a:prstDash val="solid"/>
            <a:round/>
            <a:headEnd len="med" w="med" type="none"/>
            <a:tailEnd len="med" w="med" type="none"/>
          </a:ln>
        </p:spPr>
      </p:cxnSp>
      <p:cxnSp>
        <p:nvCxnSpPr>
          <p:cNvPr id="438" name="Google Shape;438;p35"/>
          <p:cNvCxnSpPr/>
          <p:nvPr/>
        </p:nvCxnSpPr>
        <p:spPr>
          <a:xfrm rot="10800000">
            <a:off x="1952625" y="3267075"/>
            <a:ext cx="990600" cy="0"/>
          </a:xfrm>
          <a:prstGeom prst="straightConnector1">
            <a:avLst/>
          </a:prstGeom>
          <a:noFill/>
          <a:ln cap="flat" cmpd="sng" w="38100">
            <a:solidFill>
              <a:srgbClr val="B7B7B7"/>
            </a:solidFill>
            <a:prstDash val="solid"/>
            <a:round/>
            <a:headEnd len="med" w="med" type="none"/>
            <a:tailEnd len="med" w="med" type="none"/>
          </a:ln>
        </p:spPr>
      </p:cxnSp>
      <p:cxnSp>
        <p:nvCxnSpPr>
          <p:cNvPr id="439" name="Google Shape;439;p35"/>
          <p:cNvCxnSpPr>
            <a:stCxn id="435" idx="3"/>
            <a:endCxn id="436" idx="3"/>
          </p:cNvCxnSpPr>
          <p:nvPr/>
        </p:nvCxnSpPr>
        <p:spPr>
          <a:xfrm>
            <a:off x="4623626" y="3794813"/>
            <a:ext cx="243600" cy="0"/>
          </a:xfrm>
          <a:prstGeom prst="straightConnector1">
            <a:avLst/>
          </a:prstGeom>
          <a:noFill/>
          <a:ln cap="flat" cmpd="sng" w="38100">
            <a:solidFill>
              <a:srgbClr val="999999"/>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36"/>
          <p:cNvPicPr preferRelativeResize="0"/>
          <p:nvPr/>
        </p:nvPicPr>
        <p:blipFill>
          <a:blip r:embed="rId3">
            <a:alphaModFix/>
          </a:blip>
          <a:stretch>
            <a:fillRect/>
          </a:stretch>
        </p:blipFill>
        <p:spPr>
          <a:xfrm>
            <a:off x="2994600" y="2151800"/>
            <a:ext cx="3705300" cy="2183074"/>
          </a:xfrm>
          <a:prstGeom prst="rect">
            <a:avLst/>
          </a:prstGeom>
          <a:noFill/>
          <a:ln>
            <a:noFill/>
          </a:ln>
        </p:spPr>
      </p:pic>
      <p:pic>
        <p:nvPicPr>
          <p:cNvPr descr="https://images.freeimg.net/rsynced_images/floor-floorboards.jpg" id="445" name="Google Shape;445;p3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46" name="Google Shape;446;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9" name="Google Shape;449;p3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50" name="Google Shape;450;p3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51" name="Google Shape;451;p3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52" name="Google Shape;452;p3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453" name="Google Shape;453;p3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54" name="Google Shape;454;p36"/>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55" name="Google Shape;455;p36"/>
          <p:cNvSpPr txBox="1"/>
          <p:nvPr/>
        </p:nvSpPr>
        <p:spPr>
          <a:xfrm>
            <a:off x="847725" y="981075"/>
            <a:ext cx="6498000" cy="17889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rgbClr val="0A0A0A"/>
                </a:solidFill>
                <a:highlight>
                  <a:srgbClr val="FFFFFF"/>
                </a:highlight>
                <a:latin typeface="Roboto"/>
                <a:ea typeface="Roboto"/>
                <a:cs typeface="Roboto"/>
                <a:sym typeface="Roboto"/>
              </a:rPr>
              <a:t>Traditional computer networks</a:t>
            </a:r>
            <a:r>
              <a:rPr lang="en" sz="3300">
                <a:solidFill>
                  <a:srgbClr val="0A0A0A"/>
                </a:solidFill>
                <a:highlight>
                  <a:srgbClr val="FFFFFF"/>
                </a:highlight>
                <a:latin typeface="Roboto"/>
                <a:ea typeface="Roboto"/>
                <a:cs typeface="Roboto"/>
                <a:sym typeface="Roboto"/>
              </a:rPr>
              <a:t> have desktop computers connect to printers.  </a:t>
            </a:r>
            <a:endParaRPr sz="33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37"/>
          <p:cNvPicPr preferRelativeResize="0"/>
          <p:nvPr/>
        </p:nvPicPr>
        <p:blipFill>
          <a:blip r:embed="rId3">
            <a:alphaModFix/>
          </a:blip>
          <a:stretch>
            <a:fillRect/>
          </a:stretch>
        </p:blipFill>
        <p:spPr>
          <a:xfrm>
            <a:off x="5734050" y="1052450"/>
            <a:ext cx="2419351" cy="3344600"/>
          </a:xfrm>
          <a:prstGeom prst="rect">
            <a:avLst/>
          </a:prstGeom>
          <a:noFill/>
          <a:ln>
            <a:noFill/>
          </a:ln>
        </p:spPr>
      </p:pic>
      <p:pic>
        <p:nvPicPr>
          <p:cNvPr descr="https://images.freeimg.net/rsynced_images/floor-floorboards.jpg" id="461" name="Google Shape;461;p3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62" name="Google Shape;462;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5" name="Google Shape;465;p3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66" name="Google Shape;466;p3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67" name="Google Shape;467;p3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68" name="Google Shape;468;p3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469" name="Google Shape;469;p3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70" name="Google Shape;470;p37"/>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71" name="Google Shape;471;p37"/>
          <p:cNvSpPr txBox="1"/>
          <p:nvPr/>
        </p:nvSpPr>
        <p:spPr>
          <a:xfrm>
            <a:off x="847725" y="990600"/>
            <a:ext cx="5286300" cy="2803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200">
                <a:solidFill>
                  <a:srgbClr val="0A0A0A"/>
                </a:solidFill>
                <a:highlight>
                  <a:srgbClr val="FFFFFF"/>
                </a:highlight>
                <a:latin typeface="Roboto"/>
                <a:ea typeface="Roboto"/>
                <a:cs typeface="Roboto"/>
                <a:sym typeface="Roboto"/>
              </a:rPr>
              <a:t>Modern computer networks </a:t>
            </a:r>
            <a:r>
              <a:rPr lang="en" sz="3200">
                <a:solidFill>
                  <a:srgbClr val="0A0A0A"/>
                </a:solidFill>
                <a:highlight>
                  <a:srgbClr val="FFFFFF"/>
                </a:highlight>
                <a:latin typeface="Roboto"/>
                <a:ea typeface="Roboto"/>
                <a:cs typeface="Roboto"/>
                <a:sym typeface="Roboto"/>
              </a:rPr>
              <a:t>include a lot of </a:t>
            </a:r>
            <a:r>
              <a:rPr lang="en" sz="3200">
                <a:solidFill>
                  <a:srgbClr val="0A0A0A"/>
                </a:solidFill>
                <a:highlight>
                  <a:srgbClr val="FFFFFF"/>
                </a:highlight>
                <a:latin typeface="Roboto"/>
                <a:ea typeface="Roboto"/>
                <a:cs typeface="Roboto"/>
                <a:sym typeface="Roboto"/>
              </a:rPr>
              <a:t>different devices like laptops, tablets, smart phones, smart TVs and other electronics.</a:t>
            </a:r>
            <a:r>
              <a:rPr lang="en" sz="3200">
                <a:solidFill>
                  <a:srgbClr val="0A0A0A"/>
                </a:solidFill>
                <a:highlight>
                  <a:srgbClr val="FFFFFF"/>
                </a:highlight>
                <a:latin typeface="Roboto"/>
                <a:ea typeface="Roboto"/>
                <a:cs typeface="Roboto"/>
                <a:sym typeface="Roboto"/>
              </a:rPr>
              <a:t> </a:t>
            </a:r>
            <a:endParaRPr sz="3200">
              <a:solidFill>
                <a:srgbClr val="0A0A0A"/>
              </a:solidFill>
              <a:highlight>
                <a:srgbClr val="FFFFFF"/>
              </a:highlight>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https://images.freeimg.net/rsynced_images/floor-floorboards.jpg" id="476" name="Google Shape;476;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77" name="Google Shape;477;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9" name="Google Shape;479;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80" name="Google Shape;480;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81" name="Google Shape;481;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82" name="Google Shape;482;p3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83" name="Google Shape;483;p3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84" name="Google Shape;484;p3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85" name="Google Shape;485;p38"/>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pic>
        <p:nvPicPr>
          <p:cNvPr descr="#computernetworks #advantagesofcomputernetworks #disadvantagesofcomputernetworks&#10;THIS VIDEO EXPLAINS WHAT IS A COMPUTER NETWORK. IT GIVES THE INTRODUCTION OF COMPUTER NETWORKS, BASIC COMPONENTS OF COMPUTER NETWORK, BENEFITS AND DRAWBACKS OF COMPUTER NETWORK. AT THE END OF THE VIDEO THERE IS A QUIZ ON THIS TOPIC.&#10;&#10;&#10;FOR KID'S QUIZ : https://www.youtube.com/playlist?list=PLSzuwmVgelNwcof3tll4ZURj6C3Xfw1b5&#10;FOR SOLAR SYSTEM QUIZ : https://www.youtube.com/playlist?list=PLSzuwmVgelNwu1khHIxciHO19LqXRqG05&#10;FOR SCIENCE EDUCATIONAL VIDEOS : https://www.youtube.com/playlist?list=PLSzuwmVgelNzKprPVbIWTYGHnJRDzp7k-&#10;FOR GENERAL KNOWLEDGE QUIZ : https://www.youtube.com/playlist?list=PLSzuwmVgelNw-s6TWUvCNBo0uolReIIYE&#10;FOR COMPUTER QUIZ : https://www.youtube.com/playlist?list=PLSzuwmVgelNwmeBE_Ccsu6QxU4xYaly_B&#10;FOR FUNDAMENTAL COMPUTER LEARNING : https://www.youtube.com/playlist?list=PLSzuwmVgelNxSi7pWzRTPOSiqdXHLI0GP&#10;Follow us on Facebook  :     https://www.facebook.com/Make-It-Easy-Education-109595893776445/&#10;&#10;For more  videos please visit :&#10;https://www.youtube.com/channel/UCW7WugaHVra-5NaONjZmwGQ&#10;&#10;Make It Easy education is the passport to the knowledgeable future.&#10;&#10;Our main motive is to educate and encourage students to think wisely in the different field. Make It Easy Education makes learning a easy process.It can be viewed by anyone within any age group. The information is easy and simple to understand .&#10;&#10;Make It Easy Education aims in making your competitive life easier." id="486" name="Google Shape;486;p38" title="COMPUTER NETWORKS || INTRODUCTION || ADVANTAGES AND DISADVANTAGES OF COMPUTER NETWORK">
            <a:hlinkClick r:id="rId10"/>
          </p:cNvPr>
          <p:cNvPicPr preferRelativeResize="0"/>
          <p:nvPr/>
        </p:nvPicPr>
        <p:blipFill>
          <a:blip r:embed="rId11">
            <a:alphaModFix/>
          </a:blip>
          <a:stretch>
            <a:fillRect/>
          </a:stretch>
        </p:blipFill>
        <p:spPr>
          <a:xfrm>
            <a:off x="920175" y="924050"/>
            <a:ext cx="6604575" cy="3533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https://images.freeimg.net/rsynced_images/floor-floorboards.jpg" id="491" name="Google Shape;491;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2" name="Google Shape;492;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4" name="Google Shape;494;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5" name="Google Shape;495;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96" name="Google Shape;496;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97" name="Google Shape;497;p3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98" name="Google Shape;498;p3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99" name="Google Shape;499;p3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00" name="Google Shape;500;p39"/>
          <p:cNvSpPr/>
          <p:nvPr/>
        </p:nvSpPr>
        <p:spPr>
          <a:xfrm>
            <a:off x="935298" y="105100"/>
            <a:ext cx="7260084" cy="7293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501" name="Google Shape;501;p39"/>
          <p:cNvSpPr txBox="1"/>
          <p:nvPr/>
        </p:nvSpPr>
        <p:spPr>
          <a:xfrm>
            <a:off x="2500088" y="834400"/>
            <a:ext cx="54846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Roboto"/>
                <a:ea typeface="Roboto"/>
                <a:cs typeface="Roboto"/>
                <a:sym typeface="Roboto"/>
              </a:rPr>
              <a:t>Computer networks come in different sizes. </a:t>
            </a:r>
            <a:r>
              <a:rPr lang="en" sz="2700">
                <a:solidFill>
                  <a:schemeClr val="dk1"/>
                </a:solidFill>
                <a:latin typeface="Roboto"/>
                <a:ea typeface="Roboto"/>
                <a:cs typeface="Roboto"/>
                <a:sym typeface="Roboto"/>
              </a:rPr>
              <a:t>Some are very small like the one in a </a:t>
            </a:r>
            <a:r>
              <a:rPr lang="en" sz="2700">
                <a:solidFill>
                  <a:schemeClr val="dk1"/>
                </a:solidFill>
                <a:latin typeface="Roboto"/>
                <a:ea typeface="Roboto"/>
                <a:cs typeface="Roboto"/>
                <a:sym typeface="Roboto"/>
              </a:rPr>
              <a:t>classroom</a:t>
            </a:r>
            <a:r>
              <a:rPr lang="en" sz="2700">
                <a:solidFill>
                  <a:schemeClr val="dk1"/>
                </a:solidFill>
                <a:latin typeface="Roboto"/>
                <a:ea typeface="Roboto"/>
                <a:cs typeface="Roboto"/>
                <a:sym typeface="Roboto"/>
              </a:rPr>
              <a:t> that connects all computers to one printer.  And some are very large. </a:t>
            </a:r>
            <a:r>
              <a:rPr b="1" i="1" lang="en" sz="2700">
                <a:solidFill>
                  <a:schemeClr val="dk1"/>
                </a:solidFill>
                <a:latin typeface="Roboto"/>
                <a:ea typeface="Roboto"/>
                <a:cs typeface="Roboto"/>
                <a:sym typeface="Roboto"/>
              </a:rPr>
              <a:t>The Internet is the largest computer network in </a:t>
            </a:r>
            <a:r>
              <a:rPr b="1" i="1" lang="en" sz="2700">
                <a:solidFill>
                  <a:schemeClr val="dk1"/>
                </a:solidFill>
                <a:latin typeface="Roboto"/>
                <a:ea typeface="Roboto"/>
                <a:cs typeface="Roboto"/>
                <a:sym typeface="Roboto"/>
              </a:rPr>
              <a:t>the</a:t>
            </a:r>
            <a:r>
              <a:rPr b="1" i="1" lang="en" sz="2700">
                <a:solidFill>
                  <a:schemeClr val="dk1"/>
                </a:solidFill>
                <a:latin typeface="Roboto"/>
                <a:ea typeface="Roboto"/>
                <a:cs typeface="Roboto"/>
                <a:sym typeface="Roboto"/>
              </a:rPr>
              <a:t> world!</a:t>
            </a:r>
            <a:endParaRPr b="1" i="1" sz="2700">
              <a:solidFill>
                <a:schemeClr val="dk1"/>
              </a:solidFill>
              <a:latin typeface="Roboto"/>
              <a:ea typeface="Roboto"/>
              <a:cs typeface="Roboto"/>
              <a:sym typeface="Roboto"/>
            </a:endParaRPr>
          </a:p>
        </p:txBody>
      </p:sp>
      <p:pic>
        <p:nvPicPr>
          <p:cNvPr id="502" name="Google Shape;502;p39"/>
          <p:cNvPicPr preferRelativeResize="0"/>
          <p:nvPr/>
        </p:nvPicPr>
        <p:blipFill>
          <a:blip r:embed="rId10">
            <a:alphaModFix/>
          </a:blip>
          <a:stretch>
            <a:fillRect/>
          </a:stretch>
        </p:blipFill>
        <p:spPr>
          <a:xfrm>
            <a:off x="935300" y="1149975"/>
            <a:ext cx="1562598" cy="2198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40"/>
          <p:cNvPicPr preferRelativeResize="0"/>
          <p:nvPr/>
        </p:nvPicPr>
        <p:blipFill rotWithShape="1">
          <a:blip r:embed="rId3">
            <a:alphaModFix/>
          </a:blip>
          <a:srcRect b="0" l="0" r="0" t="6646"/>
          <a:stretch/>
        </p:blipFill>
        <p:spPr>
          <a:xfrm>
            <a:off x="2317850" y="924049"/>
            <a:ext cx="3919626" cy="2009551"/>
          </a:xfrm>
          <a:prstGeom prst="rect">
            <a:avLst/>
          </a:prstGeom>
          <a:noFill/>
          <a:ln>
            <a:noFill/>
          </a:ln>
        </p:spPr>
      </p:pic>
      <p:pic>
        <p:nvPicPr>
          <p:cNvPr descr="https://images.freeimg.net/rsynced_images/floor-floorboards.jpg" id="508" name="Google Shape;508;p4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09" name="Google Shape;509;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12" name="Google Shape;512;p4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13" name="Google Shape;513;p4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14" name="Google Shape;514;p4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15" name="Google Shape;515;p4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16" name="Google Shape;516;p4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17" name="Google Shape;517;p40"/>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518" name="Google Shape;518;p40"/>
          <p:cNvSpPr txBox="1"/>
          <p:nvPr/>
        </p:nvSpPr>
        <p:spPr>
          <a:xfrm>
            <a:off x="993988" y="2857750"/>
            <a:ext cx="7200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Remember, c</a:t>
            </a:r>
            <a:r>
              <a:rPr lang="en" sz="2400">
                <a:solidFill>
                  <a:schemeClr val="dk1"/>
                </a:solidFill>
                <a:latin typeface="Roboto"/>
                <a:ea typeface="Roboto"/>
                <a:cs typeface="Roboto"/>
                <a:sym typeface="Roboto"/>
              </a:rPr>
              <a:t>omputer networks are used to connect individuals to other individuals, places, information, and ideas. And the Internet is the largest computer network in the world!</a:t>
            </a:r>
            <a:endParaRPr sz="24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https://images.freeimg.net/rsynced_images/floor-floorboards.jpg" id="523" name="Google Shape;523;p4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24" name="Google Shape;524;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6" name="Google Shape;526;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27" name="Google Shape;527;p4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8" name="Google Shape;528;p4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9" name="Google Shape;529;p4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30" name="Google Shape;530;p4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31" name="Google Shape;531;p4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32" name="Google Shape;532;p41"/>
          <p:cNvSpPr/>
          <p:nvPr/>
        </p:nvSpPr>
        <p:spPr>
          <a:xfrm>
            <a:off x="335275" y="957675"/>
            <a:ext cx="7139952" cy="20918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Internet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1800" u="sng">
                <a:latin typeface="Roboto"/>
                <a:ea typeface="Roboto"/>
                <a:cs typeface="Roboto"/>
                <a:sym typeface="Roboto"/>
              </a:rPr>
              <a:t>Core Concept </a:t>
            </a:r>
            <a:r>
              <a:rPr b="1" lang="en" sz="2100" u="sng">
                <a:latin typeface="Roboto"/>
                <a:ea typeface="Roboto"/>
                <a:cs typeface="Roboto"/>
                <a:sym typeface="Roboto"/>
              </a:rPr>
              <a:t> </a:t>
            </a:r>
            <a:r>
              <a:rPr b="1" lang="en" sz="2100" u="sng">
                <a:latin typeface="Roboto"/>
                <a:ea typeface="Roboto"/>
                <a:cs typeface="Roboto"/>
                <a:sym typeface="Roboto"/>
              </a:rPr>
              <a:t>8.1.5</a:t>
            </a:r>
            <a:r>
              <a:rPr b="1" lang="en" sz="2500" u="sng">
                <a:latin typeface="Roboto"/>
                <a:ea typeface="Roboto"/>
                <a:cs typeface="Roboto"/>
                <a:sym typeface="Roboto"/>
              </a:rPr>
              <a:t> </a:t>
            </a:r>
            <a:r>
              <a:rPr b="1" lang="en" sz="2500" u="sng">
                <a:latin typeface="Roboto"/>
                <a:ea typeface="Roboto"/>
                <a:cs typeface="Roboto"/>
                <a:sym typeface="Roboto"/>
              </a:rPr>
              <a:t>Networks &amp; The Internet</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384325" y="890900"/>
            <a:ext cx="5621100" cy="30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devices typically do not operate in isolation. Networks connect computing devices to share information and resources and are an increasingly integral part of computing. Networks and communication systems provide greater connectivity in the computing world.</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42"/>
          <p:cNvPicPr preferRelativeResize="0"/>
          <p:nvPr/>
        </p:nvPicPr>
        <p:blipFill>
          <a:blip r:embed="rId3">
            <a:alphaModFix/>
          </a:blip>
          <a:stretch>
            <a:fillRect/>
          </a:stretch>
        </p:blipFill>
        <p:spPr>
          <a:xfrm>
            <a:off x="5852575" y="874503"/>
            <a:ext cx="2447923" cy="2011648"/>
          </a:xfrm>
          <a:prstGeom prst="rect">
            <a:avLst/>
          </a:prstGeom>
          <a:noFill/>
          <a:ln>
            <a:noFill/>
          </a:ln>
        </p:spPr>
      </p:pic>
      <p:pic>
        <p:nvPicPr>
          <p:cNvPr descr="https://images.freeimg.net/rsynced_images/floor-floorboards.jpg" id="538" name="Google Shape;538;p4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39" name="Google Shape;539;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1" name="Google Shape;541;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2" name="Google Shape;542;p4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43" name="Google Shape;543;p4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44" name="Google Shape;544;p4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45" name="Google Shape;545;p4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46" name="Google Shape;546;p4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47" name="Google Shape;547;p42"/>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48" name="Google Shape;548;p42"/>
          <p:cNvSpPr txBox="1"/>
          <p:nvPr/>
        </p:nvSpPr>
        <p:spPr>
          <a:xfrm>
            <a:off x="847725" y="890900"/>
            <a:ext cx="5061900" cy="3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The </a:t>
            </a:r>
            <a:r>
              <a:rPr b="1" lang="en" sz="3000">
                <a:solidFill>
                  <a:schemeClr val="dk2"/>
                </a:solidFill>
                <a:latin typeface="Roboto"/>
                <a:ea typeface="Roboto"/>
                <a:cs typeface="Roboto"/>
                <a:sym typeface="Roboto"/>
              </a:rPr>
              <a:t>Internet</a:t>
            </a:r>
            <a:r>
              <a:rPr lang="en" sz="3000">
                <a:solidFill>
                  <a:schemeClr val="dk2"/>
                </a:solidFill>
                <a:latin typeface="Roboto"/>
                <a:ea typeface="Roboto"/>
                <a:cs typeface="Roboto"/>
                <a:sym typeface="Roboto"/>
              </a:rPr>
              <a:t> is also called the </a:t>
            </a:r>
            <a:r>
              <a:rPr b="1" i="1" lang="en" sz="3000">
                <a:solidFill>
                  <a:schemeClr val="dk2"/>
                </a:solidFill>
                <a:latin typeface="Roboto"/>
                <a:ea typeface="Roboto"/>
                <a:cs typeface="Roboto"/>
                <a:sym typeface="Roboto"/>
              </a:rPr>
              <a:t>world wide web.</a:t>
            </a:r>
            <a:r>
              <a:rPr lang="en" sz="3000">
                <a:solidFill>
                  <a:schemeClr val="dk2"/>
                </a:solidFill>
                <a:latin typeface="Roboto"/>
                <a:ea typeface="Roboto"/>
                <a:cs typeface="Roboto"/>
                <a:sym typeface="Roboto"/>
              </a:rPr>
              <a:t> Imagine the Internet as a super, duper, humongous library that has every book, movie, video game, picture and other stuff in it ever made.  </a:t>
            </a:r>
            <a:endParaRPr sz="3000">
              <a:solidFill>
                <a:schemeClr val="dk2"/>
              </a:solidFill>
              <a:latin typeface="Roboto"/>
              <a:ea typeface="Roboto"/>
              <a:cs typeface="Roboto"/>
              <a:sym typeface="Roboto"/>
            </a:endParaRPr>
          </a:p>
        </p:txBody>
      </p:sp>
      <p:pic>
        <p:nvPicPr>
          <p:cNvPr id="549" name="Google Shape;549;p42"/>
          <p:cNvPicPr preferRelativeResize="0"/>
          <p:nvPr/>
        </p:nvPicPr>
        <p:blipFill>
          <a:blip r:embed="rId3">
            <a:alphaModFix/>
          </a:blip>
          <a:stretch>
            <a:fillRect/>
          </a:stretch>
        </p:blipFill>
        <p:spPr>
          <a:xfrm>
            <a:off x="5791200" y="2752725"/>
            <a:ext cx="2447923" cy="18489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43"/>
          <p:cNvPicPr preferRelativeResize="0"/>
          <p:nvPr/>
        </p:nvPicPr>
        <p:blipFill>
          <a:blip r:embed="rId3">
            <a:alphaModFix/>
          </a:blip>
          <a:stretch>
            <a:fillRect/>
          </a:stretch>
        </p:blipFill>
        <p:spPr>
          <a:xfrm>
            <a:off x="605600" y="890900"/>
            <a:ext cx="2266400" cy="3820624"/>
          </a:xfrm>
          <a:prstGeom prst="rect">
            <a:avLst/>
          </a:prstGeom>
          <a:noFill/>
          <a:ln>
            <a:noFill/>
          </a:ln>
        </p:spPr>
      </p:pic>
      <p:pic>
        <p:nvPicPr>
          <p:cNvPr descr="https://images.freeimg.net/rsynced_images/floor-floorboards.jpg" id="555" name="Google Shape;555;p4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56" name="Google Shape;556;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8" name="Google Shape;558;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59" name="Google Shape;559;p4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60" name="Google Shape;560;p4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61" name="Google Shape;561;p4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62" name="Google Shape;562;p4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63" name="Google Shape;563;p4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64" name="Google Shape;564;p43"/>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65" name="Google Shape;565;p43"/>
          <p:cNvSpPr txBox="1"/>
          <p:nvPr/>
        </p:nvSpPr>
        <p:spPr>
          <a:xfrm>
            <a:off x="3030738" y="1638838"/>
            <a:ext cx="4848600" cy="21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2"/>
                </a:solidFill>
                <a:latin typeface="Roboto"/>
                <a:ea typeface="Roboto"/>
                <a:cs typeface="Roboto"/>
                <a:sym typeface="Roboto"/>
              </a:rPr>
              <a:t>P</a:t>
            </a:r>
            <a:r>
              <a:rPr lang="en" sz="2700">
                <a:solidFill>
                  <a:schemeClr val="dk2"/>
                </a:solidFill>
                <a:latin typeface="Roboto"/>
                <a:ea typeface="Roboto"/>
                <a:cs typeface="Roboto"/>
                <a:sym typeface="Roboto"/>
              </a:rPr>
              <a:t>icture yourself with a magical map that can take you to any book in the library just by touching it. </a:t>
            </a:r>
            <a:endParaRPr sz="2700">
              <a:solidFill>
                <a:schemeClr val="dk2"/>
              </a:solidFill>
              <a:latin typeface="Roboto"/>
              <a:ea typeface="Roboto"/>
              <a:cs typeface="Roboto"/>
              <a:sym typeface="Roboto"/>
            </a:endParaRPr>
          </a:p>
        </p:txBody>
      </p:sp>
      <p:pic>
        <p:nvPicPr>
          <p:cNvPr id="566" name="Google Shape;566;p43"/>
          <p:cNvPicPr preferRelativeResize="0"/>
          <p:nvPr/>
        </p:nvPicPr>
        <p:blipFill>
          <a:blip r:embed="rId11">
            <a:alphaModFix/>
          </a:blip>
          <a:stretch>
            <a:fillRect/>
          </a:stretch>
        </p:blipFill>
        <p:spPr>
          <a:xfrm>
            <a:off x="850499" y="2833175"/>
            <a:ext cx="1776650" cy="1057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44"/>
          <p:cNvPicPr preferRelativeResize="0"/>
          <p:nvPr/>
        </p:nvPicPr>
        <p:blipFill>
          <a:blip r:embed="rId3">
            <a:alphaModFix/>
          </a:blip>
          <a:stretch>
            <a:fillRect/>
          </a:stretch>
        </p:blipFill>
        <p:spPr>
          <a:xfrm>
            <a:off x="605600" y="890900"/>
            <a:ext cx="2266400" cy="3820624"/>
          </a:xfrm>
          <a:prstGeom prst="rect">
            <a:avLst/>
          </a:prstGeom>
          <a:noFill/>
          <a:ln>
            <a:noFill/>
          </a:ln>
        </p:spPr>
      </p:pic>
      <p:pic>
        <p:nvPicPr>
          <p:cNvPr descr="https://images.freeimg.net/rsynced_images/floor-floorboards.jpg" id="572" name="Google Shape;572;p4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73" name="Google Shape;573;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5" name="Google Shape;575;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6" name="Google Shape;576;p4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77" name="Google Shape;577;p4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78" name="Google Shape;578;p4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79" name="Google Shape;579;p4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80" name="Google Shape;580;p4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81" name="Google Shape;581;p44"/>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82" name="Google Shape;582;p44"/>
          <p:cNvSpPr txBox="1"/>
          <p:nvPr/>
        </p:nvSpPr>
        <p:spPr>
          <a:xfrm>
            <a:off x="2965975" y="1160900"/>
            <a:ext cx="4848600" cy="27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The Internet is like a magical map that helps you find and visit all the cool stuff.</a:t>
            </a:r>
            <a:endParaRPr sz="3300">
              <a:solidFill>
                <a:schemeClr val="dk2"/>
              </a:solidFill>
              <a:latin typeface="Roboto"/>
              <a:ea typeface="Roboto"/>
              <a:cs typeface="Roboto"/>
              <a:sym typeface="Roboto"/>
            </a:endParaRPr>
          </a:p>
        </p:txBody>
      </p:sp>
      <p:pic>
        <p:nvPicPr>
          <p:cNvPr id="583" name="Google Shape;583;p44"/>
          <p:cNvPicPr preferRelativeResize="0"/>
          <p:nvPr/>
        </p:nvPicPr>
        <p:blipFill>
          <a:blip r:embed="rId11">
            <a:alphaModFix/>
          </a:blip>
          <a:stretch>
            <a:fillRect/>
          </a:stretch>
        </p:blipFill>
        <p:spPr>
          <a:xfrm>
            <a:off x="850499" y="2833200"/>
            <a:ext cx="1776650" cy="1057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descr="https://images.freeimg.net/rsynced_images/floor-floorboards.jpg" id="588" name="Google Shape;588;p4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89" name="Google Shape;589;p4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1" name="Google Shape;591;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2" name="Google Shape;592;p4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93" name="Google Shape;593;p4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94" name="Google Shape;594;p4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595" name="Google Shape;595;p4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96" name="Google Shape;596;p4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97" name="Google Shape;597;p45"/>
          <p:cNvSpPr/>
          <p:nvPr/>
        </p:nvSpPr>
        <p:spPr>
          <a:xfrm>
            <a:off x="103125" y="950075"/>
            <a:ext cx="7431180" cy="14582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46"/>
          <p:cNvPicPr preferRelativeResize="0"/>
          <p:nvPr/>
        </p:nvPicPr>
        <p:blipFill>
          <a:blip r:embed="rId3">
            <a:alphaModFix/>
          </a:blip>
          <a:stretch>
            <a:fillRect/>
          </a:stretch>
        </p:blipFill>
        <p:spPr>
          <a:xfrm>
            <a:off x="5134413" y="1350150"/>
            <a:ext cx="3038474" cy="3216525"/>
          </a:xfrm>
          <a:prstGeom prst="rect">
            <a:avLst/>
          </a:prstGeom>
          <a:noFill/>
          <a:ln>
            <a:noFill/>
          </a:ln>
        </p:spPr>
      </p:pic>
      <p:pic>
        <p:nvPicPr>
          <p:cNvPr descr="https://images.freeimg.net/rsynced_images/floor-floorboards.jpg" id="603" name="Google Shape;603;p4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04" name="Google Shape;604;p4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6" name="Google Shape;606;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07" name="Google Shape;607;p4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08" name="Google Shape;608;p4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09" name="Google Shape;609;p4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10" name="Google Shape;610;p4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11" name="Google Shape;611;p4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12" name="Google Shape;612;p46"/>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13" name="Google Shape;613;p46"/>
          <p:cNvSpPr txBox="1"/>
          <p:nvPr/>
        </p:nvSpPr>
        <p:spPr>
          <a:xfrm>
            <a:off x="847725" y="1350150"/>
            <a:ext cx="4619700" cy="2885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300">
                <a:latin typeface="Roboto"/>
                <a:ea typeface="Roboto"/>
                <a:cs typeface="Roboto"/>
                <a:sym typeface="Roboto"/>
              </a:rPr>
              <a:t>A </a:t>
            </a:r>
            <a:r>
              <a:rPr b="1" lang="en" sz="3300">
                <a:latin typeface="Roboto"/>
                <a:ea typeface="Roboto"/>
                <a:cs typeface="Roboto"/>
                <a:sym typeface="Roboto"/>
              </a:rPr>
              <a:t>p</a:t>
            </a:r>
            <a:r>
              <a:rPr b="1" lang="en" sz="3300">
                <a:latin typeface="Roboto"/>
                <a:ea typeface="Roboto"/>
                <a:cs typeface="Roboto"/>
                <a:sym typeface="Roboto"/>
              </a:rPr>
              <a:t>rotocol</a:t>
            </a:r>
            <a:r>
              <a:rPr lang="en" sz="3300">
                <a:latin typeface="Roboto"/>
                <a:ea typeface="Roboto"/>
                <a:cs typeface="Roboto"/>
                <a:sym typeface="Roboto"/>
              </a:rPr>
              <a:t> is </a:t>
            </a:r>
            <a:r>
              <a:rPr b="1" lang="en" sz="3300">
                <a:latin typeface="Roboto"/>
                <a:ea typeface="Roboto"/>
                <a:cs typeface="Roboto"/>
                <a:sym typeface="Roboto"/>
              </a:rPr>
              <a:t>a </a:t>
            </a:r>
            <a:r>
              <a:rPr b="1" i="1" lang="en" sz="3300">
                <a:latin typeface="Roboto"/>
                <a:ea typeface="Roboto"/>
                <a:cs typeface="Roboto"/>
                <a:sym typeface="Roboto"/>
              </a:rPr>
              <a:t>standard set of rules</a:t>
            </a:r>
            <a:r>
              <a:rPr i="1" lang="en" sz="3300">
                <a:latin typeface="Roboto"/>
                <a:ea typeface="Roboto"/>
                <a:cs typeface="Roboto"/>
                <a:sym typeface="Roboto"/>
              </a:rPr>
              <a:t> </a:t>
            </a:r>
            <a:r>
              <a:rPr lang="en" sz="3300">
                <a:latin typeface="Roboto"/>
                <a:ea typeface="Roboto"/>
                <a:cs typeface="Roboto"/>
                <a:sym typeface="Roboto"/>
              </a:rPr>
              <a:t>that </a:t>
            </a:r>
            <a:r>
              <a:rPr b="1" lang="en" sz="3300">
                <a:latin typeface="Roboto"/>
                <a:ea typeface="Roboto"/>
                <a:cs typeface="Roboto"/>
                <a:sym typeface="Roboto"/>
              </a:rPr>
              <a:t>allow electronic devices to communicate with each other. </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descr="https://cdn.pixabay.com/photo/2020/10/04/14/40/network-5626578_960_720.jpg" id="618" name="Google Shape;618;p47">
            <a:hlinkClick r:id="rId3"/>
          </p:cNvPr>
          <p:cNvPicPr preferRelativeResize="0"/>
          <p:nvPr/>
        </p:nvPicPr>
        <p:blipFill>
          <a:blip r:embed="rId4">
            <a:alphaModFix/>
          </a:blip>
          <a:stretch>
            <a:fillRect/>
          </a:stretch>
        </p:blipFill>
        <p:spPr>
          <a:xfrm>
            <a:off x="5245391" y="1394575"/>
            <a:ext cx="3037310" cy="2829388"/>
          </a:xfrm>
          <a:prstGeom prst="rect">
            <a:avLst/>
          </a:prstGeom>
          <a:noFill/>
          <a:ln>
            <a:noFill/>
          </a:ln>
        </p:spPr>
      </p:pic>
      <p:pic>
        <p:nvPicPr>
          <p:cNvPr descr="https://images.freeimg.net/rsynced_images/floor-floorboards.jpg" id="619" name="Google Shape;619;p47">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620" name="Google Shape;620;p4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2" name="Google Shape;622;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3" name="Google Shape;623;p47">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624" name="Google Shape;624;p47">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25" name="Google Shape;625;p4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26" name="Google Shape;626;p47"/>
          <p:cNvPicPr preferRelativeResize="0"/>
          <p:nvPr/>
        </p:nvPicPr>
        <p:blipFill>
          <a:blip r:embed="rId11">
            <a:alphaModFix/>
          </a:blip>
          <a:stretch>
            <a:fillRect/>
          </a:stretch>
        </p:blipFill>
        <p:spPr>
          <a:xfrm>
            <a:off x="0" y="4663225"/>
            <a:ext cx="8282701" cy="459575"/>
          </a:xfrm>
          <a:prstGeom prst="rect">
            <a:avLst/>
          </a:prstGeom>
          <a:noFill/>
          <a:ln>
            <a:noFill/>
          </a:ln>
        </p:spPr>
      </p:pic>
      <p:sp>
        <p:nvSpPr>
          <p:cNvPr id="627" name="Google Shape;627;p4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28" name="Google Shape;628;p47"/>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29" name="Google Shape;629;p47"/>
          <p:cNvSpPr txBox="1"/>
          <p:nvPr/>
        </p:nvSpPr>
        <p:spPr>
          <a:xfrm>
            <a:off x="905925" y="1394575"/>
            <a:ext cx="4504200" cy="2639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000">
                <a:latin typeface="Roboto"/>
                <a:ea typeface="Roboto"/>
                <a:cs typeface="Roboto"/>
                <a:sym typeface="Roboto"/>
              </a:rPr>
              <a:t>There are different types of</a:t>
            </a:r>
            <a:r>
              <a:rPr lang="en" sz="3000">
                <a:latin typeface="Roboto"/>
                <a:ea typeface="Roboto"/>
                <a:cs typeface="Roboto"/>
                <a:sym typeface="Roboto"/>
              </a:rPr>
              <a:t> </a:t>
            </a:r>
            <a:r>
              <a:rPr b="1" lang="en" sz="3000">
                <a:latin typeface="Roboto"/>
                <a:ea typeface="Roboto"/>
                <a:cs typeface="Roboto"/>
                <a:sym typeface="Roboto"/>
              </a:rPr>
              <a:t>protocols</a:t>
            </a:r>
            <a:r>
              <a:rPr lang="en" sz="3000">
                <a:latin typeface="Roboto"/>
                <a:ea typeface="Roboto"/>
                <a:cs typeface="Roboto"/>
                <a:sym typeface="Roboto"/>
              </a:rPr>
              <a:t> for the different types of jobs or tasks needed to make the Internet work.</a:t>
            </a:r>
            <a:endParaRPr sz="30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48"/>
          <p:cNvPicPr preferRelativeResize="0"/>
          <p:nvPr/>
        </p:nvPicPr>
        <p:blipFill>
          <a:blip r:embed="rId3">
            <a:alphaModFix/>
          </a:blip>
          <a:stretch>
            <a:fillRect/>
          </a:stretch>
        </p:blipFill>
        <p:spPr>
          <a:xfrm>
            <a:off x="5286375" y="1688875"/>
            <a:ext cx="2927750" cy="2403051"/>
          </a:xfrm>
          <a:prstGeom prst="rect">
            <a:avLst/>
          </a:prstGeom>
          <a:noFill/>
          <a:ln>
            <a:noFill/>
          </a:ln>
        </p:spPr>
      </p:pic>
      <p:pic>
        <p:nvPicPr>
          <p:cNvPr descr="https://images.freeimg.net/rsynced_images/floor-floorboards.jpg" id="635" name="Google Shape;635;p4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36" name="Google Shape;636;p4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8" name="Google Shape;638;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39" name="Google Shape;639;p4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40" name="Google Shape;640;p4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41" name="Google Shape;641;p4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642" name="Google Shape;642;p4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43" name="Google Shape;643;p4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44" name="Google Shape;644;p48"/>
          <p:cNvSpPr txBox="1"/>
          <p:nvPr>
            <p:ph idx="4294967295" type="subTitle"/>
          </p:nvPr>
        </p:nvSpPr>
        <p:spPr>
          <a:xfrm>
            <a:off x="1078275" y="1163250"/>
            <a:ext cx="4882500" cy="2817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3300">
                <a:solidFill>
                  <a:srgbClr val="000000"/>
                </a:solidFill>
                <a:latin typeface="Calibri"/>
                <a:ea typeface="Calibri"/>
                <a:cs typeface="Calibri"/>
                <a:sym typeface="Calibri"/>
              </a:rPr>
              <a:t>Protocols - </a:t>
            </a:r>
            <a:r>
              <a:rPr lang="en" sz="3300">
                <a:solidFill>
                  <a:srgbClr val="000000"/>
                </a:solidFill>
                <a:latin typeface="Calibri"/>
                <a:ea typeface="Calibri"/>
                <a:cs typeface="Calibri"/>
                <a:sym typeface="Calibri"/>
              </a:rPr>
              <a:t>a </a:t>
            </a:r>
            <a:r>
              <a:rPr b="1" i="1" lang="en" sz="3300">
                <a:solidFill>
                  <a:srgbClr val="FF0000"/>
                </a:solidFill>
                <a:latin typeface="Calibri"/>
                <a:ea typeface="Calibri"/>
                <a:cs typeface="Calibri"/>
                <a:sym typeface="Calibri"/>
              </a:rPr>
              <a:t>standard set of rules </a:t>
            </a:r>
            <a:r>
              <a:rPr lang="en" sz="3300">
                <a:solidFill>
                  <a:srgbClr val="000000"/>
                </a:solidFill>
                <a:latin typeface="Calibri"/>
                <a:ea typeface="Calibri"/>
                <a:cs typeface="Calibri"/>
                <a:sym typeface="Calibri"/>
              </a:rPr>
              <a:t>that allow electronic devices to communicate with each other.  </a:t>
            </a:r>
            <a:endParaRPr sz="3300">
              <a:solidFill>
                <a:srgbClr val="000000"/>
              </a:solidFill>
            </a:endParaRPr>
          </a:p>
          <a:p>
            <a:pPr indent="0" lvl="0" marL="0" rtl="0" algn="l">
              <a:spcBef>
                <a:spcPts val="800"/>
              </a:spcBef>
              <a:spcAft>
                <a:spcPts val="1200"/>
              </a:spcAft>
              <a:buNone/>
            </a:pPr>
            <a:r>
              <a:t/>
            </a:r>
            <a:endParaRPr sz="3300">
              <a:solidFill>
                <a:srgbClr val="000000"/>
              </a:solidFill>
              <a:latin typeface="Roboto"/>
              <a:ea typeface="Roboto"/>
              <a:cs typeface="Roboto"/>
              <a:sym typeface="Roboto"/>
            </a:endParaRPr>
          </a:p>
        </p:txBody>
      </p:sp>
      <p:sp>
        <p:nvSpPr>
          <p:cNvPr id="645" name="Google Shape;645;p48"/>
          <p:cNvSpPr/>
          <p:nvPr/>
        </p:nvSpPr>
        <p:spPr>
          <a:xfrm>
            <a:off x="1078275" y="57550"/>
            <a:ext cx="6978180" cy="8333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id="650" name="Google Shape;650;p49"/>
          <p:cNvPicPr preferRelativeResize="0"/>
          <p:nvPr/>
        </p:nvPicPr>
        <p:blipFill>
          <a:blip r:embed="rId3">
            <a:alphaModFix/>
          </a:blip>
          <a:stretch>
            <a:fillRect/>
          </a:stretch>
        </p:blipFill>
        <p:spPr>
          <a:xfrm>
            <a:off x="6242650" y="2571750"/>
            <a:ext cx="1963650" cy="1963650"/>
          </a:xfrm>
          <a:prstGeom prst="rect">
            <a:avLst/>
          </a:prstGeom>
          <a:noFill/>
          <a:ln>
            <a:noFill/>
          </a:ln>
        </p:spPr>
      </p:pic>
      <p:pic>
        <p:nvPicPr>
          <p:cNvPr descr="https://images.freeimg.net/rsynced_images/floor-floorboards.jpg" id="651" name="Google Shape;651;p4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52" name="Google Shape;652;p4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4" name="Google Shape;654;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55" name="Google Shape;655;p4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56" name="Google Shape;656;p4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57" name="Google Shape;657;p4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658" name="Google Shape;658;p4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59" name="Google Shape;659;p4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60" name="Google Shape;660;p49"/>
          <p:cNvSpPr/>
          <p:nvPr/>
        </p:nvSpPr>
        <p:spPr>
          <a:xfrm>
            <a:off x="1057650" y="92975"/>
            <a:ext cx="7028892"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a:t>
            </a:r>
          </a:p>
        </p:txBody>
      </p:sp>
      <p:sp>
        <p:nvSpPr>
          <p:cNvPr id="661" name="Google Shape;661;p49"/>
          <p:cNvSpPr txBox="1"/>
          <p:nvPr>
            <p:ph idx="4294967295" type="subTitle"/>
          </p:nvPr>
        </p:nvSpPr>
        <p:spPr>
          <a:xfrm>
            <a:off x="963550" y="1085350"/>
            <a:ext cx="5465700" cy="33525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3300">
                <a:solidFill>
                  <a:srgbClr val="000000"/>
                </a:solidFill>
                <a:latin typeface="Roboto"/>
                <a:ea typeface="Roboto"/>
                <a:cs typeface="Roboto"/>
                <a:sym typeface="Roboto"/>
              </a:rPr>
              <a:t>Network Protocols</a:t>
            </a:r>
            <a:r>
              <a:rPr lang="en" sz="3300">
                <a:solidFill>
                  <a:srgbClr val="000000"/>
                </a:solidFill>
                <a:latin typeface="Roboto"/>
                <a:ea typeface="Roboto"/>
                <a:cs typeface="Roboto"/>
                <a:sym typeface="Roboto"/>
              </a:rPr>
              <a:t> define </a:t>
            </a:r>
            <a:r>
              <a:rPr b="1" lang="en" sz="3300">
                <a:solidFill>
                  <a:srgbClr val="000000"/>
                </a:solidFill>
                <a:latin typeface="Roboto"/>
                <a:ea typeface="Roboto"/>
                <a:cs typeface="Roboto"/>
                <a:sym typeface="Roboto"/>
              </a:rPr>
              <a:t>the rules for communication between computers</a:t>
            </a:r>
            <a:r>
              <a:rPr lang="en" sz="3300">
                <a:solidFill>
                  <a:srgbClr val="000000"/>
                </a:solidFill>
                <a:latin typeface="Roboto"/>
                <a:ea typeface="Roboto"/>
                <a:cs typeface="Roboto"/>
                <a:sym typeface="Roboto"/>
              </a:rPr>
              <a:t> and/or </a:t>
            </a:r>
            <a:r>
              <a:rPr b="1" lang="en" sz="3300">
                <a:solidFill>
                  <a:srgbClr val="000000"/>
                </a:solidFill>
                <a:latin typeface="Roboto"/>
                <a:ea typeface="Roboto"/>
                <a:cs typeface="Roboto"/>
                <a:sym typeface="Roboto"/>
              </a:rPr>
              <a:t>servers</a:t>
            </a:r>
            <a:r>
              <a:rPr lang="en" sz="3300">
                <a:solidFill>
                  <a:srgbClr val="000000"/>
                </a:solidFill>
                <a:latin typeface="Roboto"/>
                <a:ea typeface="Roboto"/>
                <a:cs typeface="Roboto"/>
                <a:sym typeface="Roboto"/>
              </a:rPr>
              <a:t> in a network. </a:t>
            </a:r>
            <a:endParaRPr sz="3300">
              <a:solidFill>
                <a:srgbClr val="000000"/>
              </a:solidFill>
              <a:latin typeface="Roboto"/>
              <a:ea typeface="Roboto"/>
              <a:cs typeface="Roboto"/>
              <a:sym typeface="Roboto"/>
            </a:endParaRPr>
          </a:p>
          <a:p>
            <a:pPr indent="0" lvl="0" marL="0" rtl="0" algn="l">
              <a:spcBef>
                <a:spcPts val="0"/>
              </a:spcBef>
              <a:spcAft>
                <a:spcPts val="1200"/>
              </a:spcAft>
              <a:buNone/>
            </a:pPr>
            <a:r>
              <a:t/>
            </a:r>
            <a:endParaRPr sz="3300">
              <a:solidFill>
                <a:srgbClr val="000000"/>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50"/>
          <p:cNvPicPr preferRelativeResize="0"/>
          <p:nvPr/>
        </p:nvPicPr>
        <p:blipFill>
          <a:blip r:embed="rId3">
            <a:alphaModFix/>
          </a:blip>
          <a:stretch>
            <a:fillRect/>
          </a:stretch>
        </p:blipFill>
        <p:spPr>
          <a:xfrm>
            <a:off x="6129600" y="1927350"/>
            <a:ext cx="2076700" cy="2076700"/>
          </a:xfrm>
          <a:prstGeom prst="rect">
            <a:avLst/>
          </a:prstGeom>
          <a:noFill/>
          <a:ln>
            <a:noFill/>
          </a:ln>
        </p:spPr>
      </p:pic>
      <p:pic>
        <p:nvPicPr>
          <p:cNvPr descr="https://images.freeimg.net/rsynced_images/floor-floorboards.jpg" id="667" name="Google Shape;667;p5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68" name="Google Shape;668;p5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0" name="Google Shape;670;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71" name="Google Shape;671;p5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72" name="Google Shape;672;p5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73" name="Google Shape;673;p5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674" name="Google Shape;674;p5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75" name="Google Shape;675;p5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76" name="Google Shape;676;p50"/>
          <p:cNvSpPr/>
          <p:nvPr/>
        </p:nvSpPr>
        <p:spPr>
          <a:xfrm>
            <a:off x="1057650" y="92975"/>
            <a:ext cx="7028892"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a:t>
            </a:r>
          </a:p>
        </p:txBody>
      </p:sp>
      <p:sp>
        <p:nvSpPr>
          <p:cNvPr id="677" name="Google Shape;677;p50"/>
          <p:cNvSpPr txBox="1"/>
          <p:nvPr>
            <p:ph idx="4294967295" type="subTitle"/>
          </p:nvPr>
        </p:nvSpPr>
        <p:spPr>
          <a:xfrm>
            <a:off x="847725" y="1488538"/>
            <a:ext cx="5465700" cy="25155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sz="3200">
                <a:solidFill>
                  <a:srgbClr val="000000"/>
                </a:solidFill>
                <a:latin typeface="Roboto"/>
                <a:ea typeface="Roboto"/>
                <a:cs typeface="Roboto"/>
                <a:sym typeface="Roboto"/>
              </a:rPr>
              <a:t>The two types of networks are:</a:t>
            </a:r>
            <a:endParaRPr sz="3200">
              <a:solidFill>
                <a:srgbClr val="000000"/>
              </a:solidFill>
              <a:latin typeface="Roboto"/>
              <a:ea typeface="Roboto"/>
              <a:cs typeface="Roboto"/>
              <a:sym typeface="Roboto"/>
            </a:endParaRPr>
          </a:p>
          <a:p>
            <a:pPr indent="-431800" lvl="0" marL="914400" rtl="0" algn="l">
              <a:lnSpc>
                <a:spcPct val="107916"/>
              </a:lnSpc>
              <a:spcBef>
                <a:spcPts val="0"/>
              </a:spcBef>
              <a:spcAft>
                <a:spcPts val="0"/>
              </a:spcAft>
              <a:buClr>
                <a:srgbClr val="000000"/>
              </a:buClr>
              <a:buSzPts val="3200"/>
              <a:buFont typeface="Roboto"/>
              <a:buChar char="●"/>
            </a:pPr>
            <a:r>
              <a:rPr lang="en" sz="3200">
                <a:solidFill>
                  <a:srgbClr val="000000"/>
                </a:solidFill>
                <a:latin typeface="Roboto"/>
                <a:ea typeface="Roboto"/>
                <a:cs typeface="Roboto"/>
                <a:sym typeface="Roboto"/>
              </a:rPr>
              <a:t>Peer to Peer Networks</a:t>
            </a:r>
            <a:endParaRPr sz="3200">
              <a:solidFill>
                <a:srgbClr val="000000"/>
              </a:solidFill>
              <a:latin typeface="Roboto"/>
              <a:ea typeface="Roboto"/>
              <a:cs typeface="Roboto"/>
              <a:sym typeface="Roboto"/>
            </a:endParaRPr>
          </a:p>
          <a:p>
            <a:pPr indent="-431800" lvl="0" marL="914400" rtl="0" algn="l">
              <a:lnSpc>
                <a:spcPct val="107916"/>
              </a:lnSpc>
              <a:spcBef>
                <a:spcPts val="0"/>
              </a:spcBef>
              <a:spcAft>
                <a:spcPts val="0"/>
              </a:spcAft>
              <a:buClr>
                <a:srgbClr val="000000"/>
              </a:buClr>
              <a:buSzPts val="3200"/>
              <a:buFont typeface="Roboto"/>
              <a:buChar char="●"/>
            </a:pPr>
            <a:r>
              <a:rPr lang="en" sz="3200">
                <a:solidFill>
                  <a:srgbClr val="000000"/>
                </a:solidFill>
                <a:latin typeface="Roboto"/>
                <a:ea typeface="Roboto"/>
                <a:cs typeface="Roboto"/>
                <a:sym typeface="Roboto"/>
              </a:rPr>
              <a:t>Client-Server Networks</a:t>
            </a:r>
            <a:endParaRPr sz="3200">
              <a:solidFill>
                <a:srgbClr val="000000"/>
              </a:solidFill>
              <a:latin typeface="Roboto"/>
              <a:ea typeface="Roboto"/>
              <a:cs typeface="Roboto"/>
              <a:sym typeface="Roboto"/>
            </a:endParaRPr>
          </a:p>
          <a:p>
            <a:pPr indent="0" lvl="0" marL="0" rtl="0" algn="l">
              <a:lnSpc>
                <a:spcPct val="107916"/>
              </a:lnSpc>
              <a:spcBef>
                <a:spcPts val="0"/>
              </a:spcBef>
              <a:spcAft>
                <a:spcPts val="0"/>
              </a:spcAft>
              <a:buNone/>
            </a:pPr>
            <a:r>
              <a:t/>
            </a:r>
            <a:endParaRPr sz="3200">
              <a:solidFill>
                <a:srgbClr val="000000"/>
              </a:solidFill>
              <a:latin typeface="Roboto"/>
              <a:ea typeface="Roboto"/>
              <a:cs typeface="Roboto"/>
              <a:sym typeface="Roboto"/>
            </a:endParaRPr>
          </a:p>
          <a:p>
            <a:pPr indent="0" lvl="0" marL="0" rtl="0" algn="l">
              <a:spcBef>
                <a:spcPts val="0"/>
              </a:spcBef>
              <a:spcAft>
                <a:spcPts val="1200"/>
              </a:spcAft>
              <a:buNone/>
            </a:pPr>
            <a:r>
              <a:t/>
            </a:r>
            <a:endParaRPr sz="3200">
              <a:solidFill>
                <a:srgbClr val="000000"/>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51"/>
          <p:cNvPicPr preferRelativeResize="0"/>
          <p:nvPr/>
        </p:nvPicPr>
        <p:blipFill>
          <a:blip r:embed="rId3">
            <a:alphaModFix/>
          </a:blip>
          <a:stretch>
            <a:fillRect/>
          </a:stretch>
        </p:blipFill>
        <p:spPr>
          <a:xfrm>
            <a:off x="5640950" y="1688875"/>
            <a:ext cx="2573175" cy="2403051"/>
          </a:xfrm>
          <a:prstGeom prst="rect">
            <a:avLst/>
          </a:prstGeom>
          <a:noFill/>
          <a:ln>
            <a:noFill/>
          </a:ln>
        </p:spPr>
      </p:pic>
      <p:pic>
        <p:nvPicPr>
          <p:cNvPr descr="https://images.freeimg.net/rsynced_images/floor-floorboards.jpg" id="683" name="Google Shape;683;p5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84" name="Google Shape;684;p5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6" name="Google Shape;686;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7" name="Google Shape;687;p5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88" name="Google Shape;688;p5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89" name="Google Shape;689;p5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690" name="Google Shape;690;p5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91" name="Google Shape;691;p5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92" name="Google Shape;692;p51"/>
          <p:cNvSpPr/>
          <p:nvPr/>
        </p:nvSpPr>
        <p:spPr>
          <a:xfrm>
            <a:off x="1057650" y="92975"/>
            <a:ext cx="7028892"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a:t>
            </a:r>
          </a:p>
        </p:txBody>
      </p:sp>
      <p:sp>
        <p:nvSpPr>
          <p:cNvPr id="693" name="Google Shape;693;p51"/>
          <p:cNvSpPr txBox="1"/>
          <p:nvPr>
            <p:ph idx="4294967295" type="subTitle"/>
          </p:nvPr>
        </p:nvSpPr>
        <p:spPr>
          <a:xfrm>
            <a:off x="1106775" y="1351125"/>
            <a:ext cx="4882500" cy="2817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3100">
                <a:solidFill>
                  <a:srgbClr val="000000"/>
                </a:solidFill>
                <a:latin typeface="Roboto"/>
                <a:ea typeface="Roboto"/>
                <a:cs typeface="Roboto"/>
                <a:sym typeface="Roboto"/>
              </a:rPr>
              <a:t>Peer-to-peer networks</a:t>
            </a:r>
            <a:r>
              <a:rPr lang="en" sz="3100">
                <a:solidFill>
                  <a:srgbClr val="000000"/>
                </a:solidFill>
                <a:latin typeface="Roboto"/>
                <a:ea typeface="Roboto"/>
                <a:cs typeface="Roboto"/>
                <a:sym typeface="Roboto"/>
              </a:rPr>
              <a:t> </a:t>
            </a:r>
            <a:r>
              <a:rPr b="1" i="1" lang="en" sz="3000">
                <a:solidFill>
                  <a:srgbClr val="000000"/>
                </a:solidFill>
                <a:latin typeface="Roboto"/>
                <a:ea typeface="Roboto"/>
                <a:cs typeface="Roboto"/>
                <a:sym typeface="Roboto"/>
              </a:rPr>
              <a:t>share data</a:t>
            </a:r>
            <a:r>
              <a:rPr i="1" lang="en" sz="3100">
                <a:solidFill>
                  <a:srgbClr val="000000"/>
                </a:solidFill>
                <a:latin typeface="Roboto"/>
                <a:ea typeface="Roboto"/>
                <a:cs typeface="Roboto"/>
                <a:sym typeface="Roboto"/>
              </a:rPr>
              <a:t> and </a:t>
            </a:r>
            <a:r>
              <a:rPr b="1" i="1" lang="en" sz="3100">
                <a:solidFill>
                  <a:srgbClr val="000000"/>
                </a:solidFill>
                <a:latin typeface="Roboto"/>
                <a:ea typeface="Roboto"/>
                <a:cs typeface="Roboto"/>
                <a:sym typeface="Roboto"/>
              </a:rPr>
              <a:t>resources between two or more computers</a:t>
            </a:r>
            <a:r>
              <a:rPr i="1" lang="en" sz="3100">
                <a:solidFill>
                  <a:srgbClr val="000000"/>
                </a:solidFill>
                <a:latin typeface="Roboto"/>
                <a:ea typeface="Roboto"/>
                <a:cs typeface="Roboto"/>
                <a:sym typeface="Roboto"/>
              </a:rPr>
              <a:t> without going through a server</a:t>
            </a:r>
            <a:r>
              <a:rPr lang="en" sz="3100">
                <a:solidFill>
                  <a:srgbClr val="000000"/>
                </a:solidFill>
                <a:latin typeface="Roboto"/>
                <a:ea typeface="Roboto"/>
                <a:cs typeface="Roboto"/>
                <a:sym typeface="Roboto"/>
              </a:rPr>
              <a:t>.</a:t>
            </a:r>
            <a:endParaRPr sz="3100">
              <a:solidFill>
                <a:srgbClr val="000000"/>
              </a:solidFill>
              <a:latin typeface="Roboto"/>
              <a:ea typeface="Roboto"/>
              <a:cs typeface="Roboto"/>
              <a:sym typeface="Roboto"/>
            </a:endParaRPr>
          </a:p>
          <a:p>
            <a:pPr indent="0" lvl="0" marL="0" rtl="0" algn="l">
              <a:lnSpc>
                <a:spcPct val="107916"/>
              </a:lnSpc>
              <a:spcBef>
                <a:spcPts val="0"/>
              </a:spcBef>
              <a:spcAft>
                <a:spcPts val="0"/>
              </a:spcAft>
              <a:buNone/>
            </a:pPr>
            <a:r>
              <a:t/>
            </a:r>
            <a:endParaRPr sz="2400">
              <a:solidFill>
                <a:srgbClr val="000000"/>
              </a:solidFill>
              <a:latin typeface="Roboto"/>
              <a:ea typeface="Roboto"/>
              <a:cs typeface="Roboto"/>
              <a:sym typeface="Roboto"/>
            </a:endParaRPr>
          </a:p>
          <a:p>
            <a:pPr indent="0" lvl="0" marL="0" rtl="0" algn="l">
              <a:spcBef>
                <a:spcPts val="800"/>
              </a:spcBef>
              <a:spcAft>
                <a:spcPts val="1200"/>
              </a:spcAft>
              <a:buNone/>
            </a:pPr>
            <a:r>
              <a:t/>
            </a:r>
            <a:endParaRPr sz="24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121875" y="342750"/>
            <a:ext cx="3847200" cy="3070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b="1" sz="2300" u="sng">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Background Vocabulary</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Computer Network </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The Internet</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Network Protocols</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The Login Process</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t/>
            </a:r>
            <a:endParaRPr sz="1800">
              <a:latin typeface="Roboto"/>
              <a:ea typeface="Roboto"/>
              <a:cs typeface="Roboto"/>
              <a:sym typeface="Roboto"/>
            </a:endParaRPr>
          </a:p>
        </p:txBody>
      </p:sp>
      <p:sp>
        <p:nvSpPr>
          <p:cNvPr id="121" name="Google Shape;121;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4">
            <a:alphaModFix/>
          </a:blip>
          <a:stretch>
            <a:fillRect/>
          </a:stretch>
        </p:blipFill>
        <p:spPr>
          <a:xfrm>
            <a:off x="0" y="4663225"/>
            <a:ext cx="8282701" cy="459575"/>
          </a:xfrm>
          <a:prstGeom prst="rect">
            <a:avLst/>
          </a:prstGeom>
          <a:noFill/>
          <a:ln>
            <a:noFill/>
          </a:ln>
        </p:spPr>
      </p:pic>
      <p:sp>
        <p:nvSpPr>
          <p:cNvPr id="123" name="Google Shape;123;p1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52"/>
          <p:cNvPicPr preferRelativeResize="0"/>
          <p:nvPr/>
        </p:nvPicPr>
        <p:blipFill>
          <a:blip r:embed="rId3">
            <a:alphaModFix/>
          </a:blip>
          <a:stretch>
            <a:fillRect/>
          </a:stretch>
        </p:blipFill>
        <p:spPr>
          <a:xfrm>
            <a:off x="5368875" y="1751600"/>
            <a:ext cx="2827575" cy="2796000"/>
          </a:xfrm>
          <a:prstGeom prst="rect">
            <a:avLst/>
          </a:prstGeom>
          <a:noFill/>
          <a:ln>
            <a:noFill/>
          </a:ln>
        </p:spPr>
      </p:pic>
      <p:pic>
        <p:nvPicPr>
          <p:cNvPr descr="https://images.freeimg.net/rsynced_images/floor-floorboards.jpg" id="699" name="Google Shape;699;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00" name="Google Shape;700;p5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2" name="Google Shape;702;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3" name="Google Shape;703;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04" name="Google Shape;704;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05" name="Google Shape;705;p5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706" name="Google Shape;706;p5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707" name="Google Shape;707;p5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08" name="Google Shape;708;p52"/>
          <p:cNvSpPr/>
          <p:nvPr/>
        </p:nvSpPr>
        <p:spPr>
          <a:xfrm>
            <a:off x="1057650" y="92975"/>
            <a:ext cx="7028892" cy="9158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a:t>
            </a:r>
          </a:p>
        </p:txBody>
      </p:sp>
      <p:sp>
        <p:nvSpPr>
          <p:cNvPr id="709" name="Google Shape;709;p52"/>
          <p:cNvSpPr txBox="1"/>
          <p:nvPr>
            <p:ph idx="4294967295" type="subTitle"/>
          </p:nvPr>
        </p:nvSpPr>
        <p:spPr>
          <a:xfrm>
            <a:off x="1137275" y="1274925"/>
            <a:ext cx="4882500" cy="29877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3500">
                <a:solidFill>
                  <a:srgbClr val="000000"/>
                </a:solidFill>
                <a:latin typeface="Roboto"/>
                <a:ea typeface="Roboto"/>
                <a:cs typeface="Roboto"/>
                <a:sym typeface="Roboto"/>
              </a:rPr>
              <a:t>Client-server network</a:t>
            </a:r>
            <a:r>
              <a:rPr lang="en" sz="3500">
                <a:solidFill>
                  <a:srgbClr val="000000"/>
                </a:solidFill>
                <a:latin typeface="Roboto"/>
                <a:ea typeface="Roboto"/>
                <a:cs typeface="Roboto"/>
                <a:sym typeface="Roboto"/>
              </a:rPr>
              <a:t> </a:t>
            </a:r>
            <a:r>
              <a:rPr b="1" i="1" lang="en" sz="3500">
                <a:solidFill>
                  <a:srgbClr val="000000"/>
                </a:solidFill>
                <a:latin typeface="Roboto"/>
                <a:ea typeface="Roboto"/>
                <a:cs typeface="Roboto"/>
                <a:sym typeface="Roboto"/>
              </a:rPr>
              <a:t>shares resources </a:t>
            </a:r>
            <a:r>
              <a:rPr lang="en" sz="3500">
                <a:solidFill>
                  <a:srgbClr val="000000"/>
                </a:solidFill>
                <a:latin typeface="Roboto"/>
                <a:ea typeface="Roboto"/>
                <a:cs typeface="Roboto"/>
                <a:sym typeface="Roboto"/>
              </a:rPr>
              <a:t>between </a:t>
            </a:r>
            <a:r>
              <a:rPr b="1" i="1" lang="en" sz="3500">
                <a:solidFill>
                  <a:srgbClr val="000000"/>
                </a:solidFill>
                <a:latin typeface="Roboto"/>
                <a:ea typeface="Roboto"/>
                <a:cs typeface="Roboto"/>
                <a:sym typeface="Roboto"/>
              </a:rPr>
              <a:t>local computers </a:t>
            </a:r>
            <a:r>
              <a:rPr lang="en" sz="3500">
                <a:solidFill>
                  <a:srgbClr val="000000"/>
                </a:solidFill>
                <a:latin typeface="Roboto"/>
                <a:ea typeface="Roboto"/>
                <a:cs typeface="Roboto"/>
                <a:sym typeface="Roboto"/>
              </a:rPr>
              <a:t>and a</a:t>
            </a:r>
            <a:r>
              <a:rPr b="1" i="1" lang="en" sz="3500">
                <a:solidFill>
                  <a:srgbClr val="000000"/>
                </a:solidFill>
                <a:latin typeface="Roboto"/>
                <a:ea typeface="Roboto"/>
                <a:cs typeface="Roboto"/>
                <a:sym typeface="Roboto"/>
              </a:rPr>
              <a:t> server.</a:t>
            </a:r>
            <a:endParaRPr b="1" i="1" sz="3500">
              <a:solidFill>
                <a:srgbClr val="000000"/>
              </a:solidFill>
              <a:latin typeface="Roboto"/>
              <a:ea typeface="Roboto"/>
              <a:cs typeface="Roboto"/>
              <a:sym typeface="Roboto"/>
            </a:endParaRPr>
          </a:p>
          <a:p>
            <a:pPr indent="0" lvl="0" marL="0" rtl="0" algn="l">
              <a:spcBef>
                <a:spcPts val="0"/>
              </a:spcBef>
              <a:spcAft>
                <a:spcPts val="0"/>
              </a:spcAft>
              <a:buNone/>
            </a:pPr>
            <a:r>
              <a:t/>
            </a:r>
            <a:endParaRPr sz="3500">
              <a:solidFill>
                <a:srgbClr val="000000"/>
              </a:solidFill>
              <a:latin typeface="Roboto"/>
              <a:ea typeface="Roboto"/>
              <a:cs typeface="Roboto"/>
              <a:sym typeface="Roboto"/>
            </a:endParaRPr>
          </a:p>
          <a:p>
            <a:pPr indent="0" lvl="0" marL="0" rtl="0" algn="l">
              <a:lnSpc>
                <a:spcPct val="107916"/>
              </a:lnSpc>
              <a:spcBef>
                <a:spcPts val="1200"/>
              </a:spcBef>
              <a:spcAft>
                <a:spcPts val="0"/>
              </a:spcAft>
              <a:buNone/>
            </a:pPr>
            <a:r>
              <a:t/>
            </a:r>
            <a:endParaRPr sz="4400">
              <a:solidFill>
                <a:srgbClr val="000000"/>
              </a:solidFill>
              <a:latin typeface="Roboto"/>
              <a:ea typeface="Roboto"/>
              <a:cs typeface="Roboto"/>
              <a:sym typeface="Roboto"/>
            </a:endParaRPr>
          </a:p>
          <a:p>
            <a:pPr indent="0" lvl="0" marL="0" rtl="0" algn="l">
              <a:spcBef>
                <a:spcPts val="800"/>
              </a:spcBef>
              <a:spcAft>
                <a:spcPts val="1200"/>
              </a:spcAft>
              <a:buNone/>
            </a:pPr>
            <a:r>
              <a:t/>
            </a:r>
            <a:endParaRPr sz="4400">
              <a:solidFill>
                <a:srgbClr val="000000"/>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descr="https://images.freeimg.net/rsynced_images/floor-floorboards.jpg" id="714" name="Google Shape;714;p5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15" name="Google Shape;715;p5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7" name="Google Shape;717;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8" name="Google Shape;718;p5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19" name="Google Shape;719;p5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20" name="Google Shape;720;p5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721" name="Google Shape;721;p5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22" name="Google Shape;722;p5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23" name="Google Shape;723;p53"/>
          <p:cNvSpPr/>
          <p:nvPr/>
        </p:nvSpPr>
        <p:spPr>
          <a:xfrm>
            <a:off x="1345975" y="69825"/>
            <a:ext cx="6761700" cy="860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Server</a:t>
            </a:r>
          </a:p>
        </p:txBody>
      </p:sp>
      <p:sp>
        <p:nvSpPr>
          <p:cNvPr id="724" name="Google Shape;724;p53"/>
          <p:cNvSpPr txBox="1"/>
          <p:nvPr>
            <p:ph idx="4294967295" type="subTitle"/>
          </p:nvPr>
        </p:nvSpPr>
        <p:spPr>
          <a:xfrm>
            <a:off x="1036325" y="1210925"/>
            <a:ext cx="6712800" cy="300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rgbClr val="374151"/>
                </a:solidFill>
                <a:latin typeface="Roboto"/>
                <a:ea typeface="Roboto"/>
                <a:cs typeface="Roboto"/>
                <a:sym typeface="Roboto"/>
              </a:rPr>
              <a:t>A </a:t>
            </a:r>
            <a:r>
              <a:rPr b="1" lang="en" sz="3200">
                <a:solidFill>
                  <a:srgbClr val="374151"/>
                </a:solidFill>
                <a:latin typeface="Roboto"/>
                <a:ea typeface="Roboto"/>
                <a:cs typeface="Roboto"/>
                <a:sym typeface="Roboto"/>
              </a:rPr>
              <a:t>computer server</a:t>
            </a:r>
            <a:r>
              <a:rPr lang="en" sz="3200">
                <a:solidFill>
                  <a:srgbClr val="374151"/>
                </a:solidFill>
                <a:latin typeface="Roboto"/>
                <a:ea typeface="Roboto"/>
                <a:cs typeface="Roboto"/>
                <a:sym typeface="Roboto"/>
              </a:rPr>
              <a:t> is a </a:t>
            </a:r>
            <a:r>
              <a:rPr b="1" i="1" lang="en" sz="3200">
                <a:solidFill>
                  <a:srgbClr val="374151"/>
                </a:solidFill>
                <a:latin typeface="Roboto"/>
                <a:ea typeface="Roboto"/>
                <a:cs typeface="Roboto"/>
                <a:sym typeface="Roboto"/>
              </a:rPr>
              <a:t>specialized computer system</a:t>
            </a:r>
            <a:r>
              <a:rPr lang="en" sz="3200">
                <a:solidFill>
                  <a:srgbClr val="374151"/>
                </a:solidFill>
                <a:latin typeface="Roboto"/>
                <a:ea typeface="Roboto"/>
                <a:cs typeface="Roboto"/>
                <a:sym typeface="Roboto"/>
              </a:rPr>
              <a:t> designed to </a:t>
            </a:r>
            <a:r>
              <a:rPr b="1" i="1" lang="en" sz="3200">
                <a:solidFill>
                  <a:srgbClr val="374151"/>
                </a:solidFill>
                <a:latin typeface="Roboto"/>
                <a:ea typeface="Roboto"/>
                <a:cs typeface="Roboto"/>
                <a:sym typeface="Roboto"/>
              </a:rPr>
              <a:t>provide</a:t>
            </a:r>
            <a:r>
              <a:rPr lang="en" sz="3200">
                <a:solidFill>
                  <a:srgbClr val="374151"/>
                </a:solidFill>
                <a:latin typeface="Roboto"/>
                <a:ea typeface="Roboto"/>
                <a:cs typeface="Roboto"/>
                <a:sym typeface="Roboto"/>
              </a:rPr>
              <a:t> various </a:t>
            </a:r>
            <a:r>
              <a:rPr b="1" i="1" lang="en" sz="3200">
                <a:solidFill>
                  <a:srgbClr val="374151"/>
                </a:solidFill>
                <a:latin typeface="Roboto"/>
                <a:ea typeface="Roboto"/>
                <a:cs typeface="Roboto"/>
                <a:sym typeface="Roboto"/>
              </a:rPr>
              <a:t>services, resources, or data </a:t>
            </a:r>
            <a:r>
              <a:rPr lang="en" sz="3200">
                <a:solidFill>
                  <a:srgbClr val="374151"/>
                </a:solidFill>
                <a:latin typeface="Roboto"/>
                <a:ea typeface="Roboto"/>
                <a:cs typeface="Roboto"/>
                <a:sym typeface="Roboto"/>
              </a:rPr>
              <a:t>to other</a:t>
            </a:r>
            <a:r>
              <a:rPr b="1" i="1" lang="en" sz="3200">
                <a:solidFill>
                  <a:srgbClr val="374151"/>
                </a:solidFill>
                <a:latin typeface="Roboto"/>
                <a:ea typeface="Roboto"/>
                <a:cs typeface="Roboto"/>
                <a:sym typeface="Roboto"/>
              </a:rPr>
              <a:t> computers or clients over a network. </a:t>
            </a:r>
            <a:endParaRPr sz="3200">
              <a:solidFill>
                <a:srgbClr val="000000"/>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descr="https://images.freeimg.net/rsynced_images/floor-floorboards.jpg" id="729" name="Google Shape;729;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30" name="Google Shape;730;p5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2" name="Google Shape;732;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3" name="Google Shape;733;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34" name="Google Shape;734;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5" name="Google Shape;735;p5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736" name="Google Shape;736;p5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37" name="Google Shape;737;p5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38" name="Google Shape;738;p54"/>
          <p:cNvSpPr txBox="1"/>
          <p:nvPr>
            <p:ph idx="4294967295" type="subTitle"/>
          </p:nvPr>
        </p:nvSpPr>
        <p:spPr>
          <a:xfrm>
            <a:off x="1000675" y="1006625"/>
            <a:ext cx="6761700" cy="337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latin typeface="Roboto"/>
                <a:ea typeface="Roboto"/>
                <a:cs typeface="Roboto"/>
                <a:sym typeface="Roboto"/>
              </a:rPr>
              <a:t>A </a:t>
            </a:r>
            <a:r>
              <a:rPr b="1" i="1" lang="en" sz="2600">
                <a:solidFill>
                  <a:srgbClr val="000000"/>
                </a:solidFill>
                <a:latin typeface="Roboto"/>
                <a:ea typeface="Roboto"/>
                <a:cs typeface="Roboto"/>
                <a:sym typeface="Roboto"/>
              </a:rPr>
              <a:t>packet</a:t>
            </a:r>
            <a:r>
              <a:rPr lang="en" sz="2600">
                <a:solidFill>
                  <a:srgbClr val="000000"/>
                </a:solidFill>
                <a:latin typeface="Roboto"/>
                <a:ea typeface="Roboto"/>
                <a:cs typeface="Roboto"/>
                <a:sym typeface="Roboto"/>
              </a:rPr>
              <a:t> is a unit of data that is transmitted over a network.  </a:t>
            </a:r>
            <a:endParaRPr sz="2600">
              <a:solidFill>
                <a:srgbClr val="000000"/>
              </a:solidFill>
              <a:latin typeface="Roboto"/>
              <a:ea typeface="Roboto"/>
              <a:cs typeface="Roboto"/>
              <a:sym typeface="Roboto"/>
            </a:endParaRPr>
          </a:p>
          <a:p>
            <a:pPr indent="0" lvl="0" marL="0" rtl="0" algn="l">
              <a:spcBef>
                <a:spcPts val="1200"/>
              </a:spcBef>
              <a:spcAft>
                <a:spcPts val="1200"/>
              </a:spcAft>
              <a:buNone/>
            </a:pPr>
            <a:r>
              <a:rPr b="1" lang="en" sz="2600">
                <a:solidFill>
                  <a:schemeClr val="dk1"/>
                </a:solidFill>
                <a:latin typeface="Roboto"/>
                <a:ea typeface="Roboto"/>
                <a:cs typeface="Roboto"/>
                <a:sym typeface="Roboto"/>
              </a:rPr>
              <a:t>P</a:t>
            </a:r>
            <a:r>
              <a:rPr b="1" lang="en" sz="2600">
                <a:solidFill>
                  <a:schemeClr val="dk1"/>
                </a:solidFill>
                <a:latin typeface="Roboto"/>
                <a:ea typeface="Roboto"/>
                <a:cs typeface="Roboto"/>
                <a:sym typeface="Roboto"/>
              </a:rPr>
              <a:t>ackets</a:t>
            </a:r>
            <a:r>
              <a:rPr lang="en" sz="2600">
                <a:solidFill>
                  <a:schemeClr val="dk1"/>
                </a:solidFill>
                <a:latin typeface="Roboto"/>
                <a:ea typeface="Roboto"/>
                <a:cs typeface="Roboto"/>
                <a:sym typeface="Roboto"/>
              </a:rPr>
              <a:t> are the basic units of data transmission in computer networks, enabling efficient and reliable communication between devices across local and wide-area networks.</a:t>
            </a:r>
            <a:endParaRPr sz="2600">
              <a:solidFill>
                <a:srgbClr val="000000"/>
              </a:solidFill>
              <a:latin typeface="Roboto"/>
              <a:ea typeface="Roboto"/>
              <a:cs typeface="Roboto"/>
              <a:sym typeface="Roboto"/>
            </a:endParaRPr>
          </a:p>
        </p:txBody>
      </p:sp>
      <p:sp>
        <p:nvSpPr>
          <p:cNvPr id="739" name="Google Shape;739;p54"/>
          <p:cNvSpPr/>
          <p:nvPr/>
        </p:nvSpPr>
        <p:spPr>
          <a:xfrm>
            <a:off x="1119725" y="146300"/>
            <a:ext cx="6761700" cy="860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Server</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descr="https://images.freeimg.net/rsynced_images/floor-floorboards.jpg" id="744" name="Google Shape;744;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5" name="Google Shape;745;p5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7" name="Google Shape;747;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8" name="Google Shape;748;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9" name="Google Shape;749;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50" name="Google Shape;750;p5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751" name="Google Shape;751;p5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52" name="Google Shape;752;p5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53" name="Google Shape;753;p55"/>
          <p:cNvSpPr txBox="1"/>
          <p:nvPr/>
        </p:nvSpPr>
        <p:spPr>
          <a:xfrm>
            <a:off x="196025" y="1203275"/>
            <a:ext cx="8020800" cy="16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0" u="sng">
                <a:solidFill>
                  <a:schemeClr val="hlink"/>
                </a:solidFill>
                <a:latin typeface="Roboto Black"/>
                <a:ea typeface="Roboto Black"/>
                <a:cs typeface="Roboto Black"/>
                <a:sym typeface="Roboto Black"/>
                <a:hlinkClick r:id="rId10"/>
              </a:rPr>
              <a:t>A Packets Tale</a:t>
            </a:r>
            <a:endParaRPr sz="9000">
              <a:solidFill>
                <a:schemeClr val="dk2"/>
              </a:solidFill>
              <a:latin typeface="Roboto Black"/>
              <a:ea typeface="Roboto Black"/>
              <a:cs typeface="Roboto Black"/>
              <a:sym typeface="Roboto Black"/>
            </a:endParaRPr>
          </a:p>
        </p:txBody>
      </p:sp>
      <p:sp>
        <p:nvSpPr>
          <p:cNvPr id="754" name="Google Shape;754;p55"/>
          <p:cNvSpPr txBox="1"/>
          <p:nvPr/>
        </p:nvSpPr>
        <p:spPr>
          <a:xfrm>
            <a:off x="2424413" y="2979475"/>
            <a:ext cx="42105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Click the link above to view the video.</a:t>
            </a:r>
            <a:endParaRPr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descr="https://images.freeimg.net/rsynced_images/floor-floorboards.jpg" id="759" name="Google Shape;759;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60" name="Google Shape;760;p5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2" name="Google Shape;762;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3" name="Google Shape;763;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4" name="Google Shape;764;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5" name="Google Shape;765;p5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66" name="Google Shape;766;p5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67" name="Google Shape;767;p5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68" name="Google Shape;768;p56"/>
          <p:cNvSpPr/>
          <p:nvPr/>
        </p:nvSpPr>
        <p:spPr>
          <a:xfrm>
            <a:off x="103125" y="950075"/>
            <a:ext cx="7470999" cy="18381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descr="https://images.freeimg.net/rsynced_images/floor-floorboards.jpg" id="773" name="Google Shape;773;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4" name="Google Shape;774;p5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6" name="Google Shape;776;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7" name="Google Shape;777;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8" name="Google Shape;778;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9" name="Google Shape;779;p5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80" name="Google Shape;780;p5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81" name="Google Shape;781;p5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82" name="Google Shape;782;p57"/>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783" name="Google Shape;783;p57"/>
          <p:cNvSpPr txBox="1"/>
          <p:nvPr/>
        </p:nvSpPr>
        <p:spPr>
          <a:xfrm>
            <a:off x="705375" y="702800"/>
            <a:ext cx="69678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Roboto"/>
                <a:ea typeface="Roboto"/>
                <a:cs typeface="Roboto"/>
                <a:sym typeface="Roboto"/>
              </a:rPr>
              <a:t>The computer logon process is like having a secret code. I</a:t>
            </a:r>
            <a:r>
              <a:rPr lang="en" sz="2800">
                <a:latin typeface="Roboto"/>
                <a:ea typeface="Roboto"/>
                <a:cs typeface="Roboto"/>
                <a:sym typeface="Roboto"/>
              </a:rPr>
              <a:t>magine you have a magical treehouse that only you and your friends can enter. But to get inside, you need a secret code. That secret code is like your password. So, when you get to the treehouse you state your name </a:t>
            </a:r>
            <a:r>
              <a:rPr b="1" lang="en" sz="2800">
                <a:latin typeface="Roboto"/>
                <a:ea typeface="Roboto"/>
                <a:cs typeface="Roboto"/>
                <a:sym typeface="Roboto"/>
              </a:rPr>
              <a:t>(username)</a:t>
            </a:r>
            <a:r>
              <a:rPr lang="en" sz="2800">
                <a:latin typeface="Roboto"/>
                <a:ea typeface="Roboto"/>
                <a:cs typeface="Roboto"/>
                <a:sym typeface="Roboto"/>
              </a:rPr>
              <a:t> and then you give your secret code </a:t>
            </a:r>
            <a:r>
              <a:rPr b="1" lang="en" sz="2800">
                <a:latin typeface="Roboto"/>
                <a:ea typeface="Roboto"/>
                <a:cs typeface="Roboto"/>
                <a:sym typeface="Roboto"/>
              </a:rPr>
              <a:t>(password).</a:t>
            </a:r>
            <a:r>
              <a:rPr lang="en" sz="2800">
                <a:latin typeface="Roboto"/>
                <a:ea typeface="Roboto"/>
                <a:cs typeface="Roboto"/>
                <a:sym typeface="Roboto"/>
              </a:rPr>
              <a:t> </a:t>
            </a:r>
            <a:endParaRPr sz="28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descr="https://images.freeimg.net/rsynced_images/floor-floorboards.jpg" id="788" name="Google Shape;788;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9" name="Google Shape;789;p5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1" name="Google Shape;791;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2" name="Google Shape;792;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3" name="Google Shape;793;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4" name="Google Shape;794;p5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95" name="Google Shape;795;p5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96" name="Google Shape;796;p5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97" name="Google Shape;797;p58"/>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798" name="Google Shape;798;p58"/>
          <p:cNvSpPr txBox="1"/>
          <p:nvPr/>
        </p:nvSpPr>
        <p:spPr>
          <a:xfrm>
            <a:off x="996425" y="935575"/>
            <a:ext cx="6642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The treehouse keeper checks to make sure the your information is on the members only list. If it is, the keeper lets you in. But if it's the wrong the door will be shut tight and you will not be allowed to go in.</a:t>
            </a:r>
            <a:endParaRPr sz="30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descr="https://images.freeimg.net/rsynced_images/floor-floorboards.jpg" id="803" name="Google Shape;803;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4" name="Google Shape;804;p5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6" name="Google Shape;806;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7" name="Google Shape;807;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8" name="Google Shape;808;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9" name="Google Shape;809;p5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10" name="Google Shape;810;p5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11" name="Google Shape;811;p5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12" name="Google Shape;812;p59"/>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813" name="Google Shape;813;p59"/>
          <p:cNvSpPr txBox="1"/>
          <p:nvPr/>
        </p:nvSpPr>
        <p:spPr>
          <a:xfrm>
            <a:off x="941063" y="781050"/>
            <a:ext cx="7119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Before </a:t>
            </a:r>
            <a:r>
              <a:rPr lang="en" sz="3200">
                <a:latin typeface="Roboto"/>
                <a:ea typeface="Roboto"/>
                <a:cs typeface="Roboto"/>
                <a:sym typeface="Roboto"/>
              </a:rPr>
              <a:t>you can use your desktop, laptop, tablet or similar devices, you must first give your name (</a:t>
            </a:r>
            <a:r>
              <a:rPr b="1" lang="en" sz="3200">
                <a:latin typeface="Roboto"/>
                <a:ea typeface="Roboto"/>
                <a:cs typeface="Roboto"/>
                <a:sym typeface="Roboto"/>
              </a:rPr>
              <a:t>username</a:t>
            </a:r>
            <a:r>
              <a:rPr lang="en" sz="3200">
                <a:latin typeface="Roboto"/>
                <a:ea typeface="Roboto"/>
                <a:cs typeface="Roboto"/>
                <a:sym typeface="Roboto"/>
              </a:rPr>
              <a:t>) and secret code (</a:t>
            </a:r>
            <a:r>
              <a:rPr b="1" lang="en" sz="3200">
                <a:latin typeface="Roboto"/>
                <a:ea typeface="Roboto"/>
                <a:cs typeface="Roboto"/>
                <a:sym typeface="Roboto"/>
              </a:rPr>
              <a:t>password</a:t>
            </a:r>
            <a:r>
              <a:rPr lang="en" sz="3200">
                <a:latin typeface="Roboto"/>
                <a:ea typeface="Roboto"/>
                <a:cs typeface="Roboto"/>
                <a:sym typeface="Roboto"/>
              </a:rPr>
              <a:t>). This is called the </a:t>
            </a:r>
            <a:r>
              <a:rPr b="1" i="1" lang="en" sz="3200">
                <a:latin typeface="Roboto"/>
                <a:ea typeface="Roboto"/>
                <a:cs typeface="Roboto"/>
                <a:sym typeface="Roboto"/>
              </a:rPr>
              <a:t>login process.</a:t>
            </a:r>
            <a:r>
              <a:rPr lang="en" sz="3200">
                <a:latin typeface="Roboto"/>
                <a:ea typeface="Roboto"/>
                <a:cs typeface="Roboto"/>
                <a:sym typeface="Roboto"/>
              </a:rPr>
              <a:t> </a:t>
            </a:r>
            <a:r>
              <a:rPr lang="en" sz="3200">
                <a:latin typeface="Roboto"/>
                <a:ea typeface="Roboto"/>
                <a:cs typeface="Roboto"/>
                <a:sym typeface="Roboto"/>
              </a:rPr>
              <a:t>Remember</a:t>
            </a:r>
            <a:r>
              <a:rPr lang="en" sz="3200">
                <a:latin typeface="Roboto"/>
                <a:ea typeface="Roboto"/>
                <a:cs typeface="Roboto"/>
                <a:sym typeface="Roboto"/>
              </a:rPr>
              <a:t>, your device just want to make sure you are really you! </a:t>
            </a:r>
            <a:endParaRPr sz="32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descr="https://images.freeimg.net/rsynced_images/floor-floorboards.jpg" id="818" name="Google Shape;818;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9" name="Google Shape;819;p6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1" name="Google Shape;821;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22" name="Google Shape;822;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3" name="Google Shape;823;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4" name="Google Shape;824;p6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25" name="Google Shape;825;p6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26" name="Google Shape;826;p6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27" name="Google Shape;827;p60"/>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828" name="Google Shape;828;p60"/>
          <p:cNvSpPr txBox="1"/>
          <p:nvPr/>
        </p:nvSpPr>
        <p:spPr>
          <a:xfrm>
            <a:off x="865563" y="863250"/>
            <a:ext cx="7305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The username and password is also known as your account information. The username usually stays the same. Your password should be changed sometimes. </a:t>
            </a:r>
            <a:r>
              <a:rPr lang="en" sz="3000">
                <a:latin typeface="Roboto"/>
                <a:ea typeface="Roboto"/>
                <a:cs typeface="Roboto"/>
                <a:sym typeface="Roboto"/>
              </a:rPr>
              <a:t>Just remember to keep your password in a safe place and keep it private. </a:t>
            </a:r>
            <a:r>
              <a:rPr b="1" i="1" lang="en" sz="3000">
                <a:latin typeface="Roboto"/>
                <a:ea typeface="Roboto"/>
                <a:cs typeface="Roboto"/>
                <a:sym typeface="Roboto"/>
              </a:rPr>
              <a:t>Never share personal  </a:t>
            </a:r>
            <a:r>
              <a:rPr b="1" i="1" lang="en" sz="3000">
                <a:latin typeface="Roboto"/>
                <a:ea typeface="Roboto"/>
                <a:cs typeface="Roboto"/>
                <a:sym typeface="Roboto"/>
              </a:rPr>
              <a:t>information. </a:t>
            </a:r>
            <a:endParaRPr b="1" i="1" sz="30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descr="https://images.freeimg.net/rsynced_images/floor-floorboards.jpg" id="833" name="Google Shape;833;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4" name="Google Shape;834;p6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6" name="Google Shape;836;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7" name="Google Shape;837;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38" name="Google Shape;838;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39" name="Google Shape;839;p6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40" name="Google Shape;840;p6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41" name="Google Shape;841;p6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42" name="Google Shape;842;p61"/>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843" name="Google Shape;843;p61"/>
          <p:cNvSpPr txBox="1"/>
          <p:nvPr/>
        </p:nvSpPr>
        <p:spPr>
          <a:xfrm>
            <a:off x="905924" y="1138075"/>
            <a:ext cx="6618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In order to keep your password secure you need to do two things:</a:t>
            </a:r>
            <a:endParaRPr sz="3200">
              <a:latin typeface="Roboto"/>
              <a:ea typeface="Roboto"/>
              <a:cs typeface="Roboto"/>
              <a:sym typeface="Roboto"/>
            </a:endParaRPr>
          </a:p>
          <a:p>
            <a:pPr indent="-431800" lvl="0" marL="914400" rtl="0" algn="l">
              <a:spcBef>
                <a:spcPts val="0"/>
              </a:spcBef>
              <a:spcAft>
                <a:spcPts val="0"/>
              </a:spcAft>
              <a:buSzPts val="3200"/>
              <a:buFont typeface="Roboto"/>
              <a:buAutoNum type="arabicPeriod"/>
            </a:pPr>
            <a:r>
              <a:rPr lang="en" sz="3200">
                <a:latin typeface="Roboto"/>
                <a:ea typeface="Roboto"/>
                <a:cs typeface="Roboto"/>
                <a:sym typeface="Roboto"/>
              </a:rPr>
              <a:t>Change it every few months.</a:t>
            </a:r>
            <a:endParaRPr sz="3200">
              <a:latin typeface="Roboto"/>
              <a:ea typeface="Roboto"/>
              <a:cs typeface="Roboto"/>
              <a:sym typeface="Roboto"/>
            </a:endParaRPr>
          </a:p>
          <a:p>
            <a:pPr indent="-431800" lvl="0" marL="914400" rtl="0" algn="l">
              <a:spcBef>
                <a:spcPts val="0"/>
              </a:spcBef>
              <a:spcAft>
                <a:spcPts val="0"/>
              </a:spcAft>
              <a:buSzPts val="3200"/>
              <a:buFont typeface="Roboto"/>
              <a:buAutoNum type="arabicPeriod"/>
            </a:pPr>
            <a:r>
              <a:rPr lang="en" sz="3200">
                <a:latin typeface="Roboto"/>
                <a:ea typeface="Roboto"/>
                <a:cs typeface="Roboto"/>
                <a:sym typeface="Roboto"/>
              </a:rPr>
              <a:t>Create a strong password. </a:t>
            </a:r>
            <a:endParaRPr sz="32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36" name="Google Shape;136;p1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7" name="Google Shape;137;p17"/>
          <p:cNvSpPr/>
          <p:nvPr/>
        </p:nvSpPr>
        <p:spPr>
          <a:xfrm>
            <a:off x="103125" y="1208700"/>
            <a:ext cx="7664037" cy="14389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descr="https://images.freeimg.net/rsynced_images/floor-floorboards.jpg" id="848" name="Google Shape;848;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49" name="Google Shape;849;p6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1" name="Google Shape;851;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2" name="Google Shape;852;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3" name="Google Shape;853;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4" name="Google Shape;854;p6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55" name="Google Shape;855;p6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56" name="Google Shape;856;p6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57" name="Google Shape;857;p62"/>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858" name="Google Shape;858;p62"/>
          <p:cNvSpPr txBox="1"/>
          <p:nvPr/>
        </p:nvSpPr>
        <p:spPr>
          <a:xfrm>
            <a:off x="847724" y="957325"/>
            <a:ext cx="6810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Weak passwords are simple and easy to guess, often consisting of common words, phrases, or patterns.</a:t>
            </a:r>
            <a:endParaRPr sz="30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descr="https://images.freeimg.net/rsynced_images/floor-floorboards.jpg" id="863" name="Google Shape;863;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4" name="Google Shape;864;p6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6" name="Google Shape;866;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7" name="Google Shape;867;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8" name="Google Shape;868;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9" name="Google Shape;869;p6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70" name="Google Shape;870;p6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71" name="Google Shape;871;p6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72" name="Google Shape;872;p63"/>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873" name="Google Shape;873;p63"/>
          <p:cNvSpPr txBox="1"/>
          <p:nvPr/>
        </p:nvSpPr>
        <p:spPr>
          <a:xfrm>
            <a:off x="540950" y="890900"/>
            <a:ext cx="7307100" cy="352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Roboto"/>
                <a:ea typeface="Roboto"/>
                <a:cs typeface="Roboto"/>
                <a:sym typeface="Roboto"/>
              </a:rPr>
              <a:t>Strong passwords make it difficult for others to guess and gain access to your device and your personal, private </a:t>
            </a:r>
            <a:r>
              <a:rPr lang="en" sz="2800">
                <a:latin typeface="Roboto"/>
                <a:ea typeface="Roboto"/>
                <a:cs typeface="Roboto"/>
                <a:sym typeface="Roboto"/>
              </a:rPr>
              <a:t>information</a:t>
            </a:r>
            <a:r>
              <a:rPr lang="en" sz="2800">
                <a:latin typeface="Roboto"/>
                <a:ea typeface="Roboto"/>
                <a:cs typeface="Roboto"/>
                <a:sym typeface="Roboto"/>
              </a:rPr>
              <a:t>. Strong passwords typically contain:</a:t>
            </a:r>
            <a:endParaRPr sz="2800">
              <a:latin typeface="Roboto"/>
              <a:ea typeface="Roboto"/>
              <a:cs typeface="Roboto"/>
              <a:sym typeface="Roboto"/>
            </a:endParaRPr>
          </a:p>
          <a:p>
            <a:pPr indent="-387350" lvl="0" marL="1371600" rtl="0" algn="l">
              <a:spcBef>
                <a:spcPts val="0"/>
              </a:spcBef>
              <a:spcAft>
                <a:spcPts val="0"/>
              </a:spcAft>
              <a:buSzPts val="2500"/>
              <a:buFont typeface="Roboto"/>
              <a:buChar char="●"/>
            </a:pPr>
            <a:r>
              <a:rPr lang="en" sz="2500">
                <a:latin typeface="Roboto"/>
                <a:ea typeface="Roboto"/>
                <a:cs typeface="Roboto"/>
                <a:sym typeface="Roboto"/>
              </a:rPr>
              <a:t>6 or more characters:</a:t>
            </a:r>
            <a:endParaRPr sz="2500">
              <a:latin typeface="Roboto"/>
              <a:ea typeface="Roboto"/>
              <a:cs typeface="Roboto"/>
              <a:sym typeface="Roboto"/>
            </a:endParaRPr>
          </a:p>
          <a:p>
            <a:pPr indent="-387350" lvl="0" marL="1371600" rtl="0" algn="l">
              <a:spcBef>
                <a:spcPts val="0"/>
              </a:spcBef>
              <a:spcAft>
                <a:spcPts val="0"/>
              </a:spcAft>
              <a:buSzPts val="2500"/>
              <a:buFont typeface="Roboto"/>
              <a:buChar char="●"/>
            </a:pPr>
            <a:r>
              <a:rPr lang="en" sz="2500">
                <a:latin typeface="Roboto"/>
                <a:ea typeface="Roboto"/>
                <a:cs typeface="Roboto"/>
                <a:sym typeface="Roboto"/>
              </a:rPr>
              <a:t>contain upper and lower case letters,</a:t>
            </a:r>
            <a:endParaRPr sz="2500">
              <a:latin typeface="Roboto"/>
              <a:ea typeface="Roboto"/>
              <a:cs typeface="Roboto"/>
              <a:sym typeface="Roboto"/>
            </a:endParaRPr>
          </a:p>
          <a:p>
            <a:pPr indent="-387350" lvl="0" marL="1371600" rtl="0" algn="l">
              <a:spcBef>
                <a:spcPts val="0"/>
              </a:spcBef>
              <a:spcAft>
                <a:spcPts val="0"/>
              </a:spcAft>
              <a:buSzPts val="2500"/>
              <a:buFont typeface="Roboto"/>
              <a:buChar char="●"/>
            </a:pPr>
            <a:r>
              <a:rPr lang="en" sz="2500">
                <a:latin typeface="Roboto"/>
                <a:ea typeface="Roboto"/>
                <a:cs typeface="Roboto"/>
                <a:sym typeface="Roboto"/>
              </a:rPr>
              <a:t>numbers, and </a:t>
            </a:r>
            <a:endParaRPr sz="2500">
              <a:latin typeface="Roboto"/>
              <a:ea typeface="Roboto"/>
              <a:cs typeface="Roboto"/>
              <a:sym typeface="Roboto"/>
            </a:endParaRPr>
          </a:p>
          <a:p>
            <a:pPr indent="-419100" lvl="0" marL="1371600" rtl="0" algn="l">
              <a:spcBef>
                <a:spcPts val="0"/>
              </a:spcBef>
              <a:spcAft>
                <a:spcPts val="0"/>
              </a:spcAft>
              <a:buSzPts val="3000"/>
              <a:buFont typeface="Roboto"/>
              <a:buChar char="●"/>
            </a:pPr>
            <a:r>
              <a:rPr lang="en" sz="2500">
                <a:latin typeface="Roboto"/>
                <a:ea typeface="Roboto"/>
                <a:cs typeface="Roboto"/>
                <a:sym typeface="Roboto"/>
              </a:rPr>
              <a:t>special characters</a:t>
            </a:r>
            <a:r>
              <a:rPr lang="en" sz="3000">
                <a:latin typeface="Roboto"/>
                <a:ea typeface="Roboto"/>
                <a:cs typeface="Roboto"/>
                <a:sym typeface="Roboto"/>
              </a:rPr>
              <a:t>.</a:t>
            </a:r>
            <a:r>
              <a:rPr lang="en" sz="3000">
                <a:latin typeface="Roboto"/>
                <a:ea typeface="Roboto"/>
                <a:cs typeface="Roboto"/>
                <a:sym typeface="Roboto"/>
              </a:rPr>
              <a:t> </a:t>
            </a:r>
            <a:endParaRPr sz="30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https://images.freeimg.net/rsynced_images/floor-floorboards.jpg" id="878" name="Google Shape;878;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9" name="Google Shape;879;p6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1" name="Google Shape;881;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2" name="Google Shape;882;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3" name="Google Shape;883;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4" name="Google Shape;884;p6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85" name="Google Shape;885;p6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86" name="Google Shape;886;p6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87" name="Google Shape;887;p64"/>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888" name="Google Shape;888;p64"/>
          <p:cNvSpPr txBox="1"/>
          <p:nvPr/>
        </p:nvSpPr>
        <p:spPr>
          <a:xfrm>
            <a:off x="996450" y="863700"/>
            <a:ext cx="6573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Roboto"/>
                <a:ea typeface="Roboto"/>
                <a:cs typeface="Roboto"/>
                <a:sym typeface="Roboto"/>
              </a:rPr>
              <a:t>Let’s look at some passwords and discuss whether they are strong or weak.</a:t>
            </a:r>
            <a:endParaRPr sz="2700">
              <a:latin typeface="Roboto"/>
              <a:ea typeface="Roboto"/>
              <a:cs typeface="Roboto"/>
              <a:sym typeface="Roboto"/>
            </a:endParaRPr>
          </a:p>
        </p:txBody>
      </p:sp>
      <p:graphicFrame>
        <p:nvGraphicFramePr>
          <p:cNvPr id="889" name="Google Shape;889;p64"/>
          <p:cNvGraphicFramePr/>
          <p:nvPr/>
        </p:nvGraphicFramePr>
        <p:xfrm>
          <a:off x="2097400" y="1962150"/>
          <a:ext cx="3000000" cy="3000000"/>
        </p:xfrm>
        <a:graphic>
          <a:graphicData uri="http://schemas.openxmlformats.org/drawingml/2006/table">
            <a:tbl>
              <a:tblPr>
                <a:noFill/>
                <a:tableStyleId>{3F015FAC-094D-4D82-9D66-C9BF18B49988}</a:tableStyleId>
              </a:tblPr>
              <a:tblGrid>
                <a:gridCol w="2307650"/>
                <a:gridCol w="2350100"/>
              </a:tblGrid>
              <a:tr h="162950">
                <a:tc>
                  <a:txBody>
                    <a:bodyPr/>
                    <a:lstStyle/>
                    <a:p>
                      <a:pPr indent="0" lvl="0" marL="0" rtl="0" algn="ctr">
                        <a:spcBef>
                          <a:spcPts val="0"/>
                        </a:spcBef>
                        <a:spcAft>
                          <a:spcPts val="0"/>
                        </a:spcAft>
                        <a:buNone/>
                      </a:pPr>
                      <a:r>
                        <a:rPr b="1" lang="en" sz="1800">
                          <a:latin typeface="Roboto"/>
                          <a:ea typeface="Roboto"/>
                          <a:cs typeface="Roboto"/>
                          <a:sym typeface="Roboto"/>
                        </a:rPr>
                        <a:t>abcdefg</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123456</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password</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abc123</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mytoys</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hello</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Rvt54vBz</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cat$D0g$z</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hst8$3wl</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la75k$RT</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pic>
        <p:nvPicPr>
          <p:cNvPr descr="https://images.freeimg.net/rsynced_images/floor-floorboards.jpg" id="894" name="Google Shape;894;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5" name="Google Shape;895;p6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7" name="Google Shape;897;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8" name="Google Shape;898;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99" name="Google Shape;899;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00" name="Google Shape;900;p6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01" name="Google Shape;901;p6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02" name="Google Shape;902;p6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03" name="Google Shape;903;p65"/>
          <p:cNvSpPr/>
          <p:nvPr/>
        </p:nvSpPr>
        <p:spPr>
          <a:xfrm>
            <a:off x="996450" y="85700"/>
            <a:ext cx="7156959" cy="925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904" name="Google Shape;904;p65"/>
          <p:cNvSpPr txBox="1"/>
          <p:nvPr/>
        </p:nvSpPr>
        <p:spPr>
          <a:xfrm>
            <a:off x="1454775" y="940525"/>
            <a:ext cx="5907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Roboto"/>
                <a:ea typeface="Roboto"/>
                <a:cs typeface="Roboto"/>
                <a:sym typeface="Roboto"/>
              </a:rPr>
              <a:t>Now, I want you to practice creating a password</a:t>
            </a:r>
            <a:r>
              <a:rPr lang="en" sz="2000">
                <a:latin typeface="Roboto"/>
                <a:ea typeface="Roboto"/>
                <a:cs typeface="Roboto"/>
                <a:sym typeface="Roboto"/>
              </a:rPr>
              <a:t>. Put an example in one of the boxes below.</a:t>
            </a:r>
            <a:endParaRPr sz="2000">
              <a:latin typeface="Roboto"/>
              <a:ea typeface="Roboto"/>
              <a:cs typeface="Roboto"/>
              <a:sym typeface="Roboto"/>
            </a:endParaRPr>
          </a:p>
        </p:txBody>
      </p:sp>
      <p:graphicFrame>
        <p:nvGraphicFramePr>
          <p:cNvPr id="905" name="Google Shape;905;p65"/>
          <p:cNvGraphicFramePr/>
          <p:nvPr/>
        </p:nvGraphicFramePr>
        <p:xfrm>
          <a:off x="905925" y="1790575"/>
          <a:ext cx="3000000" cy="3000000"/>
        </p:xfrm>
        <a:graphic>
          <a:graphicData uri="http://schemas.openxmlformats.org/drawingml/2006/table">
            <a:tbl>
              <a:tblPr>
                <a:noFill/>
                <a:tableStyleId>{3F015FAC-094D-4D82-9D66-C9BF18B49988}</a:tableStyleId>
              </a:tblPr>
              <a:tblGrid>
                <a:gridCol w="1206500"/>
                <a:gridCol w="1206500"/>
                <a:gridCol w="1206500"/>
                <a:gridCol w="1206500"/>
                <a:gridCol w="1206500"/>
                <a:gridCol w="1206500"/>
              </a:tblGrid>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pic>
        <p:nvPicPr>
          <p:cNvPr descr="https://images.freeimg.net/rsynced_images/floor-floorboards.jpg" id="910" name="Google Shape;910;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11" name="Google Shape;911;p6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3" name="Google Shape;913;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4" name="Google Shape;914;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5" name="Google Shape;915;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6" name="Google Shape;916;p6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17" name="Google Shape;917;p6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18" name="Google Shape;918;p6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19" name="Google Shape;919;p66"/>
          <p:cNvSpPr/>
          <p:nvPr/>
        </p:nvSpPr>
        <p:spPr>
          <a:xfrm>
            <a:off x="986850" y="1160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920" name="Google Shape;920;p66"/>
          <p:cNvSpPr txBox="1"/>
          <p:nvPr/>
        </p:nvSpPr>
        <p:spPr>
          <a:xfrm>
            <a:off x="232113" y="890888"/>
            <a:ext cx="71190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Here are some reasons why you need a strong password:</a:t>
            </a:r>
            <a:endParaRPr sz="30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1. Stop Unauthorized Access.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2. Protect Sensitive Information.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3. Mitigation of Security Risks.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4. Compliance Requirements.</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5. Maintaining Trust and Reputation.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6. Preventing Account Takeover.</a:t>
            </a:r>
            <a:endParaRPr sz="2600">
              <a:latin typeface="Roboto"/>
              <a:ea typeface="Roboto"/>
              <a:cs typeface="Roboto"/>
              <a:sym typeface="Roboto"/>
            </a:endParaRPr>
          </a:p>
        </p:txBody>
      </p:sp>
      <p:pic>
        <p:nvPicPr>
          <p:cNvPr id="921" name="Google Shape;921;p66"/>
          <p:cNvPicPr preferRelativeResize="0"/>
          <p:nvPr/>
        </p:nvPicPr>
        <p:blipFill>
          <a:blip r:embed="rId10">
            <a:alphaModFix/>
          </a:blip>
          <a:stretch>
            <a:fillRect/>
          </a:stretch>
        </p:blipFill>
        <p:spPr>
          <a:xfrm>
            <a:off x="5789927" y="1413876"/>
            <a:ext cx="2586127" cy="26951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pic>
        <p:nvPicPr>
          <p:cNvPr descr="https://images.freeimg.net/rsynced_images/floor-floorboards.jpg" id="926" name="Google Shape;926;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7" name="Google Shape;927;p6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9" name="Google Shape;929;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30" name="Google Shape;930;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31" name="Google Shape;931;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32" name="Google Shape;932;p6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33" name="Google Shape;933;p6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34" name="Google Shape;934;p6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35" name="Google Shape;935;p67"/>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936" name="Google Shape;936;p67"/>
          <p:cNvSpPr txBox="1"/>
          <p:nvPr/>
        </p:nvSpPr>
        <p:spPr>
          <a:xfrm>
            <a:off x="996450" y="1078200"/>
            <a:ext cx="6301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Remember</a:t>
            </a:r>
            <a:r>
              <a:rPr lang="en" sz="3000">
                <a:latin typeface="Roboto"/>
                <a:ea typeface="Roboto"/>
                <a:cs typeface="Roboto"/>
                <a:sym typeface="Roboto"/>
              </a:rPr>
              <a:t>, strong passwords are needed to maintain the security and integrity of your devices, accounts, and personal information. </a:t>
            </a:r>
            <a:endParaRPr sz="3000">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descr="https://images.freeimg.net/rsynced_images/floor-floorboards.jpg" id="941" name="Google Shape;941;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42" name="Google Shape;942;p6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44" name="Google Shape;944;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5" name="Google Shape;945;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6" name="Google Shape;946;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47" name="Google Shape;947;p6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48" name="Google Shape;948;p6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49" name="Google Shape;949;p6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50" name="Google Shape;950;p68"/>
          <p:cNvSpPr/>
          <p:nvPr/>
        </p:nvSpPr>
        <p:spPr>
          <a:xfrm>
            <a:off x="1243175" y="142275"/>
            <a:ext cx="6775745"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951" name="Google Shape;951;p68"/>
          <p:cNvSpPr txBox="1"/>
          <p:nvPr/>
        </p:nvSpPr>
        <p:spPr>
          <a:xfrm>
            <a:off x="1243175" y="1125650"/>
            <a:ext cx="6856200" cy="27822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0">
                  <a:extLst>
                    <a:ext uri="{A12FA001-AC4F-418D-AE19-62706E023703}">
                      <ahyp:hlinkClr val="tx"/>
                    </a:ext>
                  </a:extLst>
                </a:hlinkClick>
              </a:rPr>
              <a:t>OpenAI. (2023-2024). ChatGPT (3.5)</a:t>
            </a:r>
            <a:r>
              <a:rPr lang="en" sz="2500">
                <a:solidFill>
                  <a:schemeClr val="accent1"/>
                </a:solidFill>
                <a:latin typeface="Roboto"/>
                <a:ea typeface="Roboto"/>
                <a:cs typeface="Roboto"/>
                <a:sym typeface="Roboto"/>
              </a:rPr>
              <a:t> </a:t>
            </a:r>
            <a:endParaRPr sz="2500">
              <a:solidFill>
                <a:schemeClr val="accent1"/>
              </a:solidFill>
              <a:latin typeface="Roboto"/>
              <a:ea typeface="Roboto"/>
              <a:cs typeface="Roboto"/>
              <a:sym typeface="Roboto"/>
            </a:endParaRPr>
          </a:p>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1">
                  <a:extLst>
                    <a:ext uri="{A12FA001-AC4F-418D-AE19-62706E023703}">
                      <ahyp:hlinkClr val="tx"/>
                    </a:ext>
                  </a:extLst>
                </a:hlinkClick>
              </a:rPr>
              <a:t>TechTerms.com</a:t>
            </a:r>
            <a:endParaRPr sz="2500">
              <a:solidFill>
                <a:schemeClr val="accent1"/>
              </a:solidFill>
              <a:latin typeface="Roboto"/>
              <a:ea typeface="Roboto"/>
              <a:cs typeface="Roboto"/>
              <a:sym typeface="Roboto"/>
            </a:endParaRPr>
          </a:p>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2">
                  <a:extLst>
                    <a:ext uri="{A12FA001-AC4F-418D-AE19-62706E023703}">
                      <ahyp:hlinkClr val="tx"/>
                    </a:ext>
                  </a:extLst>
                </a:hlinkClick>
              </a:rPr>
              <a:t>Algorithms</a:t>
            </a:r>
            <a:endParaRPr sz="2500">
              <a:solidFill>
                <a:schemeClr val="accent1"/>
              </a:solidFill>
              <a:latin typeface="Roboto"/>
              <a:ea typeface="Roboto"/>
              <a:cs typeface="Roboto"/>
              <a:sym typeface="Roboto"/>
            </a:endParaRPr>
          </a:p>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3">
                  <a:extLst>
                    <a:ext uri="{A12FA001-AC4F-418D-AE19-62706E023703}">
                      <ahyp:hlinkClr val="tx"/>
                    </a:ext>
                  </a:extLst>
                </a:hlinkClick>
              </a:rPr>
              <a:t>Introduction to Computer Networks</a:t>
            </a:r>
            <a:endParaRPr sz="2500">
              <a:solidFill>
                <a:schemeClr val="accent1"/>
              </a:solidFill>
              <a:latin typeface="Roboto"/>
              <a:ea typeface="Roboto"/>
              <a:cs typeface="Roboto"/>
              <a:sym typeface="Roboto"/>
            </a:endParaRPr>
          </a:p>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4">
                  <a:extLst>
                    <a:ext uri="{A12FA001-AC4F-418D-AE19-62706E023703}">
                      <ahyp:hlinkClr val="tx"/>
                    </a:ext>
                  </a:extLst>
                </a:hlinkClick>
              </a:rPr>
              <a:t>RBC Cyber Security -  Powerful Passwords</a:t>
            </a:r>
            <a:endParaRPr sz="2500">
              <a:solidFill>
                <a:schemeClr val="accent1"/>
              </a:solidFill>
              <a:latin typeface="Roboto"/>
              <a:ea typeface="Roboto"/>
              <a:cs typeface="Roboto"/>
              <a:sym typeface="Roboto"/>
            </a:endParaRPr>
          </a:p>
          <a:p>
            <a:pPr indent="-387350" lvl="0" marL="457200" rtl="0" algn="l">
              <a:lnSpc>
                <a:spcPct val="115000"/>
              </a:lnSpc>
              <a:spcBef>
                <a:spcPts val="0"/>
              </a:spcBef>
              <a:spcAft>
                <a:spcPts val="0"/>
              </a:spcAft>
              <a:buClr>
                <a:schemeClr val="accent1"/>
              </a:buClr>
              <a:buSzPts val="2500"/>
              <a:buFont typeface="Roboto"/>
              <a:buAutoNum type="arabicPeriod"/>
            </a:pPr>
            <a:r>
              <a:rPr lang="en" sz="2500" u="sng">
                <a:solidFill>
                  <a:schemeClr val="accent1"/>
                </a:solidFill>
                <a:latin typeface="Roboto"/>
                <a:ea typeface="Roboto"/>
                <a:cs typeface="Roboto"/>
                <a:sym typeface="Roboto"/>
                <a:hlinkClick r:id="rId15">
                  <a:extLst>
                    <a:ext uri="{A12FA001-AC4F-418D-AE19-62706E023703}">
                      <ahyp:hlinkClr val="tx"/>
                    </a:ext>
                  </a:extLst>
                </a:hlinkClick>
              </a:rPr>
              <a:t>A Packet’s Tale</a:t>
            </a:r>
            <a:endParaRPr sz="2500">
              <a:solidFill>
                <a:schemeClr val="accen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https://images.freeimg.net/rsynced_images/floor-floorboards.jpg" id="142" name="Google Shape;142;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3" name="Google Shape;143;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 name="Google Shape;146;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7" name="Google Shape;147;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8" name="Google Shape;148;p1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49" name="Google Shape;149;p1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50" name="Google Shape;150;p1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1" name="Google Shape;151;p18"/>
          <p:cNvSpPr/>
          <p:nvPr/>
        </p:nvSpPr>
        <p:spPr>
          <a:xfrm>
            <a:off x="1345975" y="69813"/>
            <a:ext cx="6767858"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
        <p:nvSpPr>
          <p:cNvPr id="152" name="Google Shape;152;p18"/>
          <p:cNvSpPr txBox="1"/>
          <p:nvPr>
            <p:ph idx="4294967295" type="subTitle"/>
          </p:nvPr>
        </p:nvSpPr>
        <p:spPr>
          <a:xfrm>
            <a:off x="1291575" y="781050"/>
            <a:ext cx="5924700" cy="376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latin typeface="Roboto"/>
                <a:ea typeface="Roboto"/>
                <a:cs typeface="Roboto"/>
                <a:sym typeface="Roboto"/>
              </a:rPr>
              <a:t>Before discussing networks, we will define the following key vocabulary words:</a:t>
            </a:r>
            <a:endParaRPr sz="2400">
              <a:solidFill>
                <a:srgbClr val="000000"/>
              </a:solidFill>
              <a:latin typeface="Roboto"/>
              <a:ea typeface="Roboto"/>
              <a:cs typeface="Roboto"/>
              <a:sym typeface="Roboto"/>
            </a:endParaRPr>
          </a:p>
          <a:p>
            <a:pPr indent="-381000" lvl="0" marL="27432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Data</a:t>
            </a:r>
            <a:endParaRPr sz="2400">
              <a:solidFill>
                <a:srgbClr val="000000"/>
              </a:solidFill>
              <a:latin typeface="Roboto"/>
              <a:ea typeface="Roboto"/>
              <a:cs typeface="Roboto"/>
              <a:sym typeface="Roboto"/>
            </a:endParaRPr>
          </a:p>
          <a:p>
            <a:pPr indent="-381000" lvl="0" marL="27432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Hardware</a:t>
            </a:r>
            <a:endParaRPr sz="2400">
              <a:solidFill>
                <a:srgbClr val="000000"/>
              </a:solidFill>
              <a:latin typeface="Roboto"/>
              <a:ea typeface="Roboto"/>
              <a:cs typeface="Roboto"/>
              <a:sym typeface="Roboto"/>
            </a:endParaRPr>
          </a:p>
          <a:p>
            <a:pPr indent="-381000" lvl="1" marL="32004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CPU</a:t>
            </a:r>
            <a:endParaRPr sz="2400">
              <a:solidFill>
                <a:srgbClr val="000000"/>
              </a:solidFill>
              <a:latin typeface="Roboto"/>
              <a:ea typeface="Roboto"/>
              <a:cs typeface="Roboto"/>
              <a:sym typeface="Roboto"/>
            </a:endParaRPr>
          </a:p>
          <a:p>
            <a:pPr indent="-381000" lvl="1" marL="32004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Memory</a:t>
            </a:r>
            <a:endParaRPr sz="2400">
              <a:solidFill>
                <a:srgbClr val="000000"/>
              </a:solidFill>
              <a:latin typeface="Roboto"/>
              <a:ea typeface="Roboto"/>
              <a:cs typeface="Roboto"/>
              <a:sym typeface="Roboto"/>
            </a:endParaRPr>
          </a:p>
          <a:p>
            <a:pPr indent="-381000" lvl="2" marL="36576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ROM</a:t>
            </a:r>
            <a:endParaRPr sz="2400">
              <a:solidFill>
                <a:srgbClr val="000000"/>
              </a:solidFill>
              <a:latin typeface="Roboto"/>
              <a:ea typeface="Roboto"/>
              <a:cs typeface="Roboto"/>
              <a:sym typeface="Roboto"/>
            </a:endParaRPr>
          </a:p>
          <a:p>
            <a:pPr indent="-381000" lvl="2" marL="36576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RAM</a:t>
            </a:r>
            <a:endParaRPr sz="2400">
              <a:solidFill>
                <a:srgbClr val="000000"/>
              </a:solidFill>
              <a:latin typeface="Roboto"/>
              <a:ea typeface="Roboto"/>
              <a:cs typeface="Roboto"/>
              <a:sym typeface="Roboto"/>
            </a:endParaRPr>
          </a:p>
          <a:p>
            <a:pPr indent="-381000" lvl="0" marL="2743200" rtl="0" algn="l">
              <a:spcBef>
                <a:spcPts val="0"/>
              </a:spcBef>
              <a:spcAft>
                <a:spcPts val="0"/>
              </a:spcAft>
              <a:buClr>
                <a:srgbClr val="000000"/>
              </a:buClr>
              <a:buSzPts val="2400"/>
              <a:buFont typeface="Roboto"/>
              <a:buChar char="●"/>
            </a:pPr>
            <a:r>
              <a:rPr lang="en" sz="2400">
                <a:solidFill>
                  <a:srgbClr val="000000"/>
                </a:solidFill>
                <a:latin typeface="Roboto"/>
                <a:ea typeface="Roboto"/>
                <a:cs typeface="Roboto"/>
                <a:sym typeface="Roboto"/>
              </a:rPr>
              <a:t>Software</a:t>
            </a:r>
            <a:endParaRPr sz="240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9"/>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58" name="Google Shape;158;p1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59" name="Google Shape;159;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 name="Google Shape;162;p1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3" name="Google Shape;163;p1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4" name="Google Shape;164;p1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65" name="Google Shape;165;p1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6" name="Google Shape;166;p1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7" name="Google Shape;167;p19"/>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168" name="Google Shape;168;p19"/>
          <p:cNvSpPr txBox="1"/>
          <p:nvPr/>
        </p:nvSpPr>
        <p:spPr>
          <a:xfrm>
            <a:off x="1015900" y="1142175"/>
            <a:ext cx="3882000" cy="2337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Data </a:t>
            </a:r>
            <a:r>
              <a:rPr lang="en" sz="3300">
                <a:solidFill>
                  <a:schemeClr val="dk1"/>
                </a:solidFill>
                <a:latin typeface="Roboto"/>
                <a:ea typeface="Roboto"/>
                <a:cs typeface="Roboto"/>
                <a:sym typeface="Roboto"/>
              </a:rPr>
              <a:t>is the </a:t>
            </a:r>
            <a:r>
              <a:rPr i="1" lang="en" sz="3300">
                <a:solidFill>
                  <a:srgbClr val="FF0000"/>
                </a:solidFill>
                <a:latin typeface="Roboto"/>
                <a:ea typeface="Roboto"/>
                <a:cs typeface="Roboto"/>
                <a:sym typeface="Roboto"/>
              </a:rPr>
              <a:t>information </a:t>
            </a:r>
            <a:r>
              <a:rPr lang="en" sz="3300">
                <a:solidFill>
                  <a:schemeClr val="dk1"/>
                </a:solidFill>
                <a:latin typeface="Roboto"/>
                <a:ea typeface="Roboto"/>
                <a:cs typeface="Roboto"/>
                <a:sym typeface="Roboto"/>
              </a:rPr>
              <a:t> you send and receive over the Internet. </a:t>
            </a:r>
            <a:endParaRPr sz="33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0"/>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74" name="Google Shape;174;p2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5" name="Google Shape;175;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8" name="Google Shape;178;p2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9" name="Google Shape;179;p2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0" name="Google Shape;180;p2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81" name="Google Shape;181;p2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2" name="Google Shape;182;p2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3" name="Google Shape;183;p20"/>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184" name="Google Shape;184;p20"/>
          <p:cNvSpPr txBox="1"/>
          <p:nvPr/>
        </p:nvSpPr>
        <p:spPr>
          <a:xfrm>
            <a:off x="963350" y="952975"/>
            <a:ext cx="2505000" cy="692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Question:</a:t>
            </a:r>
            <a:endParaRPr b="1" sz="3300">
              <a:latin typeface="Roboto"/>
              <a:ea typeface="Roboto"/>
              <a:cs typeface="Roboto"/>
              <a:sym typeface="Roboto"/>
            </a:endParaRPr>
          </a:p>
        </p:txBody>
      </p:sp>
      <p:sp>
        <p:nvSpPr>
          <p:cNvPr id="185" name="Google Shape;185;p20"/>
          <p:cNvSpPr txBox="1"/>
          <p:nvPr/>
        </p:nvSpPr>
        <p:spPr>
          <a:xfrm>
            <a:off x="1009000" y="1650125"/>
            <a:ext cx="3467100" cy="21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What types of data do you send or </a:t>
            </a:r>
            <a:r>
              <a:rPr lang="en" sz="3300">
                <a:solidFill>
                  <a:schemeClr val="dk2"/>
                </a:solidFill>
                <a:latin typeface="Roboto"/>
                <a:ea typeface="Roboto"/>
                <a:cs typeface="Roboto"/>
                <a:sym typeface="Roboto"/>
              </a:rPr>
              <a:t>receive</a:t>
            </a:r>
            <a:r>
              <a:rPr lang="en" sz="3300">
                <a:solidFill>
                  <a:schemeClr val="dk2"/>
                </a:solidFill>
                <a:latin typeface="Roboto"/>
                <a:ea typeface="Roboto"/>
                <a:cs typeface="Roboto"/>
                <a:sym typeface="Roboto"/>
              </a:rPr>
              <a:t> over the internet?</a:t>
            </a:r>
            <a:endParaRPr sz="33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1"/>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91" name="Google Shape;191;p2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92" name="Google Shape;192;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5" name="Google Shape;195;p2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96" name="Google Shape;196;p2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97" name="Google Shape;197;p2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98" name="Google Shape;198;p2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99" name="Google Shape;199;p2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00" name="Google Shape;200;p21"/>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201" name="Google Shape;201;p21"/>
          <p:cNvSpPr txBox="1"/>
          <p:nvPr/>
        </p:nvSpPr>
        <p:spPr>
          <a:xfrm>
            <a:off x="1009000" y="781050"/>
            <a:ext cx="2505000" cy="692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Answer</a:t>
            </a:r>
            <a:r>
              <a:rPr b="1" lang="en" sz="3300">
                <a:solidFill>
                  <a:schemeClr val="dk1"/>
                </a:solidFill>
                <a:latin typeface="Roboto"/>
                <a:ea typeface="Roboto"/>
                <a:cs typeface="Roboto"/>
                <a:sym typeface="Roboto"/>
              </a:rPr>
              <a:t>:</a:t>
            </a:r>
            <a:endParaRPr b="1" sz="3300">
              <a:latin typeface="Roboto"/>
              <a:ea typeface="Roboto"/>
              <a:cs typeface="Roboto"/>
              <a:sym typeface="Roboto"/>
            </a:endParaRPr>
          </a:p>
        </p:txBody>
      </p:sp>
      <p:sp>
        <p:nvSpPr>
          <p:cNvPr id="202" name="Google Shape;202;p21"/>
          <p:cNvSpPr txBox="1"/>
          <p:nvPr/>
        </p:nvSpPr>
        <p:spPr>
          <a:xfrm>
            <a:off x="1009000" y="1370275"/>
            <a:ext cx="3722400" cy="2842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3000">
                <a:solidFill>
                  <a:schemeClr val="dk1"/>
                </a:solidFill>
                <a:latin typeface="Roboto"/>
                <a:ea typeface="Roboto"/>
                <a:cs typeface="Roboto"/>
                <a:sym typeface="Roboto"/>
              </a:rPr>
              <a:t>Data includes </a:t>
            </a:r>
            <a:r>
              <a:rPr b="1" lang="en" sz="3000">
                <a:solidFill>
                  <a:schemeClr val="dk1"/>
                </a:solidFill>
                <a:latin typeface="Roboto"/>
                <a:ea typeface="Roboto"/>
                <a:cs typeface="Roboto"/>
                <a:sym typeface="Roboto"/>
              </a:rPr>
              <a:t>pictures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drawings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images, sounds,</a:t>
            </a:r>
            <a:r>
              <a:rPr lang="en" sz="3000">
                <a:solidFill>
                  <a:schemeClr val="dk1"/>
                </a:solidFill>
                <a:latin typeface="Roboto"/>
                <a:ea typeface="Roboto"/>
                <a:cs typeface="Roboto"/>
                <a:sym typeface="Roboto"/>
              </a:rPr>
              <a:t> and </a:t>
            </a:r>
            <a:r>
              <a:rPr b="1" lang="en" sz="3000">
                <a:solidFill>
                  <a:schemeClr val="dk1"/>
                </a:solidFill>
                <a:latin typeface="Roboto"/>
                <a:ea typeface="Roboto"/>
                <a:cs typeface="Roboto"/>
                <a:sym typeface="Roboto"/>
              </a:rPr>
              <a:t>text</a:t>
            </a:r>
            <a:r>
              <a:rPr lang="en" sz="3000">
                <a:solidFill>
                  <a:schemeClr val="dk1"/>
                </a:solidFill>
                <a:latin typeface="Roboto"/>
                <a:ea typeface="Roboto"/>
                <a:cs typeface="Roboto"/>
                <a:sym typeface="Roboto"/>
              </a:rPr>
              <a:t> </a:t>
            </a:r>
            <a:r>
              <a:rPr lang="en" sz="2500">
                <a:solidFill>
                  <a:schemeClr val="dk1"/>
                </a:solidFill>
                <a:latin typeface="Roboto"/>
                <a:ea typeface="Roboto"/>
                <a:cs typeface="Roboto"/>
                <a:sym typeface="Roboto"/>
              </a:rPr>
              <a:t>like </a:t>
            </a:r>
            <a:r>
              <a:rPr b="1" lang="en" sz="2500">
                <a:solidFill>
                  <a:schemeClr val="dk1"/>
                </a:solidFill>
                <a:latin typeface="Roboto"/>
                <a:ea typeface="Roboto"/>
                <a:cs typeface="Roboto"/>
                <a:sym typeface="Roboto"/>
              </a:rPr>
              <a:t>notes, letters, essays</a:t>
            </a:r>
            <a:r>
              <a:rPr lang="en" sz="2500">
                <a:solidFill>
                  <a:schemeClr val="dk1"/>
                </a:solidFill>
                <a:latin typeface="Roboto"/>
                <a:ea typeface="Roboto"/>
                <a:cs typeface="Roboto"/>
                <a:sym typeface="Roboto"/>
              </a:rPr>
              <a:t> and </a:t>
            </a:r>
            <a:r>
              <a:rPr b="1" lang="en" sz="2500">
                <a:solidFill>
                  <a:schemeClr val="dk1"/>
                </a:solidFill>
                <a:latin typeface="Roboto"/>
                <a:ea typeface="Roboto"/>
                <a:cs typeface="Roboto"/>
                <a:sym typeface="Roboto"/>
              </a:rPr>
              <a:t>book reports.</a:t>
            </a:r>
            <a:endParaRPr sz="30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