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</p:sldIdLst>
  <p:sldSz cy="5143500" cx="9144000"/>
  <p:notesSz cx="6858000" cy="9144000"/>
  <p:embeddedFontLst>
    <p:embeddedFont>
      <p:font typeface="Roboto Black"/>
      <p:bold r:id="rId95"/>
      <p:boldItalic r:id="rId96"/>
    </p:embeddedFont>
    <p:embeddedFont>
      <p:font typeface="Roboto"/>
      <p:regular r:id="rId97"/>
      <p:bold r:id="rId98"/>
      <p:italic r:id="rId99"/>
      <p:boldItalic r:id="rId100"/>
    </p:embeddedFont>
    <p:embeddedFont>
      <p:font typeface="Roboto Medium"/>
      <p:regular r:id="rId101"/>
      <p:bold r:id="rId102"/>
      <p:italic r:id="rId103"/>
      <p:boldItalic r:id="rId104"/>
    </p:embeddedFont>
    <p:embeddedFont>
      <p:font typeface="Playfair Display"/>
      <p:regular r:id="rId105"/>
      <p:bold r:id="rId106"/>
      <p:italic r:id="rId107"/>
      <p:boldItalic r:id="rId108"/>
    </p:embeddedFont>
    <p:embeddedFont>
      <p:font typeface="Roboto Light"/>
      <p:regular r:id="rId109"/>
      <p:bold r:id="rId110"/>
      <p:italic r:id="rId111"/>
      <p:boldItalic r:id="rId112"/>
    </p:embeddedFont>
    <p:embeddedFont>
      <p:font typeface="Open Sans"/>
      <p:regular r:id="rId113"/>
      <p:bold r:id="rId114"/>
      <p:italic r:id="rId115"/>
      <p:boldItalic r:id="rId1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25840DE-6EC1-4EFA-8626-C777D5C6150C}">
  <a:tblStyle styleId="{225840DE-6EC1-4EFA-8626-C777D5C615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font" Target="fonts/PlayfairDisplay-italic.fntdata"/><Relationship Id="rId106" Type="http://schemas.openxmlformats.org/officeDocument/2006/relationships/font" Target="fonts/PlayfairDisplay-bold.fntdata"/><Relationship Id="rId105" Type="http://schemas.openxmlformats.org/officeDocument/2006/relationships/font" Target="fonts/PlayfairDisplay-regular.fntdata"/><Relationship Id="rId104" Type="http://schemas.openxmlformats.org/officeDocument/2006/relationships/font" Target="fonts/RobotoMedium-boldItalic.fntdata"/><Relationship Id="rId109" Type="http://schemas.openxmlformats.org/officeDocument/2006/relationships/font" Target="fonts/RobotoLight-regular.fntdata"/><Relationship Id="rId108" Type="http://schemas.openxmlformats.org/officeDocument/2006/relationships/font" Target="fonts/PlayfairDisplay-boldItalic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font" Target="fonts/RobotoMedium-italic.fntdata"/><Relationship Id="rId102" Type="http://schemas.openxmlformats.org/officeDocument/2006/relationships/font" Target="fonts/RobotoMedium-bold.fntdata"/><Relationship Id="rId101" Type="http://schemas.openxmlformats.org/officeDocument/2006/relationships/font" Target="fonts/RobotoMedium-regular.fntdata"/><Relationship Id="rId100" Type="http://schemas.openxmlformats.org/officeDocument/2006/relationships/font" Target="fonts/Roboto-boldItalic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font" Target="fonts/RobotoBlack-bold.fntdata"/><Relationship Id="rId94" Type="http://schemas.openxmlformats.org/officeDocument/2006/relationships/slide" Target="slides/slide88.xml"/><Relationship Id="rId97" Type="http://schemas.openxmlformats.org/officeDocument/2006/relationships/font" Target="fonts/Roboto-regular.fntdata"/><Relationship Id="rId96" Type="http://schemas.openxmlformats.org/officeDocument/2006/relationships/font" Target="fonts/RobotoBlack-boldItalic.fntdata"/><Relationship Id="rId11" Type="http://schemas.openxmlformats.org/officeDocument/2006/relationships/slide" Target="slides/slide5.xml"/><Relationship Id="rId99" Type="http://schemas.openxmlformats.org/officeDocument/2006/relationships/font" Target="fonts/Roboto-italic.fntdata"/><Relationship Id="rId10" Type="http://schemas.openxmlformats.org/officeDocument/2006/relationships/slide" Target="slides/slide4.xml"/><Relationship Id="rId98" Type="http://schemas.openxmlformats.org/officeDocument/2006/relationships/font" Target="fonts/Roboto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6" Type="http://schemas.openxmlformats.org/officeDocument/2006/relationships/font" Target="fonts/OpenSans-boldItalic.fntdata"/><Relationship Id="rId115" Type="http://schemas.openxmlformats.org/officeDocument/2006/relationships/font" Target="fonts/OpenSans-italic.fntdata"/><Relationship Id="rId15" Type="http://schemas.openxmlformats.org/officeDocument/2006/relationships/slide" Target="slides/slide9.xml"/><Relationship Id="rId110" Type="http://schemas.openxmlformats.org/officeDocument/2006/relationships/font" Target="fonts/RobotoLight-bold.fntdata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font" Target="fonts/OpenSans-bold.fntdata"/><Relationship Id="rId18" Type="http://schemas.openxmlformats.org/officeDocument/2006/relationships/slide" Target="slides/slide12.xml"/><Relationship Id="rId113" Type="http://schemas.openxmlformats.org/officeDocument/2006/relationships/font" Target="fonts/OpenSans-regular.fntdata"/><Relationship Id="rId112" Type="http://schemas.openxmlformats.org/officeDocument/2006/relationships/font" Target="fonts/RobotoLight-boldItalic.fntdata"/><Relationship Id="rId111" Type="http://schemas.openxmlformats.org/officeDocument/2006/relationships/font" Target="fonts/RobotoLight-italic.fntdata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b15115e2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b15115e2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b052b6ba7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b052b6ba7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86121e66c5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86121e66c5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86121e66c5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86121e66c5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ef2cca463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ef2cca463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052b6ba7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b052b6ba7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b052b6ba7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b052b6ba7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b052b6ba7a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b052b6ba7a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b05cb035e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b05cb035e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b05cb035e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b05cb035e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b052b6ba7a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b052b6ba7a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86121e66c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86121e66c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b052b6ba7a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b052b6ba7a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b052b6ba7a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b052b6ba7a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b052b6ba7a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b052b6ba7a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b052b6ba7a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b052b6ba7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b052b6ba7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b052b6ba7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86121e66c5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86121e66c5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86121e66c5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86121e66c5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86121e66c5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86121e66c5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86121e66c5_0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86121e66c5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b05cb035e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b05cb035e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86121e66c5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86121e66c5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86121e66c5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86121e66c5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86121e66c5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86121e66c5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86121e66c5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86121e66c5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86121e66c5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86121e66c5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ef2cca4631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ef2cca4631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86121e66c5_0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86121e66c5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86121e66c5_0_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86121e66c5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86121e66c5_0_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286121e66c5_0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866a9a349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866a9a349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86121e66c5_0_6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86121e66c5_0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86121e66c5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86121e66c5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b0b3ce31b3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2b0b3ce31b3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86121e66c5_0_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86121e66c5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86121e66c5_0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286121e66c5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ef2cca4631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ef2cca4631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86121e66c5_0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86121e66c5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ef2cca4631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1ef2cca4631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86121e66c5_0_6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86121e66c5_0_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86121e66c5_0_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86121e66c5_0_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ef2cca4631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1ef2cca463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86121e66c5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286121e66c5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86121e66c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86121e66c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1ef2cca4631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1ef2cca4631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1ef2cca4631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1ef2cca4631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ef2cca4631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ef2cca4631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1ef2cca4631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1ef2cca4631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ef2cca4631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1ef2cca4631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ef2cca4631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1ef2cca4631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286121e66c5_0_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286121e66c5_0_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ef2cca4631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1ef2cca4631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ef2cca4631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1ef2cca4631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1ef2cca4631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1ef2cca4631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86121e66c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86121e66c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ef2cca4631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1ef2cca4631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ef2cca4631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ef2cca4631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286121e66c5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286121e66c5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86121e66c5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286121e66c5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286121e66c5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286121e66c5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1ef2cca4631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1ef2cca4631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286121e66c5_0_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286121e66c5_0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1ef2cca4631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1ef2cca4631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2b155a6bc1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2b155a6bc1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1ef2cca4631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1ef2cca4631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86121e66c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86121e66c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2b0b3ce31b3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2b0b3ce31b3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1ef2cca4631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1ef2cca4631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1ef2cca4631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1ef2cca4631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286121e66c5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286121e66c5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ef2cca4631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ef2cca4631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2b0b3ce31b3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2b0b3ce31b3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1ef2cca4631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1ef2cca4631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ef2cca4631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ef2cca4631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1ef2cca4631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1ef2cca4631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2b0b3ce31b3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2b0b3ce31b3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86121e66c5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86121e66c5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86121e66c5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86121e66c5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2b0b3ce31b3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2b0b3ce31b3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2b0b3ce31b3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2b0b3ce31b3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2b0b3ce31b3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2b0b3ce31b3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2b0b3ce31b3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2b0b3ce31b3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2b155a6bc1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2b155a6bc1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286121e66c5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286121e66c5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2b155a6bc1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2b155a6bc1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286121e66c5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2" name="Google Shape;1272;g286121e66c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6121e66c5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86121e66c5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publicdomainvectors.org/photos/laptop.png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10.png"/><Relationship Id="rId6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6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1.jpg"/><Relationship Id="rId5" Type="http://schemas.openxmlformats.org/officeDocument/2006/relationships/image" Target="../media/image16.png"/><Relationship Id="rId6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https://freesvg.org/img/stool-01.png" TargetMode="External"/><Relationship Id="rId10" Type="http://schemas.openxmlformats.org/officeDocument/2006/relationships/image" Target="../media/image1.png"/><Relationship Id="rId13" Type="http://schemas.openxmlformats.org/officeDocument/2006/relationships/hyperlink" Target="https://publicdomainvectors.org/photos/laptop.png" TargetMode="External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images.freeimg.net/rsynced_images/floor-floorboards.jpg" TargetMode="External"/><Relationship Id="rId4" Type="http://schemas.openxmlformats.org/officeDocument/2006/relationships/image" Target="../media/image4.jpg"/><Relationship Id="rId9" Type="http://schemas.openxmlformats.org/officeDocument/2006/relationships/hyperlink" Target="https://freesvg.org/img/round-table.png" TargetMode="External"/><Relationship Id="rId15" Type="http://schemas.openxmlformats.org/officeDocument/2006/relationships/hyperlink" Target="https://publicdomainvectors.org/photos/Pflanze-coloured.png" TargetMode="External"/><Relationship Id="rId14" Type="http://schemas.openxmlformats.org/officeDocument/2006/relationships/image" Target="../media/image5.png"/><Relationship Id="rId17" Type="http://schemas.openxmlformats.org/officeDocument/2006/relationships/image" Target="../media/image51.jpg"/><Relationship Id="rId16" Type="http://schemas.openxmlformats.org/officeDocument/2006/relationships/image" Target="../media/image13.png"/><Relationship Id="rId5" Type="http://schemas.openxmlformats.org/officeDocument/2006/relationships/hyperlink" Target="https://cdn.pixabay.com/photo/2012/04/14/13/46/clock-33989_960_720.png" TargetMode="External"/><Relationship Id="rId6" Type="http://schemas.openxmlformats.org/officeDocument/2006/relationships/image" Target="../media/image3.png"/><Relationship Id="rId18" Type="http://schemas.openxmlformats.org/officeDocument/2006/relationships/image" Target="../media/image2.png"/><Relationship Id="rId7" Type="http://schemas.openxmlformats.org/officeDocument/2006/relationships/hyperlink" Target="https://www.publicdomainpictures.net/pictures/70000/velka/tv-isolated-background-clipart.jpg" TargetMode="External"/><Relationship Id="rId8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jpg"/><Relationship Id="rId4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images.freeimg.net/rsynced_images/floor-floorboards.jpg" TargetMode="External"/><Relationship Id="rId4" Type="http://schemas.openxmlformats.org/officeDocument/2006/relationships/image" Target="../media/image4.jpg"/><Relationship Id="rId9" Type="http://schemas.openxmlformats.org/officeDocument/2006/relationships/image" Target="../media/image2.png"/><Relationship Id="rId5" Type="http://schemas.openxmlformats.org/officeDocument/2006/relationships/hyperlink" Target="https://cdn.pixabay.com/photo/2012/04/14/13/46/clock-33989_960_720.png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publicdomainvectors.org/photos/Pflanze-coloured.png" TargetMode="External"/><Relationship Id="rId8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jpg"/><Relationship Id="rId4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techterms.com/definition/component" TargetMode="External"/><Relationship Id="rId4" Type="http://schemas.openxmlformats.org/officeDocument/2006/relationships/hyperlink" Target="https://techterms.com/definition/peripheral" TargetMode="External"/><Relationship Id="rId5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jpg"/><Relationship Id="rId4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9.xml"/><Relationship Id="rId10" Type="http://schemas.openxmlformats.org/officeDocument/2006/relationships/slide" Target="/ppt/slides/slide7.xml"/><Relationship Id="rId13" Type="http://schemas.openxmlformats.org/officeDocument/2006/relationships/slide" Target="/ppt/slides/slide62.xml"/><Relationship Id="rId12" Type="http://schemas.openxmlformats.org/officeDocument/2006/relationships/slide" Target="/ppt/slides/slide30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images.freeimg.net/rsynced_images/floor-floorboards.jpg" TargetMode="External"/><Relationship Id="rId4" Type="http://schemas.openxmlformats.org/officeDocument/2006/relationships/image" Target="../media/image4.jpg"/><Relationship Id="rId9" Type="http://schemas.openxmlformats.org/officeDocument/2006/relationships/slide" Target="/ppt/slides/slide5.xml"/><Relationship Id="rId15" Type="http://schemas.openxmlformats.org/officeDocument/2006/relationships/image" Target="../media/image2.png"/><Relationship Id="rId14" Type="http://schemas.openxmlformats.org/officeDocument/2006/relationships/slide" Target="/ppt/slides/slide80.xml"/><Relationship Id="rId5" Type="http://schemas.openxmlformats.org/officeDocument/2006/relationships/hyperlink" Target="https://cdn.pixabay.com/photo/2012/04/14/13/46/clock-33989_960_720.png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publicdomainvectors.org/photos/Pflanze-coloured.png" TargetMode="External"/><Relationship Id="rId8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techterms.com/definition/data" TargetMode="External"/><Relationship Id="rId4" Type="http://schemas.openxmlformats.org/officeDocument/2006/relationships/image" Target="../media/image38.png"/><Relationship Id="rId5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png"/><Relationship Id="rId4" Type="http://schemas.openxmlformats.org/officeDocument/2006/relationships/image" Target="../media/image43.png"/><Relationship Id="rId5" Type="http://schemas.openxmlformats.org/officeDocument/2006/relationships/image" Target="../media/image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image" Target="../media/image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4.png"/><Relationship Id="rId4" Type="http://schemas.openxmlformats.org/officeDocument/2006/relationships/image" Target="../media/image44.png"/><Relationship Id="rId5" Type="http://schemas.openxmlformats.org/officeDocument/2006/relationships/image" Target="../media/image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3.png"/><Relationship Id="rId4" Type="http://schemas.openxmlformats.org/officeDocument/2006/relationships/image" Target="../media/image2.png"/><Relationship Id="rId5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3.png"/><Relationship Id="rId4" Type="http://schemas.openxmlformats.org/officeDocument/2006/relationships/image" Target="../media/image56.jpg"/><Relationship Id="rId5" Type="http://schemas.openxmlformats.org/officeDocument/2006/relationships/image" Target="../media/image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1.png"/><Relationship Id="rId4" Type="http://schemas.openxmlformats.org/officeDocument/2006/relationships/image" Target="../media/image55.png"/><Relationship Id="rId5" Type="http://schemas.openxmlformats.org/officeDocument/2006/relationships/image" Target="../media/image37.jpg"/><Relationship Id="rId6" Type="http://schemas.openxmlformats.org/officeDocument/2006/relationships/image" Target="../media/image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0.png"/><Relationship Id="rId4" Type="http://schemas.openxmlformats.org/officeDocument/2006/relationships/image" Target="../media/image58.png"/><Relationship Id="rId5" Type="http://schemas.openxmlformats.org/officeDocument/2006/relationships/image" Target="../media/image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.png"/><Relationship Id="rId4" Type="http://schemas.openxmlformats.org/officeDocument/2006/relationships/image" Target="../media/image45.gif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8.png"/><Relationship Id="rId4" Type="http://schemas.openxmlformats.org/officeDocument/2006/relationships/image" Target="../media/image59.png"/><Relationship Id="rId5" Type="http://schemas.openxmlformats.org/officeDocument/2006/relationships/image" Target="../media/image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.png"/><Relationship Id="rId4" Type="http://schemas.openxmlformats.org/officeDocument/2006/relationships/image" Target="../media/image41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2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2.jpg"/><Relationship Id="rId4" Type="http://schemas.openxmlformats.org/officeDocument/2006/relationships/image" Target="../media/image2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6.png"/><Relationship Id="rId4" Type="http://schemas.openxmlformats.org/officeDocument/2006/relationships/image" Target="../media/image47.jpg"/><Relationship Id="rId5" Type="http://schemas.openxmlformats.org/officeDocument/2006/relationships/image" Target="../media/image2.png"/></Relationships>
</file>

<file path=ppt/slides/_rels/slide88.xml.rels><?xml version="1.0" encoding="UTF-8" standalone="yes"?><Relationships xmlns="http://schemas.openxmlformats.org/package/2006/relationships"><Relationship Id="rId11" Type="http://schemas.openxmlformats.org/officeDocument/2006/relationships/hyperlink" Target="https://techterms.com/" TargetMode="External"/><Relationship Id="rId10" Type="http://schemas.openxmlformats.org/officeDocument/2006/relationships/hyperlink" Target="https://openai.com/" TargetMode="External"/><Relationship Id="rId13" Type="http://schemas.openxmlformats.org/officeDocument/2006/relationships/image" Target="../media/image2.png"/><Relationship Id="rId12" Type="http://schemas.openxmlformats.org/officeDocument/2006/relationships/hyperlink" Target="https://www.hp.com/us-en/shop/tech-takes/what-are-computer-drivers#:~:text=A%20driver%2C%20or%20device%20driver,external%20peripherals%2C%20like%20a%20printer.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hyperlink" Target="https://www.intel.com/content/dam/www/program/education/us/en/documents/the-journery-inside/microprocessor/tji-microprocessors-handout2.pdf" TargetMode="External"/><Relationship Id="rId4" Type="http://schemas.openxmlformats.org/officeDocument/2006/relationships/hyperlink" Target="https://www.thecomputingteacher.com/csc/index.php/sa-d/hardware/fetch-execute-cycle" TargetMode="External"/><Relationship Id="rId9" Type="http://schemas.openxmlformats.org/officeDocument/2006/relationships/hyperlink" Target="https://techterms.com/definition/io" TargetMode="External"/><Relationship Id="rId5" Type="http://schemas.openxmlformats.org/officeDocument/2006/relationships/hyperlink" Target="https://techterms.com/definition/hardware" TargetMode="External"/><Relationship Id="rId6" Type="http://schemas.openxmlformats.org/officeDocument/2006/relationships/hyperlink" Target="https://turbofuture.com/computers/The-Five-Types-of-System-Software" TargetMode="External"/><Relationship Id="rId7" Type="http://schemas.openxmlformats.org/officeDocument/2006/relationships/hyperlink" Target="https://technostacks.com/blog/types-of-application-software" TargetMode="External"/><Relationship Id="rId8" Type="http://schemas.openxmlformats.org/officeDocument/2006/relationships/hyperlink" Target="https://technostacks.com/blog/types-of-application-software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publicdomainvectors.org/photos/laptop.png" id="54" name="Google Shape;54;p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3279" y="1261100"/>
            <a:ext cx="6034071" cy="314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8008675" y="-20700"/>
            <a:ext cx="11352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 rot="-5400000">
            <a:off x="7154300" y="1786425"/>
            <a:ext cx="1415325" cy="1006825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268825" y="155975"/>
            <a:ext cx="7585679" cy="10425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;900"/>
              </a:rPr>
              <a:t>The New Jersey Student Learning Standards</a:t>
            </a:r>
          </a:p>
        </p:txBody>
      </p:sp>
      <p:sp>
        <p:nvSpPr>
          <p:cNvPr id="58" name="Google Shape;58;p13"/>
          <p:cNvSpPr txBox="1"/>
          <p:nvPr/>
        </p:nvSpPr>
        <p:spPr>
          <a:xfrm>
            <a:off x="2259650" y="1582175"/>
            <a:ext cx="3967800" cy="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Computer Science &amp; Design Thinking</a:t>
            </a:r>
            <a:endParaRPr sz="16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8.1.5</a:t>
            </a:r>
            <a:r>
              <a:rPr lang="en" sz="25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 Computing Systems</a:t>
            </a:r>
            <a:endParaRPr sz="25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8008675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8008675" y="3255025"/>
            <a:ext cx="11352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2500">
                <a:solidFill>
                  <a:schemeClr val="lt1"/>
                </a:solidFill>
              </a:rPr>
              <a:t>    </a:t>
            </a:r>
            <a:endParaRPr b="1" sz="2500">
              <a:solidFill>
                <a:schemeClr val="lt1"/>
              </a:solidFill>
            </a:endParaRPr>
          </a:p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7959875" y="4696200"/>
            <a:ext cx="1183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Page 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63225"/>
            <a:ext cx="7959875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2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2"/>
          <p:cNvSpPr/>
          <p:nvPr/>
        </p:nvSpPr>
        <p:spPr>
          <a:xfrm>
            <a:off x="331975" y="266450"/>
            <a:ext cx="7265900" cy="12960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Computing Systems</a:t>
            </a:r>
          </a:p>
        </p:txBody>
      </p:sp>
      <p:sp>
        <p:nvSpPr>
          <p:cNvPr id="188" name="Google Shape;188;p22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90" name="Google Shape;19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 txBox="1"/>
          <p:nvPr/>
        </p:nvSpPr>
        <p:spPr>
          <a:xfrm>
            <a:off x="712975" y="1683325"/>
            <a:ext cx="6498300" cy="26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 Medium"/>
              <a:buAutoNum type="arabicPeriod"/>
            </a:pP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What is a </a:t>
            </a: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Computing</a:t>
            </a: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System?</a:t>
            </a:r>
            <a:endParaRPr sz="2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 Medium"/>
              <a:buAutoNum type="arabicPeriod"/>
            </a:pP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Internet of Things (IoT)</a:t>
            </a:r>
            <a:endParaRPr sz="2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 Medium"/>
              <a:buAutoNum type="arabicPeriod"/>
            </a:pP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Categories of </a:t>
            </a: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Computing</a:t>
            </a: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Systems</a:t>
            </a:r>
            <a:endParaRPr sz="2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 Medium"/>
              <a:buAutoNum type="arabicPeriod"/>
            </a:pPr>
            <a:r>
              <a:rPr lang="en" sz="2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Types of Computing Devices</a:t>
            </a:r>
            <a:endParaRPr sz="2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3"/>
          <p:cNvSpPr txBox="1"/>
          <p:nvPr>
            <p:ph idx="12" type="sldNum"/>
          </p:nvPr>
        </p:nvSpPr>
        <p:spPr>
          <a:xfrm>
            <a:off x="828285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23"/>
          <p:cNvPicPr preferRelativeResize="0"/>
          <p:nvPr/>
        </p:nvPicPr>
        <p:blipFill rotWithShape="1">
          <a:blip r:embed="rId3">
            <a:alphaModFix/>
          </a:blip>
          <a:srcRect b="0" l="18019" r="0" t="0"/>
          <a:stretch/>
        </p:blipFill>
        <p:spPr>
          <a:xfrm>
            <a:off x="5593050" y="1881800"/>
            <a:ext cx="2625100" cy="25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3"/>
          <p:cNvSpPr txBox="1"/>
          <p:nvPr/>
        </p:nvSpPr>
        <p:spPr>
          <a:xfrm>
            <a:off x="255425" y="1286000"/>
            <a:ext cx="51408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i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computing system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is the layout of </a:t>
            </a:r>
            <a:r>
              <a:rPr b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hardware and software programs 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that </a:t>
            </a:r>
            <a:r>
              <a:rPr b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work</a:t>
            </a:r>
            <a:r>
              <a:rPr b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together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to </a:t>
            </a:r>
            <a:r>
              <a:rPr b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perform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various </a:t>
            </a:r>
            <a:r>
              <a:rPr b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tasks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3"/>
          <p:cNvSpPr/>
          <p:nvPr/>
        </p:nvSpPr>
        <p:spPr>
          <a:xfrm>
            <a:off x="152400" y="81475"/>
            <a:ext cx="8069973" cy="8454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What is a Computing System?</a:t>
            </a:r>
          </a:p>
        </p:txBody>
      </p:sp>
      <p:sp>
        <p:nvSpPr>
          <p:cNvPr id="202" name="Google Shape;202;p23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04" name="Google Shape;20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849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2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4"/>
          <p:cNvSpPr txBox="1"/>
          <p:nvPr/>
        </p:nvSpPr>
        <p:spPr>
          <a:xfrm>
            <a:off x="534650" y="263300"/>
            <a:ext cx="4501800" cy="4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7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Question:</a:t>
            </a:r>
            <a:r>
              <a:rPr b="1" lang="en" sz="5700">
                <a:latin typeface="Roboto"/>
                <a:ea typeface="Roboto"/>
                <a:cs typeface="Roboto"/>
                <a:sym typeface="Roboto"/>
              </a:rPr>
              <a:t> </a:t>
            </a:r>
            <a:endParaRPr b="1" sz="5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"/>
                <a:ea typeface="Roboto"/>
                <a:cs typeface="Roboto"/>
                <a:sym typeface="Roboto"/>
              </a:rPr>
              <a:t>Can you name</a:t>
            </a:r>
            <a:endParaRPr sz="4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"/>
                <a:ea typeface="Roboto"/>
                <a:cs typeface="Roboto"/>
                <a:sym typeface="Roboto"/>
              </a:rPr>
              <a:t>a computing device that is used in school or at home everyday?</a:t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14" name="Google Shape;214;p2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215" name="Google Shape;215;p24"/>
          <p:cNvSpPr/>
          <p:nvPr/>
        </p:nvSpPr>
        <p:spPr>
          <a:xfrm rot="-250340">
            <a:off x="6647766" y="181774"/>
            <a:ext cx="420744" cy="75922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"/>
              </a:rPr>
              <a:t>?</a:t>
            </a:r>
          </a:p>
        </p:txBody>
      </p:sp>
      <p:sp>
        <p:nvSpPr>
          <p:cNvPr id="216" name="Google Shape;216;p24"/>
          <p:cNvSpPr/>
          <p:nvPr/>
        </p:nvSpPr>
        <p:spPr>
          <a:xfrm rot="156754">
            <a:off x="7355245" y="413463"/>
            <a:ext cx="464933" cy="8838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"/>
              </a:rPr>
              <a:t>?</a:t>
            </a:r>
          </a:p>
        </p:txBody>
      </p:sp>
      <p:sp>
        <p:nvSpPr>
          <p:cNvPr id="217" name="Google Shape;217;p24"/>
          <p:cNvSpPr/>
          <p:nvPr/>
        </p:nvSpPr>
        <p:spPr>
          <a:xfrm rot="-903205">
            <a:off x="5901326" y="178966"/>
            <a:ext cx="395928" cy="87409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"/>
              </a:rPr>
              <a:t>?</a:t>
            </a:r>
          </a:p>
        </p:txBody>
      </p:sp>
      <p:sp>
        <p:nvSpPr>
          <p:cNvPr id="218" name="Google Shape;218;p24"/>
          <p:cNvSpPr/>
          <p:nvPr/>
        </p:nvSpPr>
        <p:spPr>
          <a:xfrm rot="-903228">
            <a:off x="4938707" y="451463"/>
            <a:ext cx="489060" cy="8951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"/>
              </a:rPr>
              <a:t>?</a:t>
            </a:r>
          </a:p>
        </p:txBody>
      </p:sp>
      <p:pic>
        <p:nvPicPr>
          <p:cNvPr id="219" name="Google Shape;2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6450" y="643150"/>
            <a:ext cx="2883875" cy="41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2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5"/>
          <p:cNvSpPr txBox="1"/>
          <p:nvPr/>
        </p:nvSpPr>
        <p:spPr>
          <a:xfrm>
            <a:off x="190775" y="0"/>
            <a:ext cx="76305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Answer: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Here are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some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computing devices you might use in school or at home everyday!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25"/>
          <p:cNvSpPr txBox="1"/>
          <p:nvPr>
            <p:ph idx="1" type="body"/>
          </p:nvPr>
        </p:nvSpPr>
        <p:spPr>
          <a:xfrm>
            <a:off x="3396475" y="1031400"/>
            <a:ext cx="3542700" cy="35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Desktop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Laptop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Tablet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 phone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 TVs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Smartwatch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Fitness </a:t>
            </a: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Trackers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Roboto"/>
              <a:buChar char="❖"/>
            </a:pPr>
            <a:r>
              <a:rPr b="1" lang="en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E-readers</a:t>
            </a:r>
            <a:endParaRPr b="1"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25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31" name="Google Shape;231;p2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32" name="Google Shape;2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6125" y="598850"/>
            <a:ext cx="2883875" cy="41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2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6"/>
          <p:cNvSpPr txBox="1"/>
          <p:nvPr/>
        </p:nvSpPr>
        <p:spPr>
          <a:xfrm>
            <a:off x="466775" y="270150"/>
            <a:ext cx="74646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Roboto"/>
                <a:ea typeface="Roboto"/>
                <a:cs typeface="Roboto"/>
                <a:sym typeface="Roboto"/>
              </a:rPr>
              <a:t>Let’s talk about each of these computing systems in a little more detail!</a:t>
            </a:r>
            <a:endParaRPr b="1" sz="6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26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43" name="Google Shape;243;p2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44" name="Google Shape;2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2075" y="488075"/>
            <a:ext cx="3239500" cy="41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2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7"/>
          <p:cNvSpPr txBox="1"/>
          <p:nvPr/>
        </p:nvSpPr>
        <p:spPr>
          <a:xfrm>
            <a:off x="190775" y="0"/>
            <a:ext cx="76305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Desktop:</a:t>
            </a: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Traditional computers with a stand alone monitor, keyboard, mouse, and system unit that are connected together.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27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55" name="Google Shape;255;p2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56" name="Google Shape;25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775" y="1369800"/>
            <a:ext cx="3991125" cy="330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2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8"/>
          <p:cNvSpPr txBox="1"/>
          <p:nvPr/>
        </p:nvSpPr>
        <p:spPr>
          <a:xfrm>
            <a:off x="190775" y="0"/>
            <a:ext cx="76305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Laptop or notebooks</a:t>
            </a: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Portable computers with an integrated  screen (display), keyboard, and trackpad or pointing device.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28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68" name="Google Shape;2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6675" y="665975"/>
            <a:ext cx="2883875" cy="41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3425" y="1429376"/>
            <a:ext cx="3269899" cy="333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6962" y="1699800"/>
            <a:ext cx="1622826" cy="12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p2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9"/>
          <p:cNvSpPr txBox="1"/>
          <p:nvPr/>
        </p:nvSpPr>
        <p:spPr>
          <a:xfrm>
            <a:off x="190775" y="0"/>
            <a:ext cx="76305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Tablets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an integrated large screen (display) device, with an onscreen keyboard,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touchpad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 with similar features to a Smartphone.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" name="Google Shape;280;p29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81" name="Google Shape;281;p2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82" name="Google Shape;2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150" y="486577"/>
            <a:ext cx="2883875" cy="43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030203">
            <a:off x="2427624" y="2665526"/>
            <a:ext cx="1369798" cy="136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3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0"/>
          <p:cNvSpPr txBox="1"/>
          <p:nvPr/>
        </p:nvSpPr>
        <p:spPr>
          <a:xfrm>
            <a:off x="190775" y="0"/>
            <a:ext cx="76305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Smartphones</a:t>
            </a: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Portable, handheld device with computing capabilities including communications and  internet access and apps.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30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94" name="Google Shape;294;p3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95" name="Google Shape;2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5913" y="584639"/>
            <a:ext cx="2883875" cy="43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2850" y="2858152"/>
            <a:ext cx="719475" cy="7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3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1"/>
          <p:cNvSpPr txBox="1"/>
          <p:nvPr/>
        </p:nvSpPr>
        <p:spPr>
          <a:xfrm>
            <a:off x="190775" y="0"/>
            <a:ext cx="76305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Smart TV</a:t>
            </a: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Television set with computing capabilities. These TVs have built-in internet connectivity and the ability to run apps.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!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31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07" name="Google Shape;307;p3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08" name="Google Shape;3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8975" y="923175"/>
            <a:ext cx="5000250" cy="360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924150" y="1875425"/>
            <a:ext cx="1497125" cy="234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3075" y="1308088"/>
            <a:ext cx="1903875" cy="252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mages.freeimg.net/rsynced_images/floor-floorboards.jpg" id="67" name="Google Shape;67;p1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82640"/>
          <a:stretch/>
        </p:blipFill>
        <p:spPr>
          <a:xfrm>
            <a:off x="0" y="4601675"/>
            <a:ext cx="9144001" cy="54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1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cdn.pixabay.com/photo/2012/04/14/13/46/clock-33989_960_720.png" id="71" name="Google Shape;71;p1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25" y="146300"/>
            <a:ext cx="744601" cy="744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publicdomainpictures.net/pictures/70000/velka/tv-isolated-background-clipart.jpg" id="72" name="Google Shape;72;p14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21364" l="9334" r="9987" t="16620"/>
          <a:stretch/>
        </p:blipFill>
        <p:spPr>
          <a:xfrm>
            <a:off x="1417812" y="69550"/>
            <a:ext cx="5528738" cy="23037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2358454" y="146300"/>
            <a:ext cx="4332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New Jersey Student Learning Standards</a:t>
            </a:r>
            <a:endParaRPr sz="16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1651850" y="478800"/>
            <a:ext cx="5294700" cy="17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 u="sng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Technology</a:t>
            </a:r>
            <a:endParaRPr b="1" sz="1300" u="sng"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183812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4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8.1.5.CS.1</a:t>
            </a:r>
            <a:r>
              <a:rPr lang="en" sz="1304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Model how computing devices connect to other components to form a system.</a:t>
            </a:r>
            <a:endParaRPr sz="1304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3505" lvl="0" marL="180306" marR="697997" rtl="0" algn="l">
              <a:lnSpc>
                <a:spcPct val="950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4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8.1.5.CS.2</a:t>
            </a:r>
            <a:r>
              <a:rPr lang="en" sz="1304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Model how computer software and hardware work together as a system to  accomplish tasks.</a:t>
            </a:r>
            <a:endParaRPr sz="1304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3784" lvl="0" marL="180027" marR="528821" rtl="0" algn="l">
              <a:lnSpc>
                <a:spcPct val="950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4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8.1.5.CS.3</a:t>
            </a:r>
            <a:r>
              <a:rPr lang="en" sz="1304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Identify potential solutions for simple hardware and software problems using  common troubleshooting strategies.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freesvg.org/img/round-table.png" id="75" name="Google Shape;75;p14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22105" l="0" r="0" t="21661"/>
          <a:stretch/>
        </p:blipFill>
        <p:spPr>
          <a:xfrm>
            <a:off x="1209875" y="3049613"/>
            <a:ext cx="2655675" cy="2090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freesvg.org/img/stool-01.png" id="76" name="Google Shape;76;p14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20084" r="18832" t="0"/>
          <a:stretch/>
        </p:blipFill>
        <p:spPr>
          <a:xfrm>
            <a:off x="1257798" y="3817075"/>
            <a:ext cx="990600" cy="1346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ublicdomainvectors.org/photos/laptop.png" id="77" name="Google Shape;77;p1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88875" y="2404300"/>
            <a:ext cx="1369975" cy="95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ublicdomainvectors.org/photos/Pflanze-coloured.png" id="78" name="Google Shape;78;p14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0" l="7070" r="7429" t="0"/>
          <a:stretch/>
        </p:blipFill>
        <p:spPr>
          <a:xfrm>
            <a:off x="145600" y="2808050"/>
            <a:ext cx="861000" cy="18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/>
          <p:nvPr/>
        </p:nvSpPr>
        <p:spPr>
          <a:xfrm>
            <a:off x="4154450" y="3161275"/>
            <a:ext cx="366300" cy="1580100"/>
          </a:xfrm>
          <a:prstGeom prst="cube">
            <a:avLst>
              <a:gd fmla="val 25000" name="adj"/>
            </a:avLst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7668600" y="3195475"/>
            <a:ext cx="366300" cy="1511700"/>
          </a:xfrm>
          <a:prstGeom prst="cube">
            <a:avLst>
              <a:gd fmla="val 25000" name="adj"/>
            </a:avLst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4520750" y="3999925"/>
            <a:ext cx="3222000" cy="1473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4597975" y="3302788"/>
            <a:ext cx="1710300" cy="665400"/>
          </a:xfrm>
          <a:prstGeom prst="bevel">
            <a:avLst>
              <a:gd fmla="val 12500" name="adj"/>
            </a:avLst>
          </a:prstGeom>
          <a:solidFill>
            <a:srgbClr val="FF9900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5925325" y="3302800"/>
            <a:ext cx="1710300" cy="665400"/>
          </a:xfrm>
          <a:prstGeom prst="bevel">
            <a:avLst>
              <a:gd fmla="val 12500" name="adj"/>
            </a:avLst>
          </a:prstGeom>
          <a:solidFill>
            <a:srgbClr val="FFFF00"/>
          </a:solidFill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4526175" y="4106450"/>
            <a:ext cx="703500" cy="541800"/>
          </a:xfrm>
          <a:prstGeom prst="bevel">
            <a:avLst>
              <a:gd fmla="val 12500" name="adj"/>
            </a:avLst>
          </a:prstGeom>
          <a:solidFill>
            <a:srgbClr val="CC0000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6050088" y="4106450"/>
            <a:ext cx="703500" cy="541800"/>
          </a:xfrm>
          <a:prstGeom prst="bevel">
            <a:avLst>
              <a:gd fmla="val 12500" name="adj"/>
            </a:avLst>
          </a:prstGeom>
          <a:solidFill>
            <a:srgbClr val="8E7CC3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6836038" y="4106450"/>
            <a:ext cx="703500" cy="541800"/>
          </a:xfrm>
          <a:prstGeom prst="bevel">
            <a:avLst>
              <a:gd fmla="val 12500" name="adj"/>
            </a:avLst>
          </a:prstGeom>
          <a:solidFill>
            <a:srgbClr val="A64D79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5271038" y="4130400"/>
            <a:ext cx="703500" cy="541800"/>
          </a:xfrm>
          <a:prstGeom prst="bevel">
            <a:avLst>
              <a:gd fmla="val 12500" name="adj"/>
            </a:avLst>
          </a:prstGeom>
          <a:solidFill>
            <a:srgbClr val="38761D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4205875" y="3123750"/>
            <a:ext cx="3708900" cy="1473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4"/>
          <p:cNvSpPr txBox="1"/>
          <p:nvPr/>
        </p:nvSpPr>
        <p:spPr>
          <a:xfrm>
            <a:off x="8156350" y="0"/>
            <a:ext cx="1044600" cy="30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7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8282950" y="3271050"/>
            <a:ext cx="918000" cy="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2500">
                <a:solidFill>
                  <a:schemeClr val="lt1"/>
                </a:solidFill>
              </a:rPr>
              <a:t> </a:t>
            </a:r>
            <a:r>
              <a:rPr b="1" lang="en" sz="3100">
                <a:solidFill>
                  <a:schemeClr val="lt1"/>
                </a:solidFill>
              </a:rPr>
              <a:t>   </a:t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17">
            <a:alphaModFix/>
          </a:blip>
          <a:srcRect b="29512" l="44205" r="0" t="0"/>
          <a:stretch/>
        </p:blipFill>
        <p:spPr>
          <a:xfrm>
            <a:off x="2116225" y="2503100"/>
            <a:ext cx="810875" cy="3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0" y="4601688"/>
            <a:ext cx="8282701" cy="5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3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2"/>
          <p:cNvSpPr txBox="1"/>
          <p:nvPr/>
        </p:nvSpPr>
        <p:spPr>
          <a:xfrm>
            <a:off x="190775" y="0"/>
            <a:ext cx="76305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Smartwatch</a:t>
            </a: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Device worn on the wrist that has apps that monitor and track health and fitness.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32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21" name="Google Shape;321;p3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22" name="Google Shape;3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920525" y="440400"/>
            <a:ext cx="2883875" cy="44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3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3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3"/>
          <p:cNvSpPr txBox="1"/>
          <p:nvPr/>
        </p:nvSpPr>
        <p:spPr>
          <a:xfrm>
            <a:off x="190775" y="0"/>
            <a:ext cx="76305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Fitness Tracker:</a:t>
            </a: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Device worn on the wrist that helps monitor physical activity, sleep, and health metrics.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p33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33" name="Google Shape;333;p3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34" name="Google Shape;33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6125" y="598850"/>
            <a:ext cx="2883875" cy="41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p3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4"/>
          <p:cNvSpPr txBox="1"/>
          <p:nvPr/>
        </p:nvSpPr>
        <p:spPr>
          <a:xfrm>
            <a:off x="190775" y="0"/>
            <a:ext cx="76305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E-readers</a:t>
            </a: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Electronic Book Readers. These devices are used to read digital books and documents.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34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45" name="Google Shape;345;p3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46" name="Google Shape;34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28200" y="846500"/>
            <a:ext cx="2883875" cy="41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4" name="Google Shape;354;p3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5"/>
          <p:cNvSpPr txBox="1"/>
          <p:nvPr/>
        </p:nvSpPr>
        <p:spPr>
          <a:xfrm>
            <a:off x="544050" y="173475"/>
            <a:ext cx="6980700" cy="43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Roboto"/>
                <a:ea typeface="Roboto"/>
                <a:cs typeface="Roboto"/>
                <a:sym typeface="Roboto"/>
              </a:rPr>
              <a:t>There are additional computing devices that work behind the scenes at home, school and businesses. For now, we want to add one more computing device called</a:t>
            </a:r>
            <a:r>
              <a:rPr b="1" lang="en" sz="3900">
                <a:latin typeface="Roboto"/>
                <a:ea typeface="Roboto"/>
                <a:cs typeface="Roboto"/>
                <a:sym typeface="Roboto"/>
              </a:rPr>
              <a:t> IoT Devices.</a:t>
            </a:r>
            <a:endParaRPr b="1" sz="3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35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57" name="Google Shape;357;p3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58" name="Google Shape;35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550" y="162492"/>
            <a:ext cx="3583934" cy="4960308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4" name="Google Shape;364;p3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3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6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68" name="Google Shape;368;p3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69" name="Google Shape;36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6"/>
          <p:cNvSpPr txBox="1"/>
          <p:nvPr/>
        </p:nvSpPr>
        <p:spPr>
          <a:xfrm>
            <a:off x="6295765" y="1585050"/>
            <a:ext cx="1449000" cy="3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interrelated </a:t>
            </a:r>
            <a:endParaRPr sz="1600">
              <a:solidFill>
                <a:srgbClr val="FF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71" name="Google Shape;371;p36"/>
          <p:cNvSpPr txBox="1"/>
          <p:nvPr/>
        </p:nvSpPr>
        <p:spPr>
          <a:xfrm>
            <a:off x="286638" y="2383200"/>
            <a:ext cx="2055600" cy="3771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unique identifiers</a:t>
            </a:r>
            <a:endParaRPr sz="1600">
              <a:solidFill>
                <a:srgbClr val="FF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72" name="Google Shape;372;p36"/>
          <p:cNvSpPr txBox="1"/>
          <p:nvPr/>
        </p:nvSpPr>
        <p:spPr>
          <a:xfrm>
            <a:off x="6460875" y="2397150"/>
            <a:ext cx="1631400" cy="105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Transfer data over network without human-to-human or human-to-computer interaction.</a:t>
            </a:r>
            <a:endParaRPr sz="12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36"/>
          <p:cNvSpPr txBox="1"/>
          <p:nvPr/>
        </p:nvSpPr>
        <p:spPr>
          <a:xfrm>
            <a:off x="136550" y="3308525"/>
            <a:ext cx="1734600" cy="105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Sensors, controllers, and other </a:t>
            </a:r>
            <a:r>
              <a:rPr lang="en" sz="13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internet</a:t>
            </a:r>
            <a:r>
              <a:rPr lang="en" sz="13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 enabled components.</a:t>
            </a:r>
            <a:endParaRPr sz="1300">
              <a:solidFill>
                <a:srgbClr val="FF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74" name="Google Shape;374;p36"/>
          <p:cNvSpPr txBox="1"/>
          <p:nvPr/>
        </p:nvSpPr>
        <p:spPr>
          <a:xfrm>
            <a:off x="134250" y="657450"/>
            <a:ext cx="2055600" cy="45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Internet of Things</a:t>
            </a:r>
            <a:endParaRPr b="1" sz="18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5" name="Google Shape;375;p36"/>
          <p:cNvSpPr/>
          <p:nvPr/>
        </p:nvSpPr>
        <p:spPr>
          <a:xfrm rot="5400000">
            <a:off x="2206650" y="640650"/>
            <a:ext cx="444900" cy="478500"/>
          </a:xfrm>
          <a:prstGeom prst="triangle">
            <a:avLst>
              <a:gd fmla="val 46529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6"/>
          <p:cNvSpPr/>
          <p:nvPr/>
        </p:nvSpPr>
        <p:spPr>
          <a:xfrm rot="5400000">
            <a:off x="1735250" y="3444425"/>
            <a:ext cx="1068900" cy="797100"/>
          </a:xfrm>
          <a:prstGeom prst="triangle">
            <a:avLst>
              <a:gd fmla="val 53691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6"/>
          <p:cNvSpPr/>
          <p:nvPr/>
        </p:nvSpPr>
        <p:spPr>
          <a:xfrm rot="-5400000">
            <a:off x="5630200" y="2640575"/>
            <a:ext cx="1074000" cy="587400"/>
          </a:xfrm>
          <a:prstGeom prst="triangle">
            <a:avLst>
              <a:gd fmla="val 46775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6"/>
          <p:cNvSpPr/>
          <p:nvPr/>
        </p:nvSpPr>
        <p:spPr>
          <a:xfrm rot="5400000">
            <a:off x="2347500" y="2392050"/>
            <a:ext cx="349200" cy="359400"/>
          </a:xfrm>
          <a:prstGeom prst="triangle">
            <a:avLst>
              <a:gd fmla="val 4652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6"/>
          <p:cNvSpPr/>
          <p:nvPr/>
        </p:nvSpPr>
        <p:spPr>
          <a:xfrm rot="-5400000">
            <a:off x="5872775" y="1529550"/>
            <a:ext cx="367500" cy="478500"/>
          </a:xfrm>
          <a:prstGeom prst="triangle">
            <a:avLst>
              <a:gd fmla="val 46529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7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p3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7"/>
          <p:cNvSpPr/>
          <p:nvPr/>
        </p:nvSpPr>
        <p:spPr>
          <a:xfrm>
            <a:off x="-1" y="217400"/>
            <a:ext cx="7771156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Categories of Computing Devices</a:t>
            </a:r>
          </a:p>
        </p:txBody>
      </p:sp>
      <p:sp>
        <p:nvSpPr>
          <p:cNvPr id="388" name="Google Shape;388;p37"/>
          <p:cNvSpPr txBox="1"/>
          <p:nvPr/>
        </p:nvSpPr>
        <p:spPr>
          <a:xfrm>
            <a:off x="293375" y="958200"/>
            <a:ext cx="7886400" cy="3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Roboto"/>
                <a:ea typeface="Roboto"/>
                <a:cs typeface="Roboto"/>
                <a:sym typeface="Roboto"/>
              </a:rPr>
              <a:t>The three main categories </a:t>
            </a:r>
            <a:r>
              <a:rPr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of computing systems or devices are:</a:t>
            </a:r>
            <a:endParaRPr sz="3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oboto"/>
              <a:buAutoNum type="arabicPeriod"/>
            </a:pPr>
            <a:r>
              <a:rPr b="1" lang="en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stationary devices</a:t>
            </a:r>
            <a:endParaRPr b="1" sz="3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oboto"/>
              <a:buAutoNum type="arabicPeriod"/>
            </a:pPr>
            <a:r>
              <a:rPr b="1" lang="en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mobile devices</a:t>
            </a:r>
            <a:endParaRPr b="1" sz="3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oboto"/>
              <a:buAutoNum type="arabicPeriod"/>
            </a:pPr>
            <a:r>
              <a:rPr b="1" lang="en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wearable devices</a:t>
            </a:r>
            <a:endParaRPr sz="45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37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0" name="Google Shape;390;p3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91" name="Google Shape;39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801" y="1076389"/>
            <a:ext cx="3535150" cy="343061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9" name="Google Shape;399;p3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8"/>
          <p:cNvSpPr/>
          <p:nvPr/>
        </p:nvSpPr>
        <p:spPr>
          <a:xfrm>
            <a:off x="152400" y="81475"/>
            <a:ext cx="8065737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Categories of Computing Devices</a:t>
            </a:r>
          </a:p>
        </p:txBody>
      </p:sp>
      <p:sp>
        <p:nvSpPr>
          <p:cNvPr id="401" name="Google Shape;401;p38"/>
          <p:cNvSpPr txBox="1"/>
          <p:nvPr/>
        </p:nvSpPr>
        <p:spPr>
          <a:xfrm>
            <a:off x="97975" y="1297600"/>
            <a:ext cx="5003400" cy="30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Roboto"/>
              <a:buAutoNum type="arabicPeriod"/>
            </a:pP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tationary 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evices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stay in one place, like a desktop computer.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go to the device when you need to use it.</a:t>
            </a:r>
            <a:endParaRPr b="1" i="1"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2" name="Google Shape;402;p38"/>
          <p:cNvSpPr txBox="1"/>
          <p:nvPr/>
        </p:nvSpPr>
        <p:spPr>
          <a:xfrm>
            <a:off x="8008675" y="0"/>
            <a:ext cx="1422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3" name="Google Shape;403;p3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04" name="Google Shape;40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952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1" name="Google Shape;411;p3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9"/>
          <p:cNvSpPr/>
          <p:nvPr/>
        </p:nvSpPr>
        <p:spPr>
          <a:xfrm>
            <a:off x="152400" y="81475"/>
            <a:ext cx="8001006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Categories of Computing Devices</a:t>
            </a:r>
          </a:p>
        </p:txBody>
      </p:sp>
      <p:sp>
        <p:nvSpPr>
          <p:cNvPr id="413" name="Google Shape;413;p39"/>
          <p:cNvSpPr txBox="1"/>
          <p:nvPr/>
        </p:nvSpPr>
        <p:spPr>
          <a:xfrm>
            <a:off x="380025" y="1279225"/>
            <a:ext cx="4662300" cy="31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obile devices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3300">
                <a:solidFill>
                  <a:schemeClr val="dk1"/>
                </a:solidFill>
              </a:rPr>
              <a:t>go with you from place to place </a:t>
            </a:r>
            <a:r>
              <a:rPr lang="en" sz="3300">
                <a:solidFill>
                  <a:schemeClr val="dk1"/>
                </a:solidFill>
              </a:rPr>
              <a:t>like a laptop, tablet and smartphone in your bookbag.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4" name="Google Shape;414;p39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15" name="Google Shape;415;p3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16" name="Google Shape;41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750" y="1279225"/>
            <a:ext cx="4104150" cy="33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952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6015" y="1262725"/>
            <a:ext cx="3026935" cy="32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5" name="Google Shape;425;p4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0"/>
          <p:cNvSpPr/>
          <p:nvPr/>
        </p:nvSpPr>
        <p:spPr>
          <a:xfrm>
            <a:off x="152400" y="81475"/>
            <a:ext cx="7953389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Categories of Computing Devices</a:t>
            </a:r>
          </a:p>
        </p:txBody>
      </p:sp>
      <p:sp>
        <p:nvSpPr>
          <p:cNvPr id="427" name="Google Shape;427;p40"/>
          <p:cNvSpPr txBox="1"/>
          <p:nvPr/>
        </p:nvSpPr>
        <p:spPr>
          <a:xfrm>
            <a:off x="224850" y="1262713"/>
            <a:ext cx="5370900" cy="30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3.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earable devices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are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worn on the human body</a:t>
            </a:r>
            <a:r>
              <a:rPr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like a watch connected to a smartphone or fitness tracker.</a:t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28" name="Google Shape;428;p40"/>
          <p:cNvCxnSpPr/>
          <p:nvPr/>
        </p:nvCxnSpPr>
        <p:spPr>
          <a:xfrm>
            <a:off x="5076125" y="2206675"/>
            <a:ext cx="1172100" cy="105420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9" name="Google Shape;429;p40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30" name="Google Shape;430;p4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31" name="Google Shape;43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8" name="Google Shape;438;p4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1"/>
          <p:cNvSpPr txBox="1"/>
          <p:nvPr/>
        </p:nvSpPr>
        <p:spPr>
          <a:xfrm>
            <a:off x="984900" y="87050"/>
            <a:ext cx="7174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Question</a:t>
            </a:r>
            <a:r>
              <a:rPr b="1" lang="en" sz="3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1900">
                <a:latin typeface="Roboto"/>
                <a:ea typeface="Roboto"/>
                <a:cs typeface="Roboto"/>
                <a:sym typeface="Roboto"/>
              </a:rPr>
              <a:t>Can you put each device in its proper place</a:t>
            </a:r>
            <a:r>
              <a:rPr lang="en" sz="1900">
                <a:latin typeface="Roboto"/>
                <a:ea typeface="Roboto"/>
                <a:cs typeface="Roboto"/>
                <a:sym typeface="Roboto"/>
              </a:rPr>
              <a:t>! 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0" name="Google Shape;440;p41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41" name="Google Shape;441;p4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42" name="Google Shape;4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37973" y="39425"/>
            <a:ext cx="861000" cy="104053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1"/>
          <p:cNvSpPr txBox="1"/>
          <p:nvPr>
            <p:ph idx="1" type="body"/>
          </p:nvPr>
        </p:nvSpPr>
        <p:spPr>
          <a:xfrm>
            <a:off x="190775" y="4205950"/>
            <a:ext cx="861000" cy="377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Desktop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5" name="Google Shape;445;p41"/>
          <p:cNvSpPr txBox="1"/>
          <p:nvPr>
            <p:ph idx="1" type="body"/>
          </p:nvPr>
        </p:nvSpPr>
        <p:spPr>
          <a:xfrm>
            <a:off x="3478225" y="4170900"/>
            <a:ext cx="861000" cy="377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Laptop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6" name="Google Shape;446;p41"/>
          <p:cNvSpPr txBox="1"/>
          <p:nvPr>
            <p:ph idx="1" type="body"/>
          </p:nvPr>
        </p:nvSpPr>
        <p:spPr>
          <a:xfrm>
            <a:off x="6674895" y="4126946"/>
            <a:ext cx="681900" cy="377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Tablet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7" name="Google Shape;447;p41"/>
          <p:cNvSpPr txBox="1"/>
          <p:nvPr>
            <p:ph idx="1" type="body"/>
          </p:nvPr>
        </p:nvSpPr>
        <p:spPr>
          <a:xfrm>
            <a:off x="4470900" y="4091850"/>
            <a:ext cx="728100" cy="535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 phone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8" name="Google Shape;448;p41"/>
          <p:cNvSpPr txBox="1"/>
          <p:nvPr>
            <p:ph idx="1" type="body"/>
          </p:nvPr>
        </p:nvSpPr>
        <p:spPr>
          <a:xfrm>
            <a:off x="7455825" y="3950100"/>
            <a:ext cx="728100" cy="5979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 TVs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9" name="Google Shape;449;p41"/>
          <p:cNvSpPr txBox="1"/>
          <p:nvPr>
            <p:ph idx="1" type="body"/>
          </p:nvPr>
        </p:nvSpPr>
        <p:spPr>
          <a:xfrm>
            <a:off x="5269925" y="4170900"/>
            <a:ext cx="1214100" cy="3771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Smartwatch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0" name="Google Shape;450;p41"/>
          <p:cNvSpPr txBox="1"/>
          <p:nvPr>
            <p:ph idx="1" type="body"/>
          </p:nvPr>
        </p:nvSpPr>
        <p:spPr>
          <a:xfrm>
            <a:off x="1233675" y="4047900"/>
            <a:ext cx="990600" cy="535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Fitness Trackers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1" name="Google Shape;451;p41"/>
          <p:cNvSpPr txBox="1"/>
          <p:nvPr>
            <p:ph idx="1" type="body"/>
          </p:nvPr>
        </p:nvSpPr>
        <p:spPr>
          <a:xfrm>
            <a:off x="2355950" y="4085697"/>
            <a:ext cx="990600" cy="4596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E-readers</a:t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452" name="Google Shape;452;p41"/>
          <p:cNvGraphicFramePr/>
          <p:nvPr/>
        </p:nvGraphicFramePr>
        <p:xfrm>
          <a:off x="289225" y="110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{225840DE-6EC1-4EFA-8626-C777D5C6150C}</a:tableStyleId>
              </a:tblPr>
              <a:tblGrid>
                <a:gridCol w="2413000"/>
                <a:gridCol w="2413000"/>
                <a:gridCol w="2413000"/>
              </a:tblGrid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S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Roboto Black"/>
                          <a:ea typeface="Roboto Black"/>
                          <a:cs typeface="Roboto Black"/>
                          <a:sym typeface="Roboto Black"/>
                        </a:rPr>
                        <a:t>tationary devices</a:t>
                      </a:r>
                      <a:endParaRPr sz="1800">
                        <a:latin typeface="Roboto Black"/>
                        <a:ea typeface="Roboto Black"/>
                        <a:cs typeface="Roboto Black"/>
                        <a:sym typeface="Roboto Blac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Mobile Devices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Wearable Devices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mages.freeimg.net/rsynced_images/floor-floorboards.jpg" id="97" name="Google Shape;97;p1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82640"/>
          <a:stretch/>
        </p:blipFill>
        <p:spPr>
          <a:xfrm>
            <a:off x="0" y="4601675"/>
            <a:ext cx="9144001" cy="5418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322600" y="4766300"/>
            <a:ext cx="8211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1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cdn.pixabay.com/photo/2012/04/14/13/46/clock-33989_960_720.png" id="101" name="Google Shape;101;p1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25" y="146300"/>
            <a:ext cx="744601" cy="744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ublicdomainvectors.org/photos/Pflanze-coloured.png" id="102" name="Google Shape;102;p15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7070" r="7429" t="0"/>
          <a:stretch/>
        </p:blipFill>
        <p:spPr>
          <a:xfrm>
            <a:off x="145600" y="2808050"/>
            <a:ext cx="861000" cy="18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/>
          <p:nvPr/>
        </p:nvSpPr>
        <p:spPr>
          <a:xfrm>
            <a:off x="1039400" y="136950"/>
            <a:ext cx="6409200" cy="4330500"/>
          </a:xfrm>
          <a:prstGeom prst="rect">
            <a:avLst/>
          </a:prstGeom>
          <a:solidFill>
            <a:schemeClr val="lt2"/>
          </a:solidFill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5"/>
          <p:cNvSpPr txBox="1"/>
          <p:nvPr/>
        </p:nvSpPr>
        <p:spPr>
          <a:xfrm>
            <a:off x="1132175" y="245250"/>
            <a:ext cx="6267000" cy="3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 u="sng">
                <a:latin typeface="Roboto"/>
                <a:ea typeface="Roboto"/>
                <a:cs typeface="Roboto"/>
                <a:sym typeface="Roboto"/>
              </a:rPr>
              <a:t>Core Concept  </a:t>
            </a:r>
            <a:r>
              <a:rPr b="1" lang="en" sz="2500" u="sng">
                <a:latin typeface="Roboto"/>
                <a:ea typeface="Roboto"/>
                <a:cs typeface="Roboto"/>
                <a:sym typeface="Roboto"/>
              </a:rPr>
              <a:t>8.1.5</a:t>
            </a:r>
            <a:r>
              <a:rPr b="1" lang="en" sz="2500" u="sng">
                <a:latin typeface="Roboto"/>
                <a:ea typeface="Roboto"/>
                <a:cs typeface="Roboto"/>
                <a:sym typeface="Roboto"/>
              </a:rPr>
              <a:t> Computing Devices</a:t>
            </a:r>
            <a:endParaRPr b="1" sz="2500" u="sng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People interact with a wide variety of computing devices everyday. 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These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devices collect, store, analyze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 upon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information in ways that can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positively 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negatively 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affect people.  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Computing devices need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hardware 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(physical components) and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software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(instructions) in order to </a:t>
            </a: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process information in digital form. 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8210275" y="3255025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4663225"/>
            <a:ext cx="8282952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9" name="Google Shape;459;p4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42"/>
          <p:cNvSpPr/>
          <p:nvPr/>
        </p:nvSpPr>
        <p:spPr>
          <a:xfrm>
            <a:off x="80700" y="1623650"/>
            <a:ext cx="7863148" cy="1705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Hardware</a:t>
            </a:r>
          </a:p>
        </p:txBody>
      </p:sp>
      <p:sp>
        <p:nvSpPr>
          <p:cNvPr id="461" name="Google Shape;461;p42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62" name="Google Shape;462;p4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63" name="Google Shape;4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3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43"/>
          <p:cNvSpPr/>
          <p:nvPr/>
        </p:nvSpPr>
        <p:spPr>
          <a:xfrm>
            <a:off x="152400" y="81475"/>
            <a:ext cx="798260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Hardware</a:t>
            </a:r>
          </a:p>
        </p:txBody>
      </p:sp>
      <p:sp>
        <p:nvSpPr>
          <p:cNvPr id="472" name="Google Shape;472;p43"/>
          <p:cNvSpPr txBox="1"/>
          <p:nvPr>
            <p:ph idx="1" type="body"/>
          </p:nvPr>
        </p:nvSpPr>
        <p:spPr>
          <a:xfrm>
            <a:off x="152400" y="1184625"/>
            <a:ext cx="5238900" cy="31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Computer </a:t>
            </a:r>
            <a:r>
              <a:rPr lang="en" sz="37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hardware 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refers to the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physical (touchable) parts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and related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devices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that make up a computer systems.</a:t>
            </a:r>
            <a:r>
              <a:rPr lang="en" sz="33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330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3" name="Google Shape;473;p43"/>
          <p:cNvPicPr preferRelativeResize="0"/>
          <p:nvPr/>
        </p:nvPicPr>
        <p:blipFill rotWithShape="1">
          <a:blip r:embed="rId3">
            <a:alphaModFix/>
          </a:blip>
          <a:srcRect b="4607" l="10799" r="4028" t="0"/>
          <a:stretch/>
        </p:blipFill>
        <p:spPr>
          <a:xfrm>
            <a:off x="5257400" y="1731525"/>
            <a:ext cx="2877599" cy="2589224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3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75" name="Google Shape;475;p4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76" name="Google Shape;47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952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4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3" name="Google Shape;483;p4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44"/>
          <p:cNvSpPr/>
          <p:nvPr/>
        </p:nvSpPr>
        <p:spPr>
          <a:xfrm>
            <a:off x="152400" y="81475"/>
            <a:ext cx="7677148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Hardware</a:t>
            </a:r>
          </a:p>
        </p:txBody>
      </p:sp>
      <p:sp>
        <p:nvSpPr>
          <p:cNvPr id="485" name="Google Shape;485;p44"/>
          <p:cNvSpPr txBox="1"/>
          <p:nvPr>
            <p:ph idx="1" type="body"/>
          </p:nvPr>
        </p:nvSpPr>
        <p:spPr>
          <a:xfrm>
            <a:off x="0" y="1109738"/>
            <a:ext cx="8160900" cy="34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Computers </a:t>
            </a:r>
            <a:r>
              <a:rPr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have </a:t>
            </a:r>
            <a:endParaRPr sz="5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b="1"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nternal </a:t>
            </a:r>
            <a:r>
              <a:rPr lang="en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(inside) </a:t>
            </a:r>
            <a:r>
              <a:rPr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1"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external </a:t>
            </a:r>
            <a:r>
              <a:rPr lang="en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(outside) </a:t>
            </a:r>
            <a:r>
              <a:rPr b="1"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components</a:t>
            </a:r>
            <a:r>
              <a:rPr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(parts).</a:t>
            </a:r>
            <a:r>
              <a:rPr lang="en" sz="52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5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6" name="Google Shape;486;p44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87" name="Google Shape;487;p4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88" name="Google Shape;48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4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5" name="Google Shape;495;p4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45"/>
          <p:cNvSpPr/>
          <p:nvPr/>
        </p:nvSpPr>
        <p:spPr>
          <a:xfrm>
            <a:off x="152400" y="81475"/>
            <a:ext cx="799345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Hardware</a:t>
            </a:r>
          </a:p>
        </p:txBody>
      </p:sp>
      <p:sp>
        <p:nvSpPr>
          <p:cNvPr id="497" name="Google Shape;497;p45"/>
          <p:cNvSpPr txBox="1"/>
          <p:nvPr>
            <p:ph idx="1" type="body"/>
          </p:nvPr>
        </p:nvSpPr>
        <p:spPr>
          <a:xfrm>
            <a:off x="272525" y="1035600"/>
            <a:ext cx="7835100" cy="33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i="1"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internal hardware </a:t>
            </a:r>
            <a:r>
              <a:rPr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parts of a computer are often referred to as </a:t>
            </a:r>
            <a:r>
              <a:rPr b="1" i="1" lang="en" sz="3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components</a:t>
            </a:r>
            <a:r>
              <a:rPr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while </a:t>
            </a:r>
            <a:r>
              <a:rPr b="1" lang="en" sz="3800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external hardware</a:t>
            </a:r>
            <a:r>
              <a:rPr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devices are usually called </a:t>
            </a:r>
            <a:r>
              <a:rPr b="1" i="1" lang="en" sz="3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peripheral devices or peripherals</a:t>
            </a:r>
            <a:r>
              <a:rPr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3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8" name="Google Shape;498;p45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99" name="Google Shape;499;p4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00" name="Google Shape;50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4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7" name="Google Shape;507;p4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46"/>
          <p:cNvSpPr/>
          <p:nvPr/>
        </p:nvSpPr>
        <p:spPr>
          <a:xfrm>
            <a:off x="141250" y="260600"/>
            <a:ext cx="7244028" cy="16080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509" name="Google Shape;509;p46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10" name="Google Shape;510;p4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11" name="Google Shape;51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46"/>
          <p:cNvSpPr txBox="1"/>
          <p:nvPr/>
        </p:nvSpPr>
        <p:spPr>
          <a:xfrm>
            <a:off x="1113300" y="1760775"/>
            <a:ext cx="5076900" cy="26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AutoNum type="arabicPeriod"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Central Processing Unit </a:t>
            </a:r>
            <a:r>
              <a:rPr b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(CPU)</a:t>
            </a:r>
            <a:endParaRPr b="1"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AutoNum type="arabicPeriod"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otherboard</a:t>
            </a:r>
            <a:endParaRPr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AutoNum type="arabicPeriod"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Storage Devices</a:t>
            </a:r>
            <a:endParaRPr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AutoNum type="arabicPeriod"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Memory (</a:t>
            </a:r>
            <a:r>
              <a:rPr b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ROM</a:t>
            </a: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RAM</a:t>
            </a: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endParaRPr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AutoNum type="arabicPeriod"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Power Supply Unit </a:t>
            </a:r>
            <a:r>
              <a:rPr b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(PSU)</a:t>
            </a:r>
            <a:endParaRPr b="1"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AutoNum type="arabicPeriod"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Cooling Fans</a:t>
            </a:r>
            <a:endParaRPr sz="2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4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4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47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521" name="Google Shape;521;p47"/>
          <p:cNvSpPr txBox="1"/>
          <p:nvPr>
            <p:ph idx="1" type="body"/>
          </p:nvPr>
        </p:nvSpPr>
        <p:spPr>
          <a:xfrm>
            <a:off x="266700" y="1150700"/>
            <a:ext cx="5324400" cy="28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Internal hardware</a:t>
            </a:r>
            <a:r>
              <a:rPr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refers to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devices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that are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inside</a:t>
            </a:r>
            <a:endParaRPr b="1" i="1"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computer.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Some </a:t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main devices are highlighted below. </a:t>
            </a:r>
            <a:r>
              <a:rPr lang="en" sz="33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2" name="Google Shape;52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3339" y="1350400"/>
            <a:ext cx="3676687" cy="2733813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7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24" name="Google Shape;524;p4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25" name="Google Shape;52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22377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4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2" name="Google Shape;532;p4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48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534" name="Google Shape;534;p48"/>
          <p:cNvSpPr txBox="1"/>
          <p:nvPr>
            <p:ph idx="1" type="body"/>
          </p:nvPr>
        </p:nvSpPr>
        <p:spPr>
          <a:xfrm>
            <a:off x="247350" y="987975"/>
            <a:ext cx="5157300" cy="3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Central Processing Unit (CPU) </a:t>
            </a:r>
            <a:r>
              <a:rPr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 often referred to as the brains of a computer. It </a:t>
            </a:r>
            <a:r>
              <a:rPr b="1" i="1"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performs arithmetic </a:t>
            </a:r>
            <a:r>
              <a:rPr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b="1" i="1"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logic operations </a:t>
            </a:r>
            <a:r>
              <a:rPr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coordinates </a:t>
            </a:r>
            <a:r>
              <a:rPr b="1" i="1" lang="en" sz="28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the activities</a:t>
            </a:r>
            <a:r>
              <a:rPr lang="en" sz="28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of the </a:t>
            </a:r>
            <a:r>
              <a:rPr b="1" i="1" lang="en" sz="28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other hardware components.</a:t>
            </a:r>
            <a:endParaRPr b="1" i="1" sz="2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5" name="Google Shape;53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50" y="1693200"/>
            <a:ext cx="2651426" cy="22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8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37" name="Google Shape;537;p4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38" name="Google Shape;53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9"/>
          <p:cNvPicPr preferRelativeResize="0"/>
          <p:nvPr/>
        </p:nvPicPr>
        <p:blipFill rotWithShape="1">
          <a:blip r:embed="rId3">
            <a:alphaModFix/>
          </a:blip>
          <a:srcRect b="14281" l="6803" r="7190" t="11258"/>
          <a:stretch/>
        </p:blipFill>
        <p:spPr>
          <a:xfrm rot="-164564">
            <a:off x="2643759" y="3314930"/>
            <a:ext cx="2930629" cy="1589338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4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p4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49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548" name="Google Shape;548;p49"/>
          <p:cNvSpPr txBox="1"/>
          <p:nvPr>
            <p:ph idx="1" type="body"/>
          </p:nvPr>
        </p:nvSpPr>
        <p:spPr>
          <a:xfrm>
            <a:off x="152400" y="866425"/>
            <a:ext cx="7620000" cy="26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motherboard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s the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main circuit board.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It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houses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the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CPU, memory,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other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essential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components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. It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provides the electrical connections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between</a:t>
            </a:r>
            <a:r>
              <a:rPr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 the various hardware </a:t>
            </a:r>
            <a:r>
              <a:rPr b="1" i="1" lang="en" sz="33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components.</a:t>
            </a:r>
            <a:endParaRPr b="1" i="1" sz="3300" u="sng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9" name="Google Shape;549;p49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50" name="Google Shape;550;p4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51" name="Google Shape;55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5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8" name="Google Shape;558;p5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50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560" name="Google Shape;560;p50"/>
          <p:cNvSpPr txBox="1"/>
          <p:nvPr/>
        </p:nvSpPr>
        <p:spPr>
          <a:xfrm>
            <a:off x="104775" y="923475"/>
            <a:ext cx="5229300" cy="30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Storage devices </a:t>
            </a:r>
            <a:r>
              <a:rPr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like </a:t>
            </a:r>
            <a:r>
              <a:rPr b="1" i="1"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hard disk drives (HDD)</a:t>
            </a:r>
            <a:r>
              <a:rPr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solid-state drives (SSD) </a:t>
            </a:r>
            <a:r>
              <a:rPr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or other</a:t>
            </a:r>
            <a:r>
              <a:rPr lang="en" sz="33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33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storage media </a:t>
            </a:r>
            <a:r>
              <a:rPr b="1" lang="en" sz="33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stores</a:t>
            </a:r>
            <a:r>
              <a:rPr b="1"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data</a:t>
            </a:r>
            <a:r>
              <a:rPr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programs</a:t>
            </a:r>
            <a:r>
              <a:rPr lang="en" sz="33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even when your device is off.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1" name="Google Shape;56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96664">
            <a:off x="5198177" y="1148830"/>
            <a:ext cx="2870295" cy="299306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50"/>
          <p:cNvSpPr txBox="1"/>
          <p:nvPr/>
        </p:nvSpPr>
        <p:spPr>
          <a:xfrm>
            <a:off x="8085100" y="0"/>
            <a:ext cx="12567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63" name="Google Shape;563;p5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64" name="Google Shape;56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51"/>
          <p:cNvSpPr txBox="1"/>
          <p:nvPr>
            <p:ph idx="12" type="sldNum"/>
          </p:nvPr>
        </p:nvSpPr>
        <p:spPr>
          <a:xfrm>
            <a:off x="8282950" y="47664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1" name="Google Shape;571;p5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51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573" name="Google Shape;573;p51"/>
          <p:cNvSpPr txBox="1"/>
          <p:nvPr>
            <p:ph idx="1" type="body"/>
          </p:nvPr>
        </p:nvSpPr>
        <p:spPr>
          <a:xfrm>
            <a:off x="205125" y="857250"/>
            <a:ext cx="6576600" cy="33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ROM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stands for "</a:t>
            </a:r>
            <a:r>
              <a:rPr b="1" i="1" lang="en" sz="3300" u="sng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b="1" i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ead-</a:t>
            </a:r>
            <a:r>
              <a:rPr b="1" i="1" lang="en" sz="3300" u="sng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b="1" i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nly </a:t>
            </a:r>
            <a:r>
              <a:rPr b="1" i="1" lang="en" sz="3300" u="sng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b="1" i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emory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." It is </a:t>
            </a: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memory</a:t>
            </a:r>
            <a:r>
              <a:rPr i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containing </a:t>
            </a:r>
            <a:r>
              <a:rPr b="1" i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hardwired instructions </a:t>
            </a:r>
            <a:r>
              <a:rPr i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that the </a:t>
            </a:r>
            <a:r>
              <a:rPr b="1" i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computer uses</a:t>
            </a:r>
            <a:r>
              <a:rPr i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when </a:t>
            </a:r>
            <a:r>
              <a:rPr b="1" i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it boots up,</a:t>
            </a:r>
            <a:r>
              <a:rPr i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before the system software loads.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i="1"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4" name="Google Shape;57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186730">
            <a:off x="5844610" y="1894006"/>
            <a:ext cx="2520530" cy="742562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51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76" name="Google Shape;576;p5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77" name="Google Shape;57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mages.freeimg.net/rsynced_images/floor-floorboards.jpg" id="112" name="Google Shape;112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82640"/>
          <a:stretch/>
        </p:blipFill>
        <p:spPr>
          <a:xfrm>
            <a:off x="0" y="4601675"/>
            <a:ext cx="9144001" cy="54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cdn.pixabay.com/photo/2012/04/14/13/46/clock-33989_960_720.png" id="116" name="Google Shape;116;p1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25" y="146300"/>
            <a:ext cx="744601" cy="744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ublicdomainvectors.org/photos/Pflanze-coloured.png" id="117" name="Google Shape;117;p1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7070" r="7429" t="0"/>
          <a:stretch/>
        </p:blipFill>
        <p:spPr>
          <a:xfrm>
            <a:off x="145600" y="2808050"/>
            <a:ext cx="861000" cy="18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/>
          <p:nvPr/>
        </p:nvSpPr>
        <p:spPr>
          <a:xfrm>
            <a:off x="1715750" y="146300"/>
            <a:ext cx="5618400" cy="4330500"/>
          </a:xfrm>
          <a:prstGeom prst="rect">
            <a:avLst/>
          </a:prstGeom>
          <a:solidFill>
            <a:srgbClr val="F1EAEA"/>
          </a:solidFill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6"/>
          <p:cNvSpPr txBox="1"/>
          <p:nvPr/>
        </p:nvSpPr>
        <p:spPr>
          <a:xfrm>
            <a:off x="1928588" y="200000"/>
            <a:ext cx="5371800" cy="4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latin typeface="Roboto"/>
                <a:ea typeface="Roboto"/>
                <a:cs typeface="Roboto"/>
                <a:sym typeface="Roboto"/>
              </a:rPr>
              <a:t>Topics Covered</a:t>
            </a:r>
            <a:endParaRPr b="1" sz="2300" u="sng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➢"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9"/>
              </a:rPr>
              <a:t>What is a Computer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➢"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0"/>
              </a:rPr>
              <a:t>What is Computer Science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➢"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1"/>
              </a:rPr>
              <a:t>Computing Systems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➢"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2"/>
              </a:rPr>
              <a:t>Computer Hardware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Internal Hardware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External Hardware - I/O Devices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➢"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3"/>
              </a:rPr>
              <a:t>Computer Software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System Software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Operating Software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Applications Software Programs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➢"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4"/>
              </a:rPr>
              <a:t>Troubleshooting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Basic Problems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8043300" y="0"/>
            <a:ext cx="1338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8282950" y="3292975"/>
            <a:ext cx="9792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2500">
                <a:solidFill>
                  <a:schemeClr val="lt1"/>
                </a:solidFill>
              </a:rPr>
              <a:t> </a:t>
            </a:r>
            <a:r>
              <a:rPr b="1" lang="en" sz="3300">
                <a:solidFill>
                  <a:schemeClr val="lt1"/>
                </a:solidFill>
              </a:rPr>
              <a:t>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52"/>
          <p:cNvSpPr txBox="1"/>
          <p:nvPr>
            <p:ph idx="12" type="sldNum"/>
          </p:nvPr>
        </p:nvSpPr>
        <p:spPr>
          <a:xfrm>
            <a:off x="8282950" y="47664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4" name="Google Shape;584;p5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52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586" name="Google Shape;586;p52"/>
          <p:cNvSpPr txBox="1"/>
          <p:nvPr>
            <p:ph idx="1" type="body"/>
          </p:nvPr>
        </p:nvSpPr>
        <p:spPr>
          <a:xfrm>
            <a:off x="152400" y="1028700"/>
            <a:ext cx="5848500" cy="3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RAM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stands for </a:t>
            </a:r>
            <a:r>
              <a:rPr b="1"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"Random Access Memory”</a:t>
            </a:r>
            <a:r>
              <a:rPr lang="en" sz="33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" sz="33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It </a:t>
            </a:r>
            <a:r>
              <a:rPr b="1" i="1" lang="en" sz="33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only stores </a:t>
            </a:r>
            <a:r>
              <a:rPr b="1" i="1" lang="en" sz="3300" u="sng">
                <a:solidFill>
                  <a:srgbClr val="039BE5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data</a:t>
            </a:r>
            <a:r>
              <a:rPr b="1" i="1" lang="en" sz="33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while your device is turned on.</a:t>
            </a:r>
            <a:r>
              <a:rPr i="1" lang="en" sz="33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When you turn your device off,  the data stored in the RAM is erased.</a:t>
            </a:r>
            <a:r>
              <a:rPr lang="en" sz="33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33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004D4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7" name="Google Shape;58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190966">
            <a:off x="5119657" y="1903972"/>
            <a:ext cx="3380640" cy="1149278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52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89" name="Google Shape;589;p5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90" name="Google Shape;59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250" y="1428200"/>
            <a:ext cx="3426500" cy="2725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5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53"/>
          <p:cNvSpPr txBox="1"/>
          <p:nvPr>
            <p:ph idx="12" type="sldNum"/>
          </p:nvPr>
        </p:nvSpPr>
        <p:spPr>
          <a:xfrm>
            <a:off x="8231975" y="4766300"/>
            <a:ext cx="9117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8" name="Google Shape;598;p5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53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600" name="Google Shape;600;p53"/>
          <p:cNvSpPr txBox="1"/>
          <p:nvPr>
            <p:ph idx="1" type="body"/>
          </p:nvPr>
        </p:nvSpPr>
        <p:spPr>
          <a:xfrm>
            <a:off x="267850" y="986225"/>
            <a:ext cx="4787400" cy="28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power supply unit (PSU)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provides electricity to components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 the device.</a:t>
            </a:r>
            <a:endParaRPr b="1" i="1"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1" name="Google Shape;601;p53"/>
          <p:cNvSpPr txBox="1"/>
          <p:nvPr/>
        </p:nvSpPr>
        <p:spPr>
          <a:xfrm>
            <a:off x="8020700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02" name="Google Shape;602;p5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03" name="Google Shape;60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54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0" name="Google Shape;610;p5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54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612" name="Google Shape;612;p54"/>
          <p:cNvSpPr txBox="1"/>
          <p:nvPr>
            <p:ph idx="1" type="body"/>
          </p:nvPr>
        </p:nvSpPr>
        <p:spPr>
          <a:xfrm>
            <a:off x="152400" y="1074100"/>
            <a:ext cx="7277100" cy="13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computer fan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used to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cool down the insides.</a:t>
            </a:r>
            <a:endParaRPr b="1"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3" name="Google Shape;61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925" y="2483250"/>
            <a:ext cx="6281252" cy="21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54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5" name="Google Shape;615;p5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16" name="Google Shape;61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5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3" name="Google Shape;623;p5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55"/>
          <p:cNvSpPr/>
          <p:nvPr/>
        </p:nvSpPr>
        <p:spPr>
          <a:xfrm>
            <a:off x="214050" y="564575"/>
            <a:ext cx="7310706" cy="17058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25" name="Google Shape;625;p55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26" name="Google Shape;626;p5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27" name="Google Shape;6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55"/>
          <p:cNvSpPr txBox="1"/>
          <p:nvPr/>
        </p:nvSpPr>
        <p:spPr>
          <a:xfrm>
            <a:off x="800100" y="2190750"/>
            <a:ext cx="6315000" cy="21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boto"/>
              <a:buChar char="●"/>
            </a:pPr>
            <a:r>
              <a:rPr b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Wired and Wireless Devices</a:t>
            </a:r>
            <a:endParaRPr b="1" sz="3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boto"/>
              <a:buChar char="●"/>
            </a:pPr>
            <a:r>
              <a:rPr b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I/O Devices</a:t>
            </a:r>
            <a:endParaRPr b="1" sz="3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"/>
              <a:buChar char="○"/>
            </a:pPr>
            <a:r>
              <a:rPr b="1" lang="en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Input Devices</a:t>
            </a:r>
            <a:endParaRPr b="1" sz="3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"/>
              <a:buChar char="○"/>
            </a:pPr>
            <a:r>
              <a:rPr b="1" lang="en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Output Devices</a:t>
            </a:r>
            <a:endParaRPr b="1" sz="3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endParaRPr b="1" sz="3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56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5" name="Google Shape;635;p5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56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37" name="Google Shape;637;p56"/>
          <p:cNvSpPr txBox="1"/>
          <p:nvPr>
            <p:ph idx="1" type="body"/>
          </p:nvPr>
        </p:nvSpPr>
        <p:spPr>
          <a:xfrm>
            <a:off x="110250" y="1385500"/>
            <a:ext cx="8004300" cy="28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n" sz="5000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</a:t>
            </a:r>
            <a:r>
              <a:rPr b="1" i="1"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ternal hardware</a:t>
            </a:r>
            <a:r>
              <a:rPr i="1"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refers to </a:t>
            </a:r>
            <a:r>
              <a:rPr b="1"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devices</a:t>
            </a:r>
            <a:r>
              <a:rPr i="1"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that are </a:t>
            </a:r>
            <a:r>
              <a:rPr b="1" i="1"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attached to</a:t>
            </a:r>
            <a:r>
              <a:rPr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b="1"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computer </a:t>
            </a:r>
            <a:r>
              <a:rPr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system.</a:t>
            </a:r>
            <a:r>
              <a:rPr lang="en" sz="4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sz="4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8" name="Google Shape;638;p56"/>
          <p:cNvSpPr txBox="1"/>
          <p:nvPr/>
        </p:nvSpPr>
        <p:spPr>
          <a:xfrm>
            <a:off x="8008675" y="0"/>
            <a:ext cx="1339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39" name="Google Shape;639;p5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40" name="Google Shape;64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00" y="4725063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5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7" name="Google Shape;647;p5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57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49" name="Google Shape;649;p57"/>
          <p:cNvSpPr txBox="1"/>
          <p:nvPr>
            <p:ph idx="1" type="body"/>
          </p:nvPr>
        </p:nvSpPr>
        <p:spPr>
          <a:xfrm>
            <a:off x="289300" y="918175"/>
            <a:ext cx="6206700" cy="3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Some devices are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wired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 they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connect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to a computer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with a cord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 </a:t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Some devices are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wireless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they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connect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to a computer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by transmitting a signal. </a:t>
            </a:r>
            <a:endParaRPr b="1"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0" name="Google Shape;650;p57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51" name="Google Shape;651;p5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652" name="Google Shape;652;p57"/>
          <p:cNvSpPr/>
          <p:nvPr/>
        </p:nvSpPr>
        <p:spPr>
          <a:xfrm rot="454294">
            <a:off x="5856926" y="1857490"/>
            <a:ext cx="1951187" cy="703034"/>
          </a:xfrm>
          <a:custGeom>
            <a:rect b="b" l="l" r="r" t="t"/>
            <a:pathLst>
              <a:path extrusionOk="0" h="48338" w="66996">
                <a:moveTo>
                  <a:pt x="0" y="958"/>
                </a:moveTo>
                <a:cubicBezTo>
                  <a:pt x="3657" y="958"/>
                  <a:pt x="10043" y="-1639"/>
                  <a:pt x="10929" y="1909"/>
                </a:cubicBezTo>
                <a:cubicBezTo>
                  <a:pt x="11977" y="6103"/>
                  <a:pt x="11621" y="11279"/>
                  <a:pt x="9028" y="14738"/>
                </a:cubicBezTo>
                <a:cubicBezTo>
                  <a:pt x="7410" y="16896"/>
                  <a:pt x="1894" y="19008"/>
                  <a:pt x="3801" y="20915"/>
                </a:cubicBezTo>
                <a:cubicBezTo>
                  <a:pt x="9271" y="26385"/>
                  <a:pt x="19271" y="19084"/>
                  <a:pt x="26609" y="16638"/>
                </a:cubicBezTo>
                <a:cubicBezTo>
                  <a:pt x="28653" y="15957"/>
                  <a:pt x="30993" y="13544"/>
                  <a:pt x="32786" y="14738"/>
                </a:cubicBezTo>
                <a:cubicBezTo>
                  <a:pt x="38509" y="18551"/>
                  <a:pt x="15833" y="25391"/>
                  <a:pt x="19957" y="30893"/>
                </a:cubicBezTo>
                <a:cubicBezTo>
                  <a:pt x="23192" y="35209"/>
                  <a:pt x="30772" y="32606"/>
                  <a:pt x="36112" y="31843"/>
                </a:cubicBezTo>
                <a:cubicBezTo>
                  <a:pt x="39344" y="31381"/>
                  <a:pt x="42695" y="28006"/>
                  <a:pt x="45615" y="29467"/>
                </a:cubicBezTo>
                <a:cubicBezTo>
                  <a:pt x="50571" y="31946"/>
                  <a:pt x="33144" y="39804"/>
                  <a:pt x="37062" y="43722"/>
                </a:cubicBezTo>
                <a:cubicBezTo>
                  <a:pt x="44149" y="50809"/>
                  <a:pt x="57074" y="47990"/>
                  <a:pt x="66996" y="46573"/>
                </a:cubicBezTo>
              </a:path>
            </a:pathLst>
          </a:custGeom>
          <a:noFill/>
          <a:ln cap="flat" cmpd="sng" w="762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653" name="Google Shape;65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5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5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0" name="Google Shape;660;p5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58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62" name="Google Shape;662;p58"/>
          <p:cNvSpPr txBox="1"/>
          <p:nvPr>
            <p:ph idx="1" type="body"/>
          </p:nvPr>
        </p:nvSpPr>
        <p:spPr>
          <a:xfrm>
            <a:off x="152400" y="1166550"/>
            <a:ext cx="7868400" cy="26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 external </a:t>
            </a:r>
            <a:r>
              <a:rPr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devices</a:t>
            </a:r>
            <a:r>
              <a:rPr i="1"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are also called peripheral or </a:t>
            </a:r>
            <a:r>
              <a:rPr b="1" i="1"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I/O </a:t>
            </a:r>
            <a:r>
              <a:rPr i="1"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(Input/Output) </a:t>
            </a:r>
            <a:r>
              <a:rPr b="1" i="1"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Devices</a:t>
            </a:r>
            <a:r>
              <a:rPr i="1"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4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3" name="Google Shape;663;p58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64" name="Google Shape;664;p5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65" name="Google Shape;66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475" y="4623875"/>
            <a:ext cx="8305172" cy="5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5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2" name="Google Shape;672;p5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59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74" name="Google Shape;674;p59"/>
          <p:cNvSpPr txBox="1"/>
          <p:nvPr>
            <p:ph idx="1" type="body"/>
          </p:nvPr>
        </p:nvSpPr>
        <p:spPr>
          <a:xfrm>
            <a:off x="1556775" y="781050"/>
            <a:ext cx="4624500" cy="7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I/O </a:t>
            </a:r>
            <a:r>
              <a:rPr i="1"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(Input/Output) </a:t>
            </a:r>
            <a:r>
              <a:rPr i="1" lang="en" sz="4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i="1" lang="en" sz="4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evices</a:t>
            </a:r>
            <a:endParaRPr sz="3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5" name="Google Shape;675;p59"/>
          <p:cNvSpPr/>
          <p:nvPr/>
        </p:nvSpPr>
        <p:spPr>
          <a:xfrm>
            <a:off x="-13075" y="2019925"/>
            <a:ext cx="2543100" cy="2074500"/>
          </a:xfrm>
          <a:prstGeom prst="rightArrow">
            <a:avLst>
              <a:gd fmla="val 50000" name="adj1"/>
              <a:gd fmla="val 31339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Input devices</a:t>
            </a: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 get data into the computer.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76" name="Google Shape;67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625" y="1476900"/>
            <a:ext cx="3175225" cy="33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59"/>
          <p:cNvSpPr/>
          <p:nvPr/>
        </p:nvSpPr>
        <p:spPr>
          <a:xfrm>
            <a:off x="3275100" y="1819250"/>
            <a:ext cx="1542000" cy="1505100"/>
          </a:xfrm>
          <a:prstGeom prst="smileyFace">
            <a:avLst>
              <a:gd fmla="val 4653" name="adj"/>
            </a:avLst>
          </a:prstGeom>
          <a:noFill/>
          <a:ln cap="flat" cmpd="sng" w="1143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59"/>
          <p:cNvSpPr/>
          <p:nvPr/>
        </p:nvSpPr>
        <p:spPr>
          <a:xfrm>
            <a:off x="5501975" y="1962150"/>
            <a:ext cx="2720400" cy="2380500"/>
          </a:xfrm>
          <a:prstGeom prst="rightArrow">
            <a:avLst>
              <a:gd fmla="val 50000" name="adj1"/>
              <a:gd fmla="val 33755" name="adj2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Output devices</a:t>
            </a: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 allow you to retrieve, see or hear results.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79" name="Google Shape;679;p59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80" name="Google Shape;680;p5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81" name="Google Shape;68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6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8" name="Google Shape;688;p6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60"/>
          <p:cNvSpPr/>
          <p:nvPr/>
        </p:nvSpPr>
        <p:spPr>
          <a:xfrm>
            <a:off x="467200" y="99600"/>
            <a:ext cx="7343293" cy="91005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90" name="Google Shape;690;p60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91" name="Google Shape;691;p6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692" name="Google Shape;692;p60"/>
          <p:cNvSpPr/>
          <p:nvPr/>
        </p:nvSpPr>
        <p:spPr>
          <a:xfrm>
            <a:off x="419100" y="1009650"/>
            <a:ext cx="6991349" cy="9100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Input Devices</a:t>
            </a:r>
          </a:p>
        </p:txBody>
      </p:sp>
      <p:pic>
        <p:nvPicPr>
          <p:cNvPr id="693" name="Google Shape;69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0"/>
          <p:cNvSpPr txBox="1"/>
          <p:nvPr/>
        </p:nvSpPr>
        <p:spPr>
          <a:xfrm>
            <a:off x="2219325" y="1649075"/>
            <a:ext cx="4029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Roboto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mouse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Roboto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keyboard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Roboto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joystick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Roboto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microphone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Roboto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digital camera</a:t>
            </a:r>
            <a:endParaRPr sz="3000">
              <a:solidFill>
                <a:srgbClr val="004D40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3000"/>
              <a:buFont typeface="Roboto"/>
              <a:buChar char="➢"/>
            </a:pPr>
            <a:r>
              <a:rPr lang="en" sz="3000">
                <a:solidFill>
                  <a:srgbClr val="004D4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webcams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6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1" name="Google Shape;701;p6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61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703" name="Google Shape;703;p61"/>
          <p:cNvSpPr txBox="1"/>
          <p:nvPr>
            <p:ph idx="1" type="body"/>
          </p:nvPr>
        </p:nvSpPr>
        <p:spPr>
          <a:xfrm>
            <a:off x="301075" y="1027175"/>
            <a:ext cx="6672300" cy="32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 </a:t>
            </a:r>
            <a:r>
              <a:rPr b="1" i="1" lang="en" sz="4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input device</a:t>
            </a:r>
            <a:r>
              <a:rPr lang="en" sz="4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is any device that lets you </a:t>
            </a:r>
            <a:r>
              <a:rPr b="1" lang="en" sz="4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get data </a:t>
            </a:r>
            <a:r>
              <a:rPr b="1" i="1" lang="en" sz="4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into</a:t>
            </a:r>
            <a:r>
              <a:rPr b="1" lang="en" sz="4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to a computer</a:t>
            </a:r>
            <a:r>
              <a:rPr lang="en" sz="4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4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4" name="Google Shape;704;p61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05" name="Google Shape;705;p6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06" name="Google Shape;70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1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175950" y="1718893"/>
            <a:ext cx="7825753" cy="170582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What is a Computer?</a:t>
            </a:r>
          </a:p>
        </p:txBody>
      </p:sp>
      <p:sp>
        <p:nvSpPr>
          <p:cNvPr id="131" name="Google Shape;131;p17"/>
          <p:cNvSpPr txBox="1"/>
          <p:nvPr/>
        </p:nvSpPr>
        <p:spPr>
          <a:xfrm>
            <a:off x="8161275" y="0"/>
            <a:ext cx="1119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6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3" name="Google Shape;713;p6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62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715" name="Google Shape;715;p62"/>
          <p:cNvSpPr txBox="1"/>
          <p:nvPr>
            <p:ph idx="1" type="body"/>
          </p:nvPr>
        </p:nvSpPr>
        <p:spPr>
          <a:xfrm>
            <a:off x="180175" y="918175"/>
            <a:ext cx="5556000" cy="30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mouse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is an 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input device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that let’s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navigate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(or move)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around the screen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instructions.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Some mouse are wired and some are wireless. </a:t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6" name="Google Shape;716;p62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17" name="Google Shape;717;p6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18" name="Google Shape;71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92139">
            <a:off x="5841980" y="363247"/>
            <a:ext cx="1303567" cy="201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62"/>
          <p:cNvPicPr preferRelativeResize="0"/>
          <p:nvPr/>
        </p:nvPicPr>
        <p:blipFill rotWithShape="1">
          <a:blip r:embed="rId4">
            <a:alphaModFix/>
          </a:blip>
          <a:srcRect b="13859" l="0" r="-6010" t="0"/>
          <a:stretch/>
        </p:blipFill>
        <p:spPr>
          <a:xfrm>
            <a:off x="5868447" y="2887075"/>
            <a:ext cx="1656300" cy="1345938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62"/>
          <p:cNvSpPr txBox="1"/>
          <p:nvPr/>
        </p:nvSpPr>
        <p:spPr>
          <a:xfrm>
            <a:off x="6143375" y="2038350"/>
            <a:ext cx="16563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Wired mouse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1" name="Google Shape;721;p62"/>
          <p:cNvSpPr txBox="1"/>
          <p:nvPr/>
        </p:nvSpPr>
        <p:spPr>
          <a:xfrm>
            <a:off x="5802275" y="4015625"/>
            <a:ext cx="19974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Wireless mouse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22" name="Google Shape;722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20625"/>
            <a:ext cx="8235448" cy="52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63"/>
          <p:cNvPicPr preferRelativeResize="0"/>
          <p:nvPr/>
        </p:nvPicPr>
        <p:blipFill rotWithShape="1">
          <a:blip r:embed="rId3">
            <a:alphaModFix/>
          </a:blip>
          <a:srcRect b="0" l="31740" r="0" t="0"/>
          <a:stretch/>
        </p:blipFill>
        <p:spPr>
          <a:xfrm>
            <a:off x="6169325" y="3006300"/>
            <a:ext cx="2073775" cy="1677549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6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63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0" name="Google Shape;730;p6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63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732" name="Google Shape;732;p63"/>
          <p:cNvSpPr txBox="1"/>
          <p:nvPr>
            <p:ph idx="1" type="body"/>
          </p:nvPr>
        </p:nvSpPr>
        <p:spPr>
          <a:xfrm>
            <a:off x="152400" y="918175"/>
            <a:ext cx="5591100" cy="36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keyboard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an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input device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lets you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insert text, numbers, symbols,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commands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Some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keyboards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are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built into your device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 some keyboards are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wired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wireless</a:t>
            </a:r>
            <a:r>
              <a:rPr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i="1"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3" name="Google Shape;733;p63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34" name="Google Shape;734;p6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35" name="Google Shape;73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0475" y="762800"/>
            <a:ext cx="2073775" cy="1505251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63"/>
          <p:cNvSpPr txBox="1"/>
          <p:nvPr/>
        </p:nvSpPr>
        <p:spPr>
          <a:xfrm>
            <a:off x="5867800" y="2411425"/>
            <a:ext cx="2289000" cy="451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keyboard</a:t>
            </a:r>
            <a:endParaRPr b="1" sz="2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37" name="Google Shape;737;p63"/>
          <p:cNvCxnSpPr>
            <a:stCxn id="736" idx="0"/>
          </p:cNvCxnSpPr>
          <p:nvPr/>
        </p:nvCxnSpPr>
        <p:spPr>
          <a:xfrm rot="10800000">
            <a:off x="6534100" y="1800325"/>
            <a:ext cx="478200" cy="611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8" name="Google Shape;738;p63"/>
          <p:cNvCxnSpPr>
            <a:stCxn id="736" idx="2"/>
          </p:cNvCxnSpPr>
          <p:nvPr/>
        </p:nvCxnSpPr>
        <p:spPr>
          <a:xfrm>
            <a:off x="7012300" y="2862925"/>
            <a:ext cx="16200" cy="1615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9" name="Google Shape;739;p63"/>
          <p:cNvSpPr/>
          <p:nvPr/>
        </p:nvSpPr>
        <p:spPr>
          <a:xfrm>
            <a:off x="7635525" y="3920125"/>
            <a:ext cx="647425" cy="558300"/>
          </a:xfrm>
          <a:custGeom>
            <a:rect b="b" l="l" r="r" t="t"/>
            <a:pathLst>
              <a:path extrusionOk="0" h="22332" w="25897">
                <a:moveTo>
                  <a:pt x="19006" y="22332"/>
                </a:moveTo>
                <a:cubicBezTo>
                  <a:pt x="21877" y="21375"/>
                  <a:pt x="26615" y="19026"/>
                  <a:pt x="25658" y="16155"/>
                </a:cubicBezTo>
                <a:cubicBezTo>
                  <a:pt x="25254" y="14944"/>
                  <a:pt x="23068" y="16084"/>
                  <a:pt x="21857" y="15680"/>
                </a:cubicBezTo>
                <a:cubicBezTo>
                  <a:pt x="18352" y="14512"/>
                  <a:pt x="12354" y="13672"/>
                  <a:pt x="12354" y="9978"/>
                </a:cubicBezTo>
                <a:cubicBezTo>
                  <a:pt x="12354" y="8172"/>
                  <a:pt x="16957" y="6979"/>
                  <a:pt x="15680" y="5702"/>
                </a:cubicBezTo>
                <a:cubicBezTo>
                  <a:pt x="12430" y="2452"/>
                  <a:pt x="6360" y="6341"/>
                  <a:pt x="1901" y="5227"/>
                </a:cubicBezTo>
                <a:cubicBezTo>
                  <a:pt x="102" y="4778"/>
                  <a:pt x="829" y="1658"/>
                  <a:pt x="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740" name="Google Shape;740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6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7" name="Google Shape;747;p6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64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749" name="Google Shape;749;p64"/>
          <p:cNvSpPr txBox="1"/>
          <p:nvPr>
            <p:ph idx="1" type="body"/>
          </p:nvPr>
        </p:nvSpPr>
        <p:spPr>
          <a:xfrm>
            <a:off x="236825" y="1025300"/>
            <a:ext cx="3980100" cy="34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joystick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an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input device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lets you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navigate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(move around)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screen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while playing online games.</a:t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0" name="Google Shape;750;p64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51" name="Google Shape;751;p6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52" name="Google Shape;752;p64"/>
          <p:cNvPicPr preferRelativeResize="0"/>
          <p:nvPr/>
        </p:nvPicPr>
        <p:blipFill rotWithShape="1">
          <a:blip r:embed="rId3">
            <a:alphaModFix/>
          </a:blip>
          <a:srcRect b="0" l="1512" r="1522" t="0"/>
          <a:stretch/>
        </p:blipFill>
        <p:spPr>
          <a:xfrm>
            <a:off x="4019575" y="1094325"/>
            <a:ext cx="3413375" cy="341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82701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6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0" name="Google Shape;760;p6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65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762" name="Google Shape;762;p65"/>
          <p:cNvSpPr txBox="1"/>
          <p:nvPr>
            <p:ph idx="1" type="body"/>
          </p:nvPr>
        </p:nvSpPr>
        <p:spPr>
          <a:xfrm>
            <a:off x="152400" y="1223500"/>
            <a:ext cx="5608800" cy="33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microphone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an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input device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lets you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record sounds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like your voice. Some microphones are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built into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the device, some are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wired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some are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wireless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2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3" name="Google Shape;763;p65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64" name="Google Shape;764;p6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65" name="Google Shape;76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839123" y="988850"/>
            <a:ext cx="3317627" cy="377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6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6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3" name="Google Shape;773;p6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66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775" name="Google Shape;775;p66"/>
          <p:cNvSpPr txBox="1"/>
          <p:nvPr>
            <p:ph idx="1" type="body"/>
          </p:nvPr>
        </p:nvSpPr>
        <p:spPr>
          <a:xfrm>
            <a:off x="152400" y="1025300"/>
            <a:ext cx="5334000" cy="3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digital camera 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webcam 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are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input devices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lets you 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take pictures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can be 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stored on your computer. </a:t>
            </a:r>
            <a:endParaRPr b="1" sz="3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Some </a:t>
            </a:r>
            <a:r>
              <a:rPr b="1"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cameras</a:t>
            </a:r>
            <a:r>
              <a:rPr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are </a:t>
            </a:r>
            <a:r>
              <a:rPr b="1"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built into </a:t>
            </a:r>
            <a:r>
              <a:rPr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computing device and some are </a:t>
            </a:r>
            <a:r>
              <a:rPr b="1"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attached</a:t>
            </a:r>
            <a:r>
              <a:rPr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6" name="Google Shape;776;p66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7" name="Google Shape;777;p6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78" name="Google Shape;778;p66"/>
          <p:cNvPicPr preferRelativeResize="0"/>
          <p:nvPr/>
        </p:nvPicPr>
        <p:blipFill rotWithShape="1">
          <a:blip r:embed="rId3">
            <a:alphaModFix/>
          </a:blip>
          <a:srcRect b="25015" l="0" r="0" t="0"/>
          <a:stretch/>
        </p:blipFill>
        <p:spPr>
          <a:xfrm>
            <a:off x="5395475" y="781050"/>
            <a:ext cx="2205151" cy="18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66"/>
          <p:cNvPicPr preferRelativeResize="0"/>
          <p:nvPr/>
        </p:nvPicPr>
        <p:blipFill rotWithShape="1">
          <a:blip r:embed="rId4">
            <a:alphaModFix/>
          </a:blip>
          <a:srcRect b="11854" l="18430" r="17036" t="10106"/>
          <a:stretch/>
        </p:blipFill>
        <p:spPr>
          <a:xfrm>
            <a:off x="5674612" y="3006300"/>
            <a:ext cx="1646875" cy="157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6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6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7" name="Google Shape;787;p6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67"/>
          <p:cNvSpPr/>
          <p:nvPr/>
        </p:nvSpPr>
        <p:spPr>
          <a:xfrm>
            <a:off x="670150" y="71025"/>
            <a:ext cx="6895139" cy="7100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789" name="Google Shape;789;p67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90" name="Google Shape;790;p6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791" name="Google Shape;791;p67"/>
          <p:cNvSpPr/>
          <p:nvPr/>
        </p:nvSpPr>
        <p:spPr>
          <a:xfrm>
            <a:off x="504825" y="827438"/>
            <a:ext cx="7019930" cy="12693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Output Devices</a:t>
            </a:r>
          </a:p>
        </p:txBody>
      </p:sp>
      <p:pic>
        <p:nvPicPr>
          <p:cNvPr id="792" name="Google Shape;79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7"/>
          <p:cNvSpPr txBox="1"/>
          <p:nvPr/>
        </p:nvSpPr>
        <p:spPr>
          <a:xfrm>
            <a:off x="1781175" y="2143150"/>
            <a:ext cx="4829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18288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2400"/>
              <a:buFont typeface="Open Sans"/>
              <a:buChar char="➢"/>
            </a:pPr>
            <a:r>
              <a:rPr lang="en" sz="2400">
                <a:solidFill>
                  <a:srgbClr val="004D4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monitors</a:t>
            </a:r>
            <a:endParaRPr sz="2400">
              <a:solidFill>
                <a:srgbClr val="004D4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18288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2400"/>
              <a:buFont typeface="Open Sans"/>
              <a:buChar char="➢"/>
            </a:pPr>
            <a:r>
              <a:rPr lang="en" sz="2400">
                <a:solidFill>
                  <a:srgbClr val="004D4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speakers</a:t>
            </a:r>
            <a:endParaRPr sz="2400">
              <a:solidFill>
                <a:srgbClr val="004D4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18288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2400"/>
              <a:buFont typeface="Open Sans"/>
              <a:buChar char="➢"/>
            </a:pPr>
            <a:r>
              <a:rPr lang="en" sz="2400">
                <a:solidFill>
                  <a:srgbClr val="004D4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headphones</a:t>
            </a:r>
            <a:endParaRPr sz="2400">
              <a:solidFill>
                <a:srgbClr val="004D4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18288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2400"/>
              <a:buFont typeface="Open Sans"/>
              <a:buChar char="➢"/>
            </a:pPr>
            <a:r>
              <a:rPr lang="en" sz="2400">
                <a:solidFill>
                  <a:srgbClr val="004D4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printers</a:t>
            </a:r>
            <a:endParaRPr sz="2400">
              <a:solidFill>
                <a:srgbClr val="004D4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1828800" rtl="0" algn="l">
              <a:spcBef>
                <a:spcPts val="0"/>
              </a:spcBef>
              <a:spcAft>
                <a:spcPts val="0"/>
              </a:spcAft>
              <a:buClr>
                <a:srgbClr val="004D40"/>
              </a:buClr>
              <a:buSzPts val="2400"/>
              <a:buFont typeface="Open Sans"/>
              <a:buChar char="➢"/>
            </a:pPr>
            <a:r>
              <a:rPr lang="en" sz="2400">
                <a:solidFill>
                  <a:srgbClr val="004D4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projectors</a:t>
            </a:r>
            <a:endParaRPr sz="2400">
              <a:solidFill>
                <a:srgbClr val="004D4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6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6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0" name="Google Shape;800;p6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68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802" name="Google Shape;802;p68"/>
          <p:cNvSpPr txBox="1"/>
          <p:nvPr>
            <p:ph idx="1" type="body"/>
          </p:nvPr>
        </p:nvSpPr>
        <p:spPr>
          <a:xfrm>
            <a:off x="774375" y="1068600"/>
            <a:ext cx="6686700" cy="32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 </a:t>
            </a:r>
            <a:r>
              <a:rPr b="1" lang="en" sz="3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output </a:t>
            </a:r>
            <a:r>
              <a:rPr b="1" lang="en" sz="3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device </a:t>
            </a:r>
            <a:r>
              <a:rPr lang="en" sz="3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allow you to</a:t>
            </a:r>
            <a:r>
              <a:rPr b="1" lang="en" sz="3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retrieve (or get) information from the computer.</a:t>
            </a:r>
            <a:r>
              <a:rPr lang="en" sz="3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Some output devices are wired and some are wireless (without wires).</a:t>
            </a:r>
            <a:endParaRPr sz="3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3" name="Google Shape;803;p68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04" name="Google Shape;804;p6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05" name="Google Shape;80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6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6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2" name="Google Shape;812;p6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69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814" name="Google Shape;814;p69"/>
          <p:cNvSpPr txBox="1"/>
          <p:nvPr>
            <p:ph idx="1" type="body"/>
          </p:nvPr>
        </p:nvSpPr>
        <p:spPr>
          <a:xfrm>
            <a:off x="152450" y="918175"/>
            <a:ext cx="4490100" cy="30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monitor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(screen) is an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output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device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like allows you to see information. Some screens are built-in and some are connected, wired or wireless.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5" name="Google Shape;815;p69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16" name="Google Shape;816;p6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17" name="Google Shape;81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485" y="1061425"/>
            <a:ext cx="2604266" cy="213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7488" y="3233900"/>
            <a:ext cx="2160474" cy="1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69"/>
          <p:cNvSpPr txBox="1"/>
          <p:nvPr/>
        </p:nvSpPr>
        <p:spPr>
          <a:xfrm>
            <a:off x="5181600" y="3796000"/>
            <a:ext cx="2562300" cy="4287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screen  or monitor</a:t>
            </a:r>
            <a:endParaRPr sz="1800">
              <a:solidFill>
                <a:srgbClr val="FF00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820" name="Google Shape;820;p69"/>
          <p:cNvCxnSpPr>
            <a:stCxn id="819" idx="0"/>
          </p:cNvCxnSpPr>
          <p:nvPr/>
        </p:nvCxnSpPr>
        <p:spPr>
          <a:xfrm flipH="1" rot="10800000">
            <a:off x="6462750" y="2033800"/>
            <a:ext cx="195300" cy="17622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1" name="Google Shape;821;p69"/>
          <p:cNvCxnSpPr>
            <a:stCxn id="819" idx="1"/>
          </p:cNvCxnSpPr>
          <p:nvPr/>
        </p:nvCxnSpPr>
        <p:spPr>
          <a:xfrm rot="10800000">
            <a:off x="4048200" y="3686050"/>
            <a:ext cx="1133400" cy="324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22" name="Google Shape;822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7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7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9" name="Google Shape;829;p7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70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831" name="Google Shape;831;p70"/>
          <p:cNvSpPr txBox="1"/>
          <p:nvPr>
            <p:ph idx="1" type="body"/>
          </p:nvPr>
        </p:nvSpPr>
        <p:spPr>
          <a:xfrm>
            <a:off x="152400" y="1067400"/>
            <a:ext cx="5531100" cy="32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speaker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an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output device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allows you to hear sound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 Some speakers are built into the device and some are attached, wired or wirelessly.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2" name="Google Shape;832;p70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33" name="Google Shape;833;p7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34" name="Google Shape;834;p70"/>
          <p:cNvPicPr preferRelativeResize="0"/>
          <p:nvPr/>
        </p:nvPicPr>
        <p:blipFill rotWithShape="1">
          <a:blip r:embed="rId3">
            <a:alphaModFix/>
          </a:blip>
          <a:srcRect b="11081" l="58378" r="0" t="14696"/>
          <a:stretch/>
        </p:blipFill>
        <p:spPr>
          <a:xfrm>
            <a:off x="5934075" y="994200"/>
            <a:ext cx="1961187" cy="3497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7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7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2" name="Google Shape;842;p7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71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844" name="Google Shape;844;p71"/>
          <p:cNvSpPr txBox="1"/>
          <p:nvPr>
            <p:ph idx="1" type="body"/>
          </p:nvPr>
        </p:nvSpPr>
        <p:spPr>
          <a:xfrm>
            <a:off x="152400" y="1099150"/>
            <a:ext cx="5143500" cy="31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eadphones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are a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output device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is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placed over your ears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to hear sound.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headphones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are wired and some are wireless.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5" name="Google Shape;845;p71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46" name="Google Shape;846;p7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47" name="Google Shape;847;p71"/>
          <p:cNvPicPr preferRelativeResize="0"/>
          <p:nvPr/>
        </p:nvPicPr>
        <p:blipFill rotWithShape="1">
          <a:blip r:embed="rId3">
            <a:alphaModFix/>
          </a:blip>
          <a:srcRect b="11587" l="0" r="0" t="9851"/>
          <a:stretch/>
        </p:blipFill>
        <p:spPr>
          <a:xfrm flipH="1">
            <a:off x="5647626" y="3043925"/>
            <a:ext cx="1425350" cy="156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9948" y="918175"/>
            <a:ext cx="2088149" cy="2125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idx="12" type="sldNum"/>
          </p:nvPr>
        </p:nvSpPr>
        <p:spPr>
          <a:xfrm>
            <a:off x="8648700" y="4766300"/>
            <a:ext cx="495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8"/>
          <p:cNvSpPr txBox="1"/>
          <p:nvPr/>
        </p:nvSpPr>
        <p:spPr>
          <a:xfrm>
            <a:off x="209550" y="1032475"/>
            <a:ext cx="76200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 Medium"/>
                <a:ea typeface="Roboto Medium"/>
                <a:cs typeface="Roboto Medium"/>
                <a:sym typeface="Roboto Medium"/>
              </a:rPr>
              <a:t>A computer is an electronic device that </a:t>
            </a:r>
            <a:endParaRPr sz="3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Roboto"/>
                <a:ea typeface="Roboto"/>
                <a:cs typeface="Roboto"/>
                <a:sym typeface="Roboto"/>
              </a:rPr>
              <a:t>collects,</a:t>
            </a:r>
            <a:endParaRPr b="1" sz="3800"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Roboto"/>
                <a:ea typeface="Roboto"/>
                <a:cs typeface="Roboto"/>
                <a:sym typeface="Roboto"/>
              </a:rPr>
              <a:t>analyzes (or </a:t>
            </a:r>
            <a:r>
              <a:rPr b="1" i="1" lang="en" sz="3800">
                <a:latin typeface="Roboto"/>
                <a:ea typeface="Roboto"/>
                <a:cs typeface="Roboto"/>
                <a:sym typeface="Roboto"/>
              </a:rPr>
              <a:t>study</a:t>
            </a:r>
            <a:r>
              <a:rPr b="1" lang="en" sz="3800">
                <a:latin typeface="Roboto"/>
                <a:ea typeface="Roboto"/>
                <a:cs typeface="Roboto"/>
                <a:sym typeface="Roboto"/>
              </a:rPr>
              <a:t>), and</a:t>
            </a:r>
            <a:endParaRPr b="1" sz="3800"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Roboto"/>
                <a:ea typeface="Roboto"/>
                <a:cs typeface="Roboto"/>
                <a:sym typeface="Roboto"/>
              </a:rPr>
              <a:t>acts upon</a:t>
            </a:r>
            <a:endParaRPr b="1" sz="3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 Medium"/>
                <a:ea typeface="Roboto Medium"/>
                <a:cs typeface="Roboto Medium"/>
                <a:sym typeface="Roboto Medium"/>
              </a:rPr>
              <a:t>information we give it.</a:t>
            </a:r>
            <a:endParaRPr sz="3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0" y="195769"/>
            <a:ext cx="8173877" cy="83670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What is a Computer?</a:t>
            </a:r>
          </a:p>
        </p:txBody>
      </p:sp>
      <p:pic>
        <p:nvPicPr>
          <p:cNvPr id="143" name="Google Shape;1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600" y="1844950"/>
            <a:ext cx="3101350" cy="27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8282775" y="4882175"/>
            <a:ext cx="86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Page 6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772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7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7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6" name="Google Shape;856;p7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72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858" name="Google Shape;858;p72"/>
          <p:cNvSpPr txBox="1"/>
          <p:nvPr>
            <p:ph idx="1" type="body"/>
          </p:nvPr>
        </p:nvSpPr>
        <p:spPr>
          <a:xfrm>
            <a:off x="227625" y="955413"/>
            <a:ext cx="4781700" cy="3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printer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an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output device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that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allows you to get a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hard copy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or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printout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of your information. Some printers are wired some are wireless.  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9" name="Google Shape;859;p72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60" name="Google Shape;860;p7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61" name="Google Shape;86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175" y="1214200"/>
            <a:ext cx="3316676" cy="36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72"/>
          <p:cNvSpPr txBox="1"/>
          <p:nvPr/>
        </p:nvSpPr>
        <p:spPr>
          <a:xfrm>
            <a:off x="5867400" y="1485900"/>
            <a:ext cx="1228800" cy="895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Guide dogs serves humans in many ways. In addition to being a companion animal, they can alert people to the presence of danger.</a:t>
            </a:r>
            <a:endParaRPr sz="9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63" name="Google Shape;86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7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73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0" name="Google Shape;870;p7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73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872" name="Google Shape;872;p73"/>
          <p:cNvSpPr txBox="1"/>
          <p:nvPr>
            <p:ph idx="1" type="body"/>
          </p:nvPr>
        </p:nvSpPr>
        <p:spPr>
          <a:xfrm>
            <a:off x="84000" y="860925"/>
            <a:ext cx="4286400" cy="28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projector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an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output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device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allows you to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display images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video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 much l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arger screen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3" name="Google Shape;873;p73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74" name="Google Shape;874;p7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75" name="Google Shape;87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175" y="3434525"/>
            <a:ext cx="1953240" cy="119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6" name="Google Shape;876;p73"/>
          <p:cNvCxnSpPr>
            <a:endCxn id="877" idx="1"/>
          </p:cNvCxnSpPr>
          <p:nvPr/>
        </p:nvCxnSpPr>
        <p:spPr>
          <a:xfrm flipH="1" rot="10800000">
            <a:off x="1914887" y="2518225"/>
            <a:ext cx="2712300" cy="157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8" name="Google Shape;878;p73"/>
          <p:cNvCxnSpPr/>
          <p:nvPr/>
        </p:nvCxnSpPr>
        <p:spPr>
          <a:xfrm flipH="1" rot="10800000">
            <a:off x="1992950" y="3973425"/>
            <a:ext cx="2754900" cy="14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9" name="Google Shape;879;p73"/>
          <p:cNvCxnSpPr/>
          <p:nvPr/>
        </p:nvCxnSpPr>
        <p:spPr>
          <a:xfrm flipH="1" rot="10800000">
            <a:off x="2002725" y="3416500"/>
            <a:ext cx="2696400" cy="71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0" name="Google Shape;880;p73"/>
          <p:cNvCxnSpPr/>
          <p:nvPr/>
        </p:nvCxnSpPr>
        <p:spPr>
          <a:xfrm flipH="1" rot="10800000">
            <a:off x="1983200" y="2762400"/>
            <a:ext cx="2760300" cy="130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77" name="Google Shape;877;p73"/>
          <p:cNvPicPr preferRelativeResize="0"/>
          <p:nvPr/>
        </p:nvPicPr>
        <p:blipFill rotWithShape="1">
          <a:blip r:embed="rId4">
            <a:alphaModFix/>
          </a:blip>
          <a:srcRect b="38298" l="29989" r="44022" t="12002"/>
          <a:stretch/>
        </p:blipFill>
        <p:spPr>
          <a:xfrm>
            <a:off x="4627187" y="1131525"/>
            <a:ext cx="2640773" cy="2773400"/>
          </a:xfrm>
          <a:prstGeom prst="rect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1" name="Google Shape;881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7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74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8" name="Google Shape;888;p7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74"/>
          <p:cNvSpPr/>
          <p:nvPr/>
        </p:nvSpPr>
        <p:spPr>
          <a:xfrm>
            <a:off x="137700" y="1582950"/>
            <a:ext cx="7936515" cy="1723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</a:t>
            </a:r>
          </a:p>
        </p:txBody>
      </p:sp>
      <p:sp>
        <p:nvSpPr>
          <p:cNvPr id="890" name="Google Shape;890;p74"/>
          <p:cNvSpPr txBox="1"/>
          <p:nvPr/>
        </p:nvSpPr>
        <p:spPr>
          <a:xfrm>
            <a:off x="8008675" y="0"/>
            <a:ext cx="1339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91" name="Google Shape;891;p7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92" name="Google Shape;89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7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7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9" name="Google Shape;899;p7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75"/>
          <p:cNvSpPr/>
          <p:nvPr/>
        </p:nvSpPr>
        <p:spPr>
          <a:xfrm>
            <a:off x="152400" y="81475"/>
            <a:ext cx="7975727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901" name="Google Shape;901;p75"/>
          <p:cNvSpPr txBox="1"/>
          <p:nvPr>
            <p:ph type="title"/>
          </p:nvPr>
        </p:nvSpPr>
        <p:spPr>
          <a:xfrm>
            <a:off x="276225" y="1271600"/>
            <a:ext cx="73437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Other names </a:t>
            </a:r>
            <a:r>
              <a:rPr i="0" lang="en" sz="3300" u="none" cap="none" strike="noStrike">
                <a:latin typeface="Roboto"/>
                <a:ea typeface="Roboto"/>
                <a:cs typeface="Roboto"/>
                <a:sym typeface="Roboto"/>
              </a:rPr>
              <a:t> are software programs?</a:t>
            </a:r>
            <a:endParaRPr i="0" sz="3300" u="none" cap="none" strike="noStrik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2" name="Google Shape;902;p75"/>
          <p:cNvSpPr txBox="1"/>
          <p:nvPr/>
        </p:nvSpPr>
        <p:spPr>
          <a:xfrm>
            <a:off x="1478388" y="1903398"/>
            <a:ext cx="6339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➔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software;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➔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software application; or 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➔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3" name="Google Shape;903;p75"/>
          <p:cNvSpPr txBox="1"/>
          <p:nvPr/>
        </p:nvSpPr>
        <p:spPr>
          <a:xfrm>
            <a:off x="8008675" y="0"/>
            <a:ext cx="1351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04" name="Google Shape;904;p7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905" name="Google Shape;90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7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76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2" name="Google Shape;912;p7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76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914" name="Google Shape;914;p76"/>
          <p:cNvSpPr txBox="1"/>
          <p:nvPr/>
        </p:nvSpPr>
        <p:spPr>
          <a:xfrm>
            <a:off x="562525" y="1163550"/>
            <a:ext cx="58668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oftware program</a:t>
            </a:r>
            <a:r>
              <a:rPr i="1" lang="en" sz="3300">
                <a:latin typeface="Roboto"/>
                <a:ea typeface="Roboto"/>
                <a:cs typeface="Roboto"/>
                <a:sym typeface="Roboto"/>
              </a:rPr>
              <a:t> or 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app</a:t>
            </a:r>
            <a:r>
              <a:rPr i="1" lang="en" sz="330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is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set of instructions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that allow the computer to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perform an operation or task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. 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5" name="Google Shape;915;p76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16" name="Google Shape;916;p7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917" name="Google Shape;91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7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77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4" name="Google Shape;924;p7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77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926" name="Google Shape;926;p77"/>
          <p:cNvSpPr txBox="1"/>
          <p:nvPr/>
        </p:nvSpPr>
        <p:spPr>
          <a:xfrm>
            <a:off x="389075" y="781050"/>
            <a:ext cx="7565400" cy="3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oftware program</a:t>
            </a:r>
            <a:r>
              <a:rPr i="1" lang="en" sz="3300">
                <a:latin typeface="Roboto"/>
                <a:ea typeface="Roboto"/>
                <a:cs typeface="Roboto"/>
                <a:sym typeface="Roboto"/>
              </a:rPr>
              <a:t> are 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categorized</a:t>
            </a:r>
            <a:r>
              <a:rPr i="1" lang="en" sz="33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or grouped according to the type of tasks they perform. The three main ones we use are: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SzPts val="3000"/>
              <a:buFont typeface="Roboto"/>
              <a:buAutoNum type="arabicPeriod"/>
            </a:pPr>
            <a:r>
              <a:rPr b="1" lang="en" sz="3000">
                <a:latin typeface="Roboto"/>
                <a:ea typeface="Roboto"/>
                <a:cs typeface="Roboto"/>
                <a:sym typeface="Roboto"/>
              </a:rPr>
              <a:t>System Software 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SzPts val="3000"/>
              <a:buFont typeface="Roboto"/>
              <a:buAutoNum type="arabicPeriod"/>
            </a:pPr>
            <a:r>
              <a:rPr b="1" lang="en" sz="3000">
                <a:latin typeface="Roboto"/>
                <a:ea typeface="Roboto"/>
                <a:cs typeface="Roboto"/>
                <a:sym typeface="Roboto"/>
              </a:rPr>
              <a:t>Operating Software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-387350" lvl="1" marL="1828800" rtl="0" algn="l">
              <a:spcBef>
                <a:spcPts val="0"/>
              </a:spcBef>
              <a:spcAft>
                <a:spcPts val="0"/>
              </a:spcAft>
              <a:buSzPts val="2500"/>
              <a:buFont typeface="Roboto"/>
              <a:buAutoNum type="alphaLcPeriod"/>
            </a:pPr>
            <a:r>
              <a:rPr b="1" lang="en" sz="2500">
                <a:latin typeface="Roboto"/>
                <a:ea typeface="Roboto"/>
                <a:cs typeface="Roboto"/>
                <a:sym typeface="Roboto"/>
              </a:rPr>
              <a:t>Drivers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SzPts val="3000"/>
              <a:buFont typeface="Roboto"/>
              <a:buAutoNum type="arabicPeriod"/>
            </a:pPr>
            <a:r>
              <a:rPr b="1" lang="en" sz="3000">
                <a:latin typeface="Roboto"/>
                <a:ea typeface="Roboto"/>
                <a:cs typeface="Roboto"/>
                <a:sym typeface="Roboto"/>
              </a:rPr>
              <a:t>Applications Software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7" name="Google Shape;927;p77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28" name="Google Shape;928;p7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929" name="Google Shape;92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7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7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6" name="Google Shape;936;p7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78"/>
          <p:cNvSpPr/>
          <p:nvPr/>
        </p:nvSpPr>
        <p:spPr>
          <a:xfrm>
            <a:off x="115800" y="266225"/>
            <a:ext cx="7252800" cy="1049700"/>
          </a:xfrm>
          <a:prstGeom prst="roundRect">
            <a:avLst>
              <a:gd fmla="val 50000" name="adj"/>
            </a:avLst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System Software</a:t>
            </a:r>
            <a:endParaRPr sz="48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38" name="Google Shape;938;p78"/>
          <p:cNvSpPr/>
          <p:nvPr/>
        </p:nvSpPr>
        <p:spPr>
          <a:xfrm>
            <a:off x="115800" y="1895500"/>
            <a:ext cx="7252800" cy="1900500"/>
          </a:xfrm>
          <a:prstGeom prst="roundRect">
            <a:avLst>
              <a:gd fmla="val 50000" name="adj"/>
            </a:avLst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Control and coordinate</a:t>
            </a:r>
            <a:r>
              <a:rPr lang="en" sz="33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 procedures and functions of computer hardware. </a:t>
            </a:r>
            <a:endParaRPr sz="33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39" name="Google Shape;939;p78"/>
          <p:cNvCxnSpPr/>
          <p:nvPr/>
        </p:nvCxnSpPr>
        <p:spPr>
          <a:xfrm rot="-5400000">
            <a:off x="3741050" y="2480450"/>
            <a:ext cx="219900" cy="182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0" name="Google Shape;940;p78"/>
          <p:cNvCxnSpPr>
            <a:stCxn id="937" idx="2"/>
            <a:endCxn id="938" idx="0"/>
          </p:cNvCxnSpPr>
          <p:nvPr/>
        </p:nvCxnSpPr>
        <p:spPr>
          <a:xfrm>
            <a:off x="3742200" y="1315925"/>
            <a:ext cx="0" cy="5796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1" name="Google Shape;941;p78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42" name="Google Shape;942;p7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943" name="Google Shape;94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7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7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0" name="Google Shape;950;p7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79"/>
          <p:cNvSpPr/>
          <p:nvPr/>
        </p:nvSpPr>
        <p:spPr>
          <a:xfrm>
            <a:off x="76550" y="123325"/>
            <a:ext cx="7252800" cy="1085400"/>
          </a:xfrm>
          <a:prstGeom prst="roundRect">
            <a:avLst>
              <a:gd fmla="val 50000" name="adj"/>
            </a:avLst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Operating Software</a:t>
            </a:r>
            <a:endParaRPr b="1"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52" name="Google Shape;952;p79"/>
          <p:cNvCxnSpPr>
            <a:stCxn id="953" idx="0"/>
            <a:endCxn id="954" idx="2"/>
          </p:cNvCxnSpPr>
          <p:nvPr/>
        </p:nvCxnSpPr>
        <p:spPr>
          <a:xfrm rot="-5400000">
            <a:off x="1372400" y="3344775"/>
            <a:ext cx="219900" cy="182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55" name="Google Shape;955;p79"/>
          <p:cNvSpPr/>
          <p:nvPr/>
        </p:nvSpPr>
        <p:spPr>
          <a:xfrm>
            <a:off x="76550" y="1694500"/>
            <a:ext cx="7252800" cy="2101500"/>
          </a:xfrm>
          <a:prstGeom prst="roundRect">
            <a:avLst>
              <a:gd fmla="val 50000" name="adj"/>
            </a:avLst>
          </a:prstGeom>
          <a:solidFill>
            <a:srgbClr val="D9EAD3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Converts user instructions into code</a:t>
            </a:r>
            <a:r>
              <a:rPr lang="en" sz="33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that the computer can understand and vice versa. </a:t>
            </a:r>
            <a:endParaRPr sz="33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6" name="Google Shape;956;p79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57" name="Google Shape;957;p7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958" name="Google Shape;958;p79"/>
          <p:cNvCxnSpPr>
            <a:stCxn id="951" idx="2"/>
            <a:endCxn id="955" idx="0"/>
          </p:cNvCxnSpPr>
          <p:nvPr/>
        </p:nvCxnSpPr>
        <p:spPr>
          <a:xfrm>
            <a:off x="3702950" y="1208725"/>
            <a:ext cx="0" cy="48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59" name="Google Shape;95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8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8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6" name="Google Shape;966;p8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80"/>
          <p:cNvSpPr/>
          <p:nvPr/>
        </p:nvSpPr>
        <p:spPr>
          <a:xfrm>
            <a:off x="76550" y="123325"/>
            <a:ext cx="7252800" cy="1085400"/>
          </a:xfrm>
          <a:prstGeom prst="roundRect">
            <a:avLst>
              <a:gd fmla="val 50000" name="adj"/>
            </a:avLst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Operating Software</a:t>
            </a:r>
            <a:endParaRPr b="1"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68" name="Google Shape;968;p80"/>
          <p:cNvCxnSpPr>
            <a:stCxn id="969" idx="0"/>
            <a:endCxn id="970" idx="2"/>
          </p:cNvCxnSpPr>
          <p:nvPr/>
        </p:nvCxnSpPr>
        <p:spPr>
          <a:xfrm rot="-5400000">
            <a:off x="1372400" y="3344775"/>
            <a:ext cx="219900" cy="182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1" name="Google Shape;971;p80"/>
          <p:cNvSpPr/>
          <p:nvPr/>
        </p:nvSpPr>
        <p:spPr>
          <a:xfrm>
            <a:off x="76550" y="1694500"/>
            <a:ext cx="7252800" cy="2699700"/>
          </a:xfrm>
          <a:prstGeom prst="roundRect">
            <a:avLst>
              <a:gd fmla="val 50000" name="adj"/>
            </a:avLst>
          </a:prstGeom>
          <a:solidFill>
            <a:srgbClr val="D9EAD3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2C3038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2700">
                <a:solidFill>
                  <a:srgbClr val="2C3038"/>
                </a:solidFill>
                <a:latin typeface="Roboto"/>
                <a:ea typeface="Roboto"/>
                <a:cs typeface="Roboto"/>
                <a:sym typeface="Roboto"/>
              </a:rPr>
              <a:t>driver</a:t>
            </a:r>
            <a:r>
              <a:rPr lang="en" sz="2700">
                <a:solidFill>
                  <a:srgbClr val="2C3038"/>
                </a:solidFill>
                <a:latin typeface="Roboto"/>
                <a:ea typeface="Roboto"/>
                <a:cs typeface="Roboto"/>
                <a:sym typeface="Roboto"/>
              </a:rPr>
              <a:t>, or </a:t>
            </a:r>
            <a:r>
              <a:rPr b="1" lang="en" sz="2700">
                <a:solidFill>
                  <a:srgbClr val="2C3038"/>
                </a:solidFill>
                <a:latin typeface="Roboto"/>
                <a:ea typeface="Roboto"/>
                <a:cs typeface="Roboto"/>
                <a:sym typeface="Roboto"/>
              </a:rPr>
              <a:t>device driver</a:t>
            </a:r>
            <a:r>
              <a:rPr lang="en" sz="2700">
                <a:solidFill>
                  <a:srgbClr val="2C3038"/>
                </a:solidFill>
                <a:latin typeface="Roboto"/>
                <a:ea typeface="Roboto"/>
                <a:cs typeface="Roboto"/>
                <a:sym typeface="Roboto"/>
              </a:rPr>
              <a:t>, is a </a:t>
            </a:r>
            <a:r>
              <a:rPr b="1" i="1" lang="en" sz="2700">
                <a:solidFill>
                  <a:srgbClr val="2C3038"/>
                </a:solidFill>
                <a:latin typeface="Roboto"/>
                <a:ea typeface="Roboto"/>
                <a:cs typeface="Roboto"/>
                <a:sym typeface="Roboto"/>
              </a:rPr>
              <a:t>set of files </a:t>
            </a:r>
            <a:r>
              <a:rPr lang="en" sz="2700">
                <a:solidFill>
                  <a:srgbClr val="2C3038"/>
                </a:solidFill>
                <a:latin typeface="Roboto"/>
                <a:ea typeface="Roboto"/>
                <a:cs typeface="Roboto"/>
                <a:sym typeface="Roboto"/>
              </a:rPr>
              <a:t>that </a:t>
            </a:r>
            <a:r>
              <a:rPr b="1" i="1" lang="en" sz="2700">
                <a:solidFill>
                  <a:srgbClr val="2C3038"/>
                </a:solidFill>
                <a:latin typeface="Roboto"/>
                <a:ea typeface="Roboto"/>
                <a:cs typeface="Roboto"/>
                <a:sym typeface="Roboto"/>
              </a:rPr>
              <a:t>tells a piece of hardware how to functio</a:t>
            </a:r>
            <a:r>
              <a:rPr lang="en" sz="2700">
                <a:solidFill>
                  <a:srgbClr val="2C3038"/>
                </a:solidFill>
                <a:latin typeface="Roboto"/>
                <a:ea typeface="Roboto"/>
                <a:cs typeface="Roboto"/>
                <a:sym typeface="Roboto"/>
              </a:rPr>
              <a:t>n by communicating with a computer's operating system. </a:t>
            </a:r>
            <a:r>
              <a:rPr b="1" i="1" lang="en" sz="2700">
                <a:solidFill>
                  <a:srgbClr val="2C3038"/>
                </a:solidFill>
                <a:latin typeface="Roboto"/>
                <a:ea typeface="Roboto"/>
                <a:cs typeface="Roboto"/>
                <a:sym typeface="Roboto"/>
              </a:rPr>
              <a:t>All pieces of hardware require a driver.</a:t>
            </a:r>
            <a:endParaRPr b="1" i="1" sz="27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2" name="Google Shape;972;p80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73" name="Google Shape;973;p8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974" name="Google Shape;974;p80"/>
          <p:cNvCxnSpPr>
            <a:stCxn id="967" idx="2"/>
            <a:endCxn id="971" idx="0"/>
          </p:cNvCxnSpPr>
          <p:nvPr/>
        </p:nvCxnSpPr>
        <p:spPr>
          <a:xfrm>
            <a:off x="3702950" y="1208725"/>
            <a:ext cx="0" cy="48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75" name="Google Shape;97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8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2" name="Google Shape;982;p8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81"/>
          <p:cNvSpPr/>
          <p:nvPr/>
        </p:nvSpPr>
        <p:spPr>
          <a:xfrm>
            <a:off x="271950" y="211525"/>
            <a:ext cx="7252800" cy="1221900"/>
          </a:xfrm>
          <a:prstGeom prst="roundRect">
            <a:avLst>
              <a:gd fmla="val 50000" name="adj"/>
            </a:avLst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Applications Software</a:t>
            </a:r>
            <a:endParaRPr b="1"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4" name="Google Shape;984;p81"/>
          <p:cNvSpPr/>
          <p:nvPr/>
        </p:nvSpPr>
        <p:spPr>
          <a:xfrm>
            <a:off x="838200" y="2039125"/>
            <a:ext cx="6117600" cy="1306500"/>
          </a:xfrm>
          <a:prstGeom prst="roundRect">
            <a:avLst>
              <a:gd fmla="val 50000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Programs created to complete specific tasks.</a:t>
            </a:r>
            <a:endParaRPr sz="3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85" name="Google Shape;985;p81"/>
          <p:cNvCxnSpPr>
            <a:stCxn id="984" idx="0"/>
            <a:endCxn id="986" idx="2"/>
          </p:cNvCxnSpPr>
          <p:nvPr/>
        </p:nvCxnSpPr>
        <p:spPr>
          <a:xfrm flipH="1" rot="5400000">
            <a:off x="3716400" y="1858525"/>
            <a:ext cx="358500" cy="2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7" name="Google Shape;987;p81"/>
          <p:cNvCxnSpPr>
            <a:stCxn id="983" idx="2"/>
            <a:endCxn id="984" idx="0"/>
          </p:cNvCxnSpPr>
          <p:nvPr/>
        </p:nvCxnSpPr>
        <p:spPr>
          <a:xfrm flipH="1">
            <a:off x="3897150" y="1433425"/>
            <a:ext cx="1200" cy="6057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8" name="Google Shape;988;p81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89" name="Google Shape;989;p8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990" name="Google Shape;99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9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1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9"/>
          <p:cNvSpPr/>
          <p:nvPr/>
        </p:nvSpPr>
        <p:spPr>
          <a:xfrm>
            <a:off x="175950" y="1718900"/>
            <a:ext cx="7500463" cy="1705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What is Computer Science?</a:t>
            </a:r>
          </a:p>
        </p:txBody>
      </p:sp>
      <p:sp>
        <p:nvSpPr>
          <p:cNvPr id="156" name="Google Shape;156;p19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8282950" y="3156625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29699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8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8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7" name="Google Shape;997;p8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98" name="Google Shape;998;p82"/>
          <p:cNvCxnSpPr>
            <a:stCxn id="999" idx="0"/>
            <a:endCxn id="1000" idx="2"/>
          </p:cNvCxnSpPr>
          <p:nvPr/>
        </p:nvCxnSpPr>
        <p:spPr>
          <a:xfrm flipH="1" rot="5400000">
            <a:off x="3716400" y="1858525"/>
            <a:ext cx="358500" cy="2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1" name="Google Shape;1001;p82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02" name="Google Shape;1002;p8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003" name="Google Shape;1003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82"/>
          <p:cNvSpPr txBox="1"/>
          <p:nvPr/>
        </p:nvSpPr>
        <p:spPr>
          <a:xfrm>
            <a:off x="1562100" y="781050"/>
            <a:ext cx="55815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We will focus on learning about application </a:t>
            </a:r>
            <a:r>
              <a:rPr lang="en" sz="4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software</a:t>
            </a:r>
            <a:r>
              <a:rPr lang="en" sz="4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programs.</a:t>
            </a:r>
            <a:endParaRPr sz="4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8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83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1" name="Google Shape;1011;p8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83"/>
          <p:cNvSpPr/>
          <p:nvPr/>
        </p:nvSpPr>
        <p:spPr>
          <a:xfrm>
            <a:off x="232950" y="95575"/>
            <a:ext cx="7369677" cy="961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</a:t>
            </a:r>
          </a:p>
        </p:txBody>
      </p:sp>
      <p:sp>
        <p:nvSpPr>
          <p:cNvPr id="1013" name="Google Shape;1013;p83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14" name="Google Shape;1014;p8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015" name="Google Shape;1015;p83"/>
          <p:cNvSpPr/>
          <p:nvPr/>
        </p:nvSpPr>
        <p:spPr>
          <a:xfrm>
            <a:off x="445937" y="962450"/>
            <a:ext cx="6943711" cy="12664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Applications Software Programs</a:t>
            </a:r>
          </a:p>
        </p:txBody>
      </p:sp>
      <p:pic>
        <p:nvPicPr>
          <p:cNvPr id="1016" name="Google Shape;101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83"/>
          <p:cNvSpPr txBox="1"/>
          <p:nvPr/>
        </p:nvSpPr>
        <p:spPr>
          <a:xfrm>
            <a:off x="904875" y="2228850"/>
            <a:ext cx="5553000" cy="22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➢"/>
            </a:pPr>
            <a:r>
              <a:rPr b="1" lang="en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Web Browser </a:t>
            </a:r>
            <a:endParaRPr b="1" sz="2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3700" lvl="0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➢"/>
            </a:pPr>
            <a:r>
              <a:rPr b="1" lang="en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Document Production</a:t>
            </a:r>
            <a:endParaRPr b="1" sz="2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3700" lvl="0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➢"/>
            </a:pPr>
            <a:r>
              <a:rPr b="1" lang="en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Spreadsheets</a:t>
            </a:r>
            <a:endParaRPr b="1" sz="2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3700" lvl="0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➢"/>
            </a:pPr>
            <a:r>
              <a:rPr b="1" lang="en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Presentation</a:t>
            </a:r>
            <a:endParaRPr b="1" sz="2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3700" lvl="0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➢"/>
            </a:pPr>
            <a:r>
              <a:rPr b="1" lang="en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Educational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8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p84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4" name="Google Shape;1024;p8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p84"/>
          <p:cNvSpPr/>
          <p:nvPr/>
        </p:nvSpPr>
        <p:spPr>
          <a:xfrm>
            <a:off x="152400" y="81475"/>
            <a:ext cx="7948885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Applications Software Programs</a:t>
            </a:r>
          </a:p>
        </p:txBody>
      </p:sp>
      <p:sp>
        <p:nvSpPr>
          <p:cNvPr id="1026" name="Google Shape;1026;p84"/>
          <p:cNvSpPr txBox="1"/>
          <p:nvPr/>
        </p:nvSpPr>
        <p:spPr>
          <a:xfrm>
            <a:off x="440600" y="1186550"/>
            <a:ext cx="7131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Roboto"/>
                <a:ea typeface="Roboto"/>
                <a:cs typeface="Roboto"/>
                <a:sym typeface="Roboto"/>
              </a:rPr>
              <a:t>There are many categories of applications programs. We will focus on the four main types you use in school.</a:t>
            </a:r>
            <a:endParaRPr b="1" sz="3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7" name="Google Shape;1027;p84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28" name="Google Shape;1028;p8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029" name="Google Shape;102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8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8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6" name="Google Shape;1036;p8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85"/>
          <p:cNvSpPr/>
          <p:nvPr/>
        </p:nvSpPr>
        <p:spPr>
          <a:xfrm>
            <a:off x="118800" y="125825"/>
            <a:ext cx="6719700" cy="7995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Applications Software often used in school.</a:t>
            </a:r>
            <a:endParaRPr sz="2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38" name="Google Shape;1038;p85"/>
          <p:cNvSpPr/>
          <p:nvPr/>
        </p:nvSpPr>
        <p:spPr>
          <a:xfrm>
            <a:off x="1215750" y="1405313"/>
            <a:ext cx="4525800" cy="9993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Web browsers </a:t>
            </a:r>
            <a:endParaRPr sz="48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039" name="Google Shape;1039;p85"/>
          <p:cNvCxnSpPr>
            <a:stCxn id="1038" idx="0"/>
            <a:endCxn id="1037" idx="2"/>
          </p:cNvCxnSpPr>
          <p:nvPr/>
        </p:nvCxnSpPr>
        <p:spPr>
          <a:xfrm rot="10800000">
            <a:off x="3478650" y="925313"/>
            <a:ext cx="0" cy="4800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40" name="Google Shape;1040;p85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41" name="Google Shape;1041;p85"/>
          <p:cNvSpPr txBox="1"/>
          <p:nvPr/>
        </p:nvSpPr>
        <p:spPr>
          <a:xfrm>
            <a:off x="847950" y="2888825"/>
            <a:ext cx="5261400" cy="17085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Apps that facilitate easy access and surfing on the internet. </a:t>
            </a:r>
            <a:endParaRPr b="1" sz="3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2" name="Google Shape;1042;p85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3" name="Google Shape;1043;p85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44" name="Google Shape;1044;p8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1045" name="Google Shape;1045;p85"/>
          <p:cNvCxnSpPr>
            <a:stCxn id="1041" idx="0"/>
            <a:endCxn id="1038" idx="2"/>
          </p:cNvCxnSpPr>
          <p:nvPr/>
        </p:nvCxnSpPr>
        <p:spPr>
          <a:xfrm rot="10800000">
            <a:off x="3478650" y="2404625"/>
            <a:ext cx="0" cy="4842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46" name="Google Shape;104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10" y="1313403"/>
            <a:ext cx="990602" cy="990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4550" y="1125157"/>
            <a:ext cx="1181100" cy="1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3188" y="2884600"/>
            <a:ext cx="11811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85"/>
          <p:cNvSpPr txBox="1"/>
          <p:nvPr/>
        </p:nvSpPr>
        <p:spPr>
          <a:xfrm>
            <a:off x="-23850" y="2282288"/>
            <a:ext cx="1275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Chrome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0" name="Google Shape;1050;p85"/>
          <p:cNvSpPr txBox="1"/>
          <p:nvPr/>
        </p:nvSpPr>
        <p:spPr>
          <a:xfrm>
            <a:off x="6237150" y="2194650"/>
            <a:ext cx="1275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Safari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1" name="Google Shape;1051;p85"/>
          <p:cNvSpPr txBox="1"/>
          <p:nvPr/>
        </p:nvSpPr>
        <p:spPr>
          <a:xfrm>
            <a:off x="6109350" y="4065700"/>
            <a:ext cx="21951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Internet Explorer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2" name="Google Shape;1052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651125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8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8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9" name="Google Shape;1059;p8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p86"/>
          <p:cNvSpPr/>
          <p:nvPr/>
        </p:nvSpPr>
        <p:spPr>
          <a:xfrm>
            <a:off x="147250" y="146975"/>
            <a:ext cx="6409800" cy="7491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Applications Software often used in school.</a:t>
            </a:r>
            <a:endParaRPr b="1"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1" name="Google Shape;1061;p86"/>
          <p:cNvSpPr/>
          <p:nvPr/>
        </p:nvSpPr>
        <p:spPr>
          <a:xfrm>
            <a:off x="300100" y="1105675"/>
            <a:ext cx="6104100" cy="8268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Document Production</a:t>
            </a:r>
            <a:endParaRPr sz="33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062" name="Google Shape;1062;p86"/>
          <p:cNvCxnSpPr>
            <a:stCxn id="1060" idx="2"/>
            <a:endCxn id="1061" idx="0"/>
          </p:cNvCxnSpPr>
          <p:nvPr/>
        </p:nvCxnSpPr>
        <p:spPr>
          <a:xfrm>
            <a:off x="3352150" y="896075"/>
            <a:ext cx="0" cy="2097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3" name="Google Shape;1063;p86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64" name="Google Shape;1064;p86"/>
          <p:cNvSpPr txBox="1"/>
          <p:nvPr/>
        </p:nvSpPr>
        <p:spPr>
          <a:xfrm>
            <a:off x="55300" y="2508475"/>
            <a:ext cx="6593700" cy="1708500"/>
          </a:xfrm>
          <a:prstGeom prst="rect">
            <a:avLst/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Apps like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MS Word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Google Docs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that enable document production like 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book reports and 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essays.</a:t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5" name="Google Shape;1065;p86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6" name="Google Shape;1066;p86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67" name="Google Shape;1067;p8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1068" name="Google Shape;1068;p86"/>
          <p:cNvCxnSpPr>
            <a:stCxn id="1061" idx="2"/>
          </p:cNvCxnSpPr>
          <p:nvPr/>
        </p:nvCxnSpPr>
        <p:spPr>
          <a:xfrm>
            <a:off x="3352150" y="1932475"/>
            <a:ext cx="28800" cy="6093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69" name="Google Shape;1069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175" y="896074"/>
            <a:ext cx="990600" cy="130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3075" y="2767427"/>
            <a:ext cx="1049751" cy="145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8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8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8" name="Google Shape;1078;p8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87"/>
          <p:cNvSpPr/>
          <p:nvPr/>
        </p:nvSpPr>
        <p:spPr>
          <a:xfrm>
            <a:off x="147250" y="146975"/>
            <a:ext cx="6409800" cy="5979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Applications Software often used in school.</a:t>
            </a:r>
            <a:endParaRPr b="1"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0" name="Google Shape;1080;p87"/>
          <p:cNvSpPr/>
          <p:nvPr/>
        </p:nvSpPr>
        <p:spPr>
          <a:xfrm>
            <a:off x="300100" y="896075"/>
            <a:ext cx="6104100" cy="6852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Spreadsheet Programs</a:t>
            </a:r>
            <a:endParaRPr sz="33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081" name="Google Shape;1081;p87"/>
          <p:cNvCxnSpPr>
            <a:stCxn id="1079" idx="2"/>
            <a:endCxn id="1080" idx="0"/>
          </p:cNvCxnSpPr>
          <p:nvPr/>
        </p:nvCxnSpPr>
        <p:spPr>
          <a:xfrm>
            <a:off x="3352150" y="744875"/>
            <a:ext cx="0" cy="1512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2" name="Google Shape;1082;p87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83" name="Google Shape;1083;p87"/>
          <p:cNvSpPr txBox="1"/>
          <p:nvPr/>
        </p:nvSpPr>
        <p:spPr>
          <a:xfrm>
            <a:off x="363150" y="1875375"/>
            <a:ext cx="6409800" cy="2598300"/>
          </a:xfrm>
          <a:prstGeom prst="rect">
            <a:avLst/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Apps like </a:t>
            </a:r>
            <a:r>
              <a:rPr b="1" lang="en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MS Excel</a:t>
            </a:r>
            <a:r>
              <a:rPr lang="en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Google Sheets</a:t>
            </a:r>
            <a:r>
              <a:rPr lang="en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are used to </a:t>
            </a:r>
            <a:r>
              <a:rPr i="1" lang="en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organize, analyze,  and store data</a:t>
            </a:r>
            <a:r>
              <a:rPr lang="en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(numeric and text) </a:t>
            </a:r>
            <a:r>
              <a:rPr i="1" lang="en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 a tables. The tables can be changed into charts and graphs. </a:t>
            </a:r>
            <a:endParaRPr sz="2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4" name="Google Shape;1084;p87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5" name="Google Shape;1085;p87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86" name="Google Shape;1086;p8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1087" name="Google Shape;1087;p87"/>
          <p:cNvCxnSpPr>
            <a:stCxn id="1080" idx="2"/>
          </p:cNvCxnSpPr>
          <p:nvPr/>
        </p:nvCxnSpPr>
        <p:spPr>
          <a:xfrm>
            <a:off x="3352150" y="1581275"/>
            <a:ext cx="28800" cy="6093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88" name="Google Shape;108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87"/>
          <p:cNvPicPr preferRelativeResize="0"/>
          <p:nvPr/>
        </p:nvPicPr>
        <p:blipFill rotWithShape="1">
          <a:blip r:embed="rId4">
            <a:alphaModFix/>
          </a:blip>
          <a:srcRect b="16391" l="33950" r="32434" t="12245"/>
          <a:stretch/>
        </p:blipFill>
        <p:spPr>
          <a:xfrm>
            <a:off x="7028225" y="2200981"/>
            <a:ext cx="934638" cy="1115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8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8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6" name="Google Shape;1096;p8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88"/>
          <p:cNvSpPr/>
          <p:nvPr/>
        </p:nvSpPr>
        <p:spPr>
          <a:xfrm>
            <a:off x="154425" y="142025"/>
            <a:ext cx="7132800" cy="4596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Applications Software often used in school.</a:t>
            </a:r>
            <a:endParaRPr sz="2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98" name="Google Shape;1098;p88"/>
          <p:cNvSpPr/>
          <p:nvPr/>
        </p:nvSpPr>
        <p:spPr>
          <a:xfrm>
            <a:off x="2288575" y="890873"/>
            <a:ext cx="3015000" cy="5979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Presentation</a:t>
            </a:r>
            <a:endParaRPr sz="33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099" name="Google Shape;1099;p88"/>
          <p:cNvCxnSpPr/>
          <p:nvPr/>
        </p:nvCxnSpPr>
        <p:spPr>
          <a:xfrm rot="10800000">
            <a:off x="3790075" y="601625"/>
            <a:ext cx="12000" cy="3564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0" name="Google Shape;1100;p88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01" name="Google Shape;1101;p88"/>
          <p:cNvSpPr txBox="1"/>
          <p:nvPr/>
        </p:nvSpPr>
        <p:spPr>
          <a:xfrm>
            <a:off x="186825" y="1778025"/>
            <a:ext cx="7068000" cy="2770500"/>
          </a:xfrm>
          <a:prstGeom prst="rect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Apps like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MS Powerpoint 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Google Slides 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allow the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visual presentation of information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in the form of slides that can contain text, charts, tables, audio, video, and animation. </a:t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2" name="Google Shape;1102;p88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3" name="Google Shape;1103;p88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04" name="Google Shape;1104;p8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1105" name="Google Shape;1105;p88"/>
          <p:cNvCxnSpPr>
            <a:stCxn id="1101" idx="0"/>
          </p:cNvCxnSpPr>
          <p:nvPr/>
        </p:nvCxnSpPr>
        <p:spPr>
          <a:xfrm flipH="1" rot="10800000">
            <a:off x="3720825" y="1400325"/>
            <a:ext cx="14700" cy="3777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06" name="Google Shape;110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425" y="848900"/>
            <a:ext cx="661056" cy="9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6750" y="717600"/>
            <a:ext cx="1308001" cy="130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8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4" name="Google Shape;1114;p8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5" name="Google Shape;1115;p8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89"/>
          <p:cNvSpPr/>
          <p:nvPr/>
        </p:nvSpPr>
        <p:spPr>
          <a:xfrm>
            <a:off x="71275" y="44225"/>
            <a:ext cx="6807900" cy="6210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Applications Software often used in school.</a:t>
            </a:r>
            <a:endParaRPr sz="2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17" name="Google Shape;1117;p89"/>
          <p:cNvSpPr/>
          <p:nvPr/>
        </p:nvSpPr>
        <p:spPr>
          <a:xfrm>
            <a:off x="618475" y="947400"/>
            <a:ext cx="5713500" cy="6210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Education Software</a:t>
            </a:r>
            <a:endParaRPr sz="33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118" name="Google Shape;1118;p89"/>
          <p:cNvCxnSpPr>
            <a:stCxn id="1117" idx="0"/>
            <a:endCxn id="1116" idx="2"/>
          </p:cNvCxnSpPr>
          <p:nvPr/>
        </p:nvCxnSpPr>
        <p:spPr>
          <a:xfrm rot="10800000">
            <a:off x="3475225" y="665100"/>
            <a:ext cx="0" cy="2823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9" name="Google Shape;1119;p89"/>
          <p:cNvSpPr txBox="1"/>
          <p:nvPr/>
        </p:nvSpPr>
        <p:spPr>
          <a:xfrm>
            <a:off x="824575" y="1744088"/>
            <a:ext cx="5301300" cy="1860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Educational software a</a:t>
            </a:r>
            <a:r>
              <a:rPr lang="en" sz="3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pps </a:t>
            </a:r>
            <a:r>
              <a:rPr lang="en" sz="3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are designed for learning and  practice!</a:t>
            </a:r>
            <a:endParaRPr sz="33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20" name="Google Shape;1120;p89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21" name="Google Shape;1121;p89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2" name="Google Shape;1122;p89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23" name="Google Shape;1123;p8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1124" name="Google Shape;1124;p89"/>
          <p:cNvCxnSpPr/>
          <p:nvPr/>
        </p:nvCxnSpPr>
        <p:spPr>
          <a:xfrm rot="10800000">
            <a:off x="3475225" y="1626300"/>
            <a:ext cx="0" cy="2244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5" name="Google Shape;1125;p89"/>
          <p:cNvSpPr txBox="1"/>
          <p:nvPr/>
        </p:nvSpPr>
        <p:spPr>
          <a:xfrm rot="-3135058">
            <a:off x="6463789" y="3478484"/>
            <a:ext cx="1579866" cy="45569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typing.com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6" name="Google Shape;1126;p89"/>
          <p:cNvSpPr txBox="1"/>
          <p:nvPr/>
        </p:nvSpPr>
        <p:spPr>
          <a:xfrm rot="-3086241">
            <a:off x="6127874" y="1009806"/>
            <a:ext cx="1878820" cy="45554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flocabulary.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7" name="Google Shape;1127;p89"/>
          <p:cNvSpPr txBox="1"/>
          <p:nvPr/>
        </p:nvSpPr>
        <p:spPr>
          <a:xfrm rot="-3009660">
            <a:off x="6194480" y="2385351"/>
            <a:ext cx="1580001" cy="455363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ixl.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8" name="Google Shape;112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9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9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5" name="Google Shape;1135;p9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90"/>
          <p:cNvSpPr/>
          <p:nvPr/>
        </p:nvSpPr>
        <p:spPr>
          <a:xfrm>
            <a:off x="6125" y="1508075"/>
            <a:ext cx="2403600" cy="18048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Applications</a:t>
            </a:r>
            <a:r>
              <a:rPr b="1" lang="en" sz="22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Software</a:t>
            </a:r>
            <a:endParaRPr b="1" sz="22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often used in school.</a:t>
            </a:r>
            <a:endParaRPr b="1" sz="22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137" name="Google Shape;1137;p90"/>
          <p:cNvCxnSpPr/>
          <p:nvPr/>
        </p:nvCxnSpPr>
        <p:spPr>
          <a:xfrm flipH="1" rot="-5400000">
            <a:off x="6481082" y="2283525"/>
            <a:ext cx="999300" cy="203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8" name="Google Shape;1138;p90"/>
          <p:cNvSpPr/>
          <p:nvPr/>
        </p:nvSpPr>
        <p:spPr>
          <a:xfrm>
            <a:off x="142475" y="157325"/>
            <a:ext cx="1434900" cy="495300"/>
          </a:xfrm>
          <a:prstGeom prst="roundRect">
            <a:avLst>
              <a:gd fmla="val 50000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Web </a:t>
            </a:r>
            <a:endParaRPr b="1" sz="1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Browsers </a:t>
            </a:r>
            <a:endParaRPr b="1" sz="1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39" name="Google Shape;1139;p90"/>
          <p:cNvSpPr/>
          <p:nvPr/>
        </p:nvSpPr>
        <p:spPr>
          <a:xfrm>
            <a:off x="1732550" y="817725"/>
            <a:ext cx="1587600" cy="576300"/>
          </a:xfrm>
          <a:prstGeom prst="roundRect">
            <a:avLst>
              <a:gd fmla="val 50000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Document Production</a:t>
            </a:r>
            <a:endParaRPr b="1" sz="1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40" name="Google Shape;1140;p90"/>
          <p:cNvSpPr/>
          <p:nvPr/>
        </p:nvSpPr>
        <p:spPr>
          <a:xfrm>
            <a:off x="1951425" y="3182189"/>
            <a:ext cx="1587600" cy="400200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Presentation</a:t>
            </a:r>
            <a:endParaRPr b="1" sz="1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41" name="Google Shape;1141;p90"/>
          <p:cNvSpPr/>
          <p:nvPr/>
        </p:nvSpPr>
        <p:spPr>
          <a:xfrm>
            <a:off x="30250" y="4074113"/>
            <a:ext cx="2010000" cy="495300"/>
          </a:xfrm>
          <a:prstGeom prst="roundRect">
            <a:avLst>
              <a:gd fmla="val 50000" name="adj"/>
            </a:avLst>
          </a:prstGeom>
          <a:solidFill>
            <a:srgbClr val="5B0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Education Software</a:t>
            </a:r>
            <a:endParaRPr b="1" sz="1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142" name="Google Shape;1142;p90"/>
          <p:cNvCxnSpPr>
            <a:stCxn id="1141" idx="0"/>
            <a:endCxn id="1136" idx="3"/>
          </p:cNvCxnSpPr>
          <p:nvPr/>
        </p:nvCxnSpPr>
        <p:spPr>
          <a:xfrm flipH="1" rot="10800000">
            <a:off x="1035250" y="2410613"/>
            <a:ext cx="1374600" cy="1663500"/>
          </a:xfrm>
          <a:prstGeom prst="straightConnector1">
            <a:avLst/>
          </a:prstGeom>
          <a:noFill/>
          <a:ln cap="flat" cmpd="sng" w="38100">
            <a:solidFill>
              <a:srgbClr val="5B0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3" name="Google Shape;1143;p90"/>
          <p:cNvCxnSpPr>
            <a:stCxn id="1136" idx="3"/>
            <a:endCxn id="1140" idx="0"/>
          </p:cNvCxnSpPr>
          <p:nvPr/>
        </p:nvCxnSpPr>
        <p:spPr>
          <a:xfrm>
            <a:off x="2409725" y="2410475"/>
            <a:ext cx="335400" cy="7716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4" name="Google Shape;1144;p90"/>
          <p:cNvCxnSpPr>
            <a:stCxn id="1136" idx="3"/>
            <a:endCxn id="1139" idx="2"/>
          </p:cNvCxnSpPr>
          <p:nvPr/>
        </p:nvCxnSpPr>
        <p:spPr>
          <a:xfrm flipH="1" rot="10800000">
            <a:off x="2409725" y="1394075"/>
            <a:ext cx="116700" cy="10164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5" name="Google Shape;1145;p90"/>
          <p:cNvCxnSpPr>
            <a:stCxn id="1138" idx="2"/>
            <a:endCxn id="1136" idx="3"/>
          </p:cNvCxnSpPr>
          <p:nvPr/>
        </p:nvCxnSpPr>
        <p:spPr>
          <a:xfrm>
            <a:off x="859925" y="652625"/>
            <a:ext cx="1549800" cy="17580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6" name="Google Shape;1146;p90"/>
          <p:cNvSpPr txBox="1"/>
          <p:nvPr/>
        </p:nvSpPr>
        <p:spPr>
          <a:xfrm>
            <a:off x="2040250" y="3928225"/>
            <a:ext cx="5417700" cy="615600"/>
          </a:xfrm>
          <a:prstGeom prst="rect">
            <a:avLst/>
          </a:prstGeom>
          <a:noFill/>
          <a:ln cap="flat" cmpd="sng" w="38100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23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Apps like Typing.com and Flocabulary that are designed for learning and tutorials. </a:t>
            </a:r>
            <a:endParaRPr>
              <a:solidFill>
                <a:srgbClr val="33323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47" name="Google Shape;1147;p90"/>
          <p:cNvSpPr txBox="1"/>
          <p:nvPr/>
        </p:nvSpPr>
        <p:spPr>
          <a:xfrm>
            <a:off x="1577375" y="220325"/>
            <a:ext cx="5319600" cy="369300"/>
          </a:xfrm>
          <a:prstGeom prst="rect">
            <a:avLst/>
          </a:prstGeom>
          <a:noFill/>
          <a:ln cap="flat" cmpd="sng" w="2857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33323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Apps that facilitate easy surfing of the internet like Internet Explorer and Chrome. </a:t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48" name="Google Shape;1148;p90"/>
          <p:cNvSpPr txBox="1"/>
          <p:nvPr/>
        </p:nvSpPr>
        <p:spPr>
          <a:xfrm>
            <a:off x="3327850" y="683325"/>
            <a:ext cx="4029000" cy="7851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3323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Apps like MS Word and Google Docs that enable document production like letters, essays, book reports, and research papers.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49" name="Google Shape;1149;p90"/>
          <p:cNvSpPr txBox="1"/>
          <p:nvPr/>
        </p:nvSpPr>
        <p:spPr>
          <a:xfrm>
            <a:off x="3539024" y="2870075"/>
            <a:ext cx="4469700" cy="7851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3323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Apps Like MS Powerpoint and Google Slides that allow visual presentations of information  in the form of slides that incorporate text, charts, tables, audio, video, and animation. 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50" name="Google Shape;1150;p90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1" name="Google Shape;1151;p90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52" name="Google Shape;1152;p9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153" name="Google Shape;115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90"/>
          <p:cNvSpPr/>
          <p:nvPr/>
        </p:nvSpPr>
        <p:spPr>
          <a:xfrm>
            <a:off x="2769375" y="2030475"/>
            <a:ext cx="1587600" cy="378600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Spreadsheet</a:t>
            </a:r>
            <a:endParaRPr b="1" sz="1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155" name="Google Shape;1155;p90"/>
          <p:cNvCxnSpPr>
            <a:stCxn id="1136" idx="3"/>
            <a:endCxn id="1154" idx="1"/>
          </p:cNvCxnSpPr>
          <p:nvPr/>
        </p:nvCxnSpPr>
        <p:spPr>
          <a:xfrm flipH="1" rot="10800000">
            <a:off x="2409725" y="2219675"/>
            <a:ext cx="359700" cy="1908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6" name="Google Shape;1156;p90"/>
          <p:cNvSpPr txBox="1"/>
          <p:nvPr/>
        </p:nvSpPr>
        <p:spPr>
          <a:xfrm>
            <a:off x="4356975" y="1696000"/>
            <a:ext cx="3651600" cy="9852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3323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Apps Like MS Powerpoint and Google Slides that allow visual presentations of information  in the form of slides that incorporate text, charts, tables, audio, video, and animation. </a:t>
            </a:r>
            <a:endParaRPr sz="1300">
              <a:solidFill>
                <a:srgbClr val="33323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9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91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3" name="Google Shape;1163;p9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4" name="Google Shape;1164;p91"/>
          <p:cNvSpPr/>
          <p:nvPr/>
        </p:nvSpPr>
        <p:spPr>
          <a:xfrm>
            <a:off x="152400" y="706650"/>
            <a:ext cx="7419988" cy="2651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Forming A Computer System</a:t>
            </a:r>
          </a:p>
        </p:txBody>
      </p:sp>
      <p:sp>
        <p:nvSpPr>
          <p:cNvPr id="1165" name="Google Shape;1165;p91"/>
          <p:cNvSpPr txBox="1"/>
          <p:nvPr/>
        </p:nvSpPr>
        <p:spPr>
          <a:xfrm>
            <a:off x="8008675" y="0"/>
            <a:ext cx="1339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66" name="Google Shape;1166;p9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167" name="Google Shape;116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2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0725" y="64975"/>
            <a:ext cx="4795351" cy="500857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9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9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4" name="Google Shape;1174;p9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Google Shape;1175;p92"/>
          <p:cNvSpPr/>
          <p:nvPr/>
        </p:nvSpPr>
        <p:spPr>
          <a:xfrm>
            <a:off x="128350" y="86625"/>
            <a:ext cx="7958368" cy="9107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The Fetch-Execute Cycle</a:t>
            </a:r>
          </a:p>
        </p:txBody>
      </p:sp>
      <p:sp>
        <p:nvSpPr>
          <p:cNvPr id="1176" name="Google Shape;1176;p92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77" name="Google Shape;1177;p9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178" name="Google Shape;1178;p92"/>
          <p:cNvSpPr txBox="1"/>
          <p:nvPr/>
        </p:nvSpPr>
        <p:spPr>
          <a:xfrm>
            <a:off x="238125" y="911675"/>
            <a:ext cx="7997400" cy="3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fetch-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execution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cycle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also known 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 the 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instruction cycle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It is the basic operational method of a device that includes: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9144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"/>
              <a:buAutoNum type="arabicPeriod"/>
            </a:pP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Information (data) is </a:t>
            </a: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received</a:t>
            </a: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by the computer.</a:t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"/>
              <a:buAutoNum type="arabicPeriod"/>
            </a:pP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determination is made on what to do with the data.</a:t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"/>
              <a:buAutoNum type="arabicPeriod"/>
            </a:pP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Central Process Unit (CPU) continuously cycles through the the fetch-execute cycle.</a:t>
            </a:r>
            <a:endParaRPr sz="2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79" name="Google Shape;117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9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93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6" name="Google Shape;1186;p9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Google Shape;1187;p93"/>
          <p:cNvSpPr/>
          <p:nvPr/>
        </p:nvSpPr>
        <p:spPr>
          <a:xfrm>
            <a:off x="128350" y="86625"/>
            <a:ext cx="7958368" cy="9107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The Fetch-Execute Cycle</a:t>
            </a:r>
          </a:p>
        </p:txBody>
      </p:sp>
      <p:sp>
        <p:nvSpPr>
          <p:cNvPr id="1188" name="Google Shape;1188;p93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89" name="Google Shape;1189;p9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190" name="Google Shape;1190;p93"/>
          <p:cNvSpPr txBox="1"/>
          <p:nvPr/>
        </p:nvSpPr>
        <p:spPr>
          <a:xfrm>
            <a:off x="223125" y="892650"/>
            <a:ext cx="7863600" cy="3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Central Process Unit (CPU) cycles through the following steps: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AutoNum type="alphaLcPeriod"/>
            </a:pPr>
            <a:r>
              <a:rPr b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Fetch.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The CPU collects an instruction and prepares it for decoding.</a:t>
            </a:r>
            <a:endParaRPr sz="19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AutoNum type="alphaLcPeriod"/>
            </a:pPr>
            <a:r>
              <a:rPr b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Decode.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The decoder in the control unit </a:t>
            </a:r>
            <a:r>
              <a:rPr i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works out 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b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decodes)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what to do with the instruction.</a:t>
            </a:r>
            <a:endParaRPr sz="19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AutoNum type="alphaLcPeriod"/>
            </a:pPr>
            <a:r>
              <a:rPr b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Execute. 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Arithmetic Logic Unit (</a:t>
            </a:r>
            <a:r>
              <a:rPr b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ALU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) then executes decoded instructions. </a:t>
            </a:r>
            <a:endParaRPr sz="19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AutoNum type="alphaLcPeriod"/>
            </a:pPr>
            <a:r>
              <a:rPr b="1"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Store</a:t>
            </a: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Send and write the results back into main memory.</a:t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91" name="Google Shape;119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9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9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8" name="Google Shape;1198;p9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94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00" name="Google Shape;1200;p9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201" name="Google Shape;120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250" y="50"/>
            <a:ext cx="6692275" cy="463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9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95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9" name="Google Shape;1209;p9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95"/>
          <p:cNvSpPr/>
          <p:nvPr/>
        </p:nvSpPr>
        <p:spPr>
          <a:xfrm>
            <a:off x="137700" y="781050"/>
            <a:ext cx="7387048" cy="25166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Troubleshooting</a:t>
            </a:r>
          </a:p>
        </p:txBody>
      </p:sp>
      <p:sp>
        <p:nvSpPr>
          <p:cNvPr id="1211" name="Google Shape;1211;p95"/>
          <p:cNvSpPr txBox="1"/>
          <p:nvPr/>
        </p:nvSpPr>
        <p:spPr>
          <a:xfrm>
            <a:off x="8008675" y="0"/>
            <a:ext cx="1339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12" name="Google Shape;1212;p9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213" name="Google Shape;121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9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9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0" name="Google Shape;1220;p9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96"/>
          <p:cNvSpPr/>
          <p:nvPr/>
        </p:nvSpPr>
        <p:spPr>
          <a:xfrm>
            <a:off x="593950" y="258075"/>
            <a:ext cx="6930802" cy="9060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Troubleshooting</a:t>
            </a:r>
          </a:p>
        </p:txBody>
      </p:sp>
      <p:sp>
        <p:nvSpPr>
          <p:cNvPr id="1222" name="Google Shape;1222;p96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23" name="Google Shape;1223;p9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224" name="Google Shape;1224;p96"/>
          <p:cNvSpPr txBox="1"/>
          <p:nvPr/>
        </p:nvSpPr>
        <p:spPr>
          <a:xfrm>
            <a:off x="851025" y="1284638"/>
            <a:ext cx="65334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Sometimes things go wrong with a computing device. The key is not to worry! Find  a trusted adult to help you! Here are some things you and a trusted adult can do.</a:t>
            </a:r>
            <a:endParaRPr sz="3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25" name="Google Shape;122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9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p9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2" name="Google Shape;1232;p9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Google Shape;1233;p97"/>
          <p:cNvSpPr/>
          <p:nvPr/>
        </p:nvSpPr>
        <p:spPr>
          <a:xfrm>
            <a:off x="593950" y="258075"/>
            <a:ext cx="6930802" cy="9060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Troubleshooting</a:t>
            </a:r>
          </a:p>
        </p:txBody>
      </p:sp>
      <p:sp>
        <p:nvSpPr>
          <p:cNvPr id="1234" name="Google Shape;1234;p97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35" name="Google Shape;1235;p9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236" name="Google Shape;1236;p97"/>
          <p:cNvSpPr txBox="1"/>
          <p:nvPr/>
        </p:nvSpPr>
        <p:spPr>
          <a:xfrm>
            <a:off x="194350" y="1164125"/>
            <a:ext cx="80886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Troubleshooting</a:t>
            </a:r>
            <a:r>
              <a:rPr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is the </a:t>
            </a:r>
            <a:r>
              <a:rPr b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process of diagnosing the sources of a problem </a:t>
            </a:r>
            <a:r>
              <a:rPr i="1" lang="en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(hardware or software)</a:t>
            </a:r>
            <a:r>
              <a:rPr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then</a:t>
            </a:r>
            <a:r>
              <a:rPr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working toward solving or </a:t>
            </a:r>
            <a:r>
              <a:rPr b="1"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fixing the problem</a:t>
            </a:r>
            <a:r>
              <a:rPr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. Start with the most general possible problem and then narrow it down to a specific issue.</a:t>
            </a:r>
            <a:endParaRPr sz="3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37" name="Google Shape;1237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2" name="Google Shape;1242;p98"/>
          <p:cNvPicPr preferRelativeResize="0"/>
          <p:nvPr/>
        </p:nvPicPr>
        <p:blipFill rotWithShape="1">
          <a:blip r:embed="rId3">
            <a:alphaModFix/>
          </a:blip>
          <a:srcRect b="0" l="0" r="82429" t="13449"/>
          <a:stretch/>
        </p:blipFill>
        <p:spPr>
          <a:xfrm>
            <a:off x="2869725" y="1212900"/>
            <a:ext cx="3549250" cy="39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9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4" name="Google Shape;1244;p98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5" name="Google Shape;1245;p9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98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47" name="Google Shape;1247;p9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248" name="Google Shape;1248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98"/>
          <p:cNvSpPr/>
          <p:nvPr/>
        </p:nvSpPr>
        <p:spPr>
          <a:xfrm>
            <a:off x="71150" y="44250"/>
            <a:ext cx="8147013" cy="6978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;900"/>
              </a:rPr>
              <a:t>Troubleshooting Strategies For Grades 3-5</a:t>
            </a:r>
          </a:p>
        </p:txBody>
      </p:sp>
      <p:sp>
        <p:nvSpPr>
          <p:cNvPr id="1250" name="Google Shape;1250;p98"/>
          <p:cNvSpPr/>
          <p:nvPr/>
        </p:nvSpPr>
        <p:spPr>
          <a:xfrm>
            <a:off x="621025" y="1054775"/>
            <a:ext cx="2139600" cy="1443300"/>
          </a:xfrm>
          <a:prstGeom prst="wedgeRoundRectCallout">
            <a:avLst>
              <a:gd fmla="val 117062" name="adj1"/>
              <a:gd fmla="val -5238" name="adj2"/>
              <a:gd fmla="val 0" name="adj3"/>
            </a:avLst>
          </a:prstGeom>
          <a:solidFill>
            <a:schemeClr val="dk1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DON’T</a:t>
            </a:r>
            <a:endParaRPr sz="37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PANIC!!</a:t>
            </a:r>
            <a:endParaRPr sz="37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" name="Google Shape;1255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250" y="836600"/>
            <a:ext cx="2635900" cy="370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9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p99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8" name="Google Shape;1258;p9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99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60" name="Google Shape;1260;p9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261" name="Google Shape;1261;p99"/>
          <p:cNvPicPr preferRelativeResize="0"/>
          <p:nvPr/>
        </p:nvPicPr>
        <p:blipFill rotWithShape="1">
          <a:blip r:embed="rId4">
            <a:alphaModFix/>
          </a:blip>
          <a:srcRect b="7669" l="0" r="71884" t="9059"/>
          <a:stretch/>
        </p:blipFill>
        <p:spPr>
          <a:xfrm>
            <a:off x="96025" y="44250"/>
            <a:ext cx="3255598" cy="468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99"/>
          <p:cNvSpPr/>
          <p:nvPr/>
        </p:nvSpPr>
        <p:spPr>
          <a:xfrm>
            <a:off x="3138250" y="781050"/>
            <a:ext cx="3205200" cy="4596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Isolation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64" name="Google Shape;1264;p99"/>
          <p:cNvSpPr/>
          <p:nvPr/>
        </p:nvSpPr>
        <p:spPr>
          <a:xfrm>
            <a:off x="3138250" y="1275225"/>
            <a:ext cx="3113100" cy="544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Check for Updates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65" name="Google Shape;1265;p99"/>
          <p:cNvSpPr/>
          <p:nvPr/>
        </p:nvSpPr>
        <p:spPr>
          <a:xfrm>
            <a:off x="3138250" y="1920750"/>
            <a:ext cx="3113100" cy="4596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Backup Data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66" name="Google Shape;1266;p99"/>
          <p:cNvSpPr/>
          <p:nvPr/>
        </p:nvSpPr>
        <p:spPr>
          <a:xfrm>
            <a:off x="3138250" y="2571750"/>
            <a:ext cx="3113100" cy="544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Built-in Diagnostic Tools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67" name="Google Shape;1267;p99"/>
          <p:cNvSpPr/>
          <p:nvPr/>
        </p:nvSpPr>
        <p:spPr>
          <a:xfrm>
            <a:off x="3138250" y="3224650"/>
            <a:ext cx="2685000" cy="544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System Restore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68" name="Google Shape;1268;p99"/>
          <p:cNvSpPr/>
          <p:nvPr/>
        </p:nvSpPr>
        <p:spPr>
          <a:xfrm>
            <a:off x="3138250" y="3917400"/>
            <a:ext cx="2685000" cy="510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Seek Professional Help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69" name="Google Shape;1269;p99"/>
          <p:cNvSpPr/>
          <p:nvPr/>
        </p:nvSpPr>
        <p:spPr>
          <a:xfrm>
            <a:off x="3079500" y="77825"/>
            <a:ext cx="5022487" cy="7923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;900"/>
              </a:rPr>
              <a:t>Troubleshooting Strategies For Grades 3-5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0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p10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6" name="Google Shape;1276;p10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100"/>
          <p:cNvSpPr txBox="1"/>
          <p:nvPr>
            <p:ph type="title"/>
          </p:nvPr>
        </p:nvSpPr>
        <p:spPr>
          <a:xfrm>
            <a:off x="339525" y="-61200"/>
            <a:ext cx="7556400" cy="10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Resources</a:t>
            </a:r>
            <a:endParaRPr sz="7000"/>
          </a:p>
        </p:txBody>
      </p:sp>
      <p:sp>
        <p:nvSpPr>
          <p:cNvPr id="1278" name="Google Shape;1278;p100"/>
          <p:cNvSpPr txBox="1"/>
          <p:nvPr/>
        </p:nvSpPr>
        <p:spPr>
          <a:xfrm>
            <a:off x="1216775" y="1157250"/>
            <a:ext cx="5630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3"/>
              </a:rPr>
              <a:t>The Journey Inside Microprocessors</a:t>
            </a:r>
            <a:endParaRPr sz="20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4"/>
              </a:rPr>
              <a:t>Fetch-Execute Cycle</a:t>
            </a:r>
            <a:endParaRPr sz="20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rgbClr val="01AFD1"/>
                </a:solidFill>
                <a:latin typeface="Roboto Medium"/>
                <a:ea typeface="Roboto Medium"/>
                <a:cs typeface="Roboto Medium"/>
                <a:sym typeface="Roboto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Computer Hardware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rgbClr val="01AFD1"/>
                </a:solidFill>
                <a:latin typeface="Roboto Medium"/>
                <a:ea typeface="Roboto Medium"/>
                <a:cs typeface="Roboto Medium"/>
                <a:sym typeface="Roboto Medium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Types of Software Programs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rgbClr val="01AFD1"/>
                </a:solidFill>
                <a:latin typeface="Roboto Medium"/>
                <a:ea typeface="Roboto Medium"/>
                <a:cs typeface="Roboto Medium"/>
                <a:sym typeface="Roboto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Different </a:t>
            </a:r>
            <a:r>
              <a:rPr i="1" lang="en" sz="2000" u="sng">
                <a:solidFill>
                  <a:srgbClr val="01AFD1"/>
                </a:solidFill>
                <a:latin typeface="Roboto Medium"/>
                <a:ea typeface="Roboto Medium"/>
                <a:cs typeface="Roboto Medium"/>
                <a:sym typeface="Roboto Medium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Types of Applications Software</a:t>
            </a:r>
            <a:endParaRPr i="1"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rgbClr val="01AFD1"/>
                </a:solidFill>
                <a:latin typeface="Roboto Medium"/>
                <a:ea typeface="Roboto Medium"/>
                <a:cs typeface="Roboto Medium"/>
                <a:sym typeface="Roboto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I/O Devices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10"/>
              </a:rPr>
              <a:t>OpenAI. (2023-2024). ChatGPT (3.5)</a:t>
            </a:r>
            <a:r>
              <a:rPr lang="en" sz="2000">
                <a:solidFill>
                  <a:srgbClr val="37415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endParaRPr sz="2000">
              <a:solidFill>
                <a:srgbClr val="37415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11"/>
              </a:rPr>
              <a:t>TechTerms.com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Medium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12"/>
              </a:rPr>
              <a:t>HP What Are Computer Drivers</a:t>
            </a:r>
            <a:endParaRPr sz="2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79" name="Google Shape;1279;p10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280" name="Google Shape;1280;p100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281" name="Google Shape;1281;p10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1"/>
          <p:cNvSpPr/>
          <p:nvPr/>
        </p:nvSpPr>
        <p:spPr>
          <a:xfrm>
            <a:off x="248125" y="1649400"/>
            <a:ext cx="7766548" cy="17147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Computing Systems</a:t>
            </a:r>
          </a:p>
        </p:txBody>
      </p:sp>
      <p:sp>
        <p:nvSpPr>
          <p:cNvPr id="177" name="Google Shape;177;p21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8.1.5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79" name="Google Shape;17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