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</p:sldIdLst>
  <p:sldSz cy="5143500" cx="9144000"/>
  <p:notesSz cx="6858000" cy="9144000"/>
  <p:embeddedFontLst>
    <p:embeddedFont>
      <p:font typeface="Roboto Black"/>
      <p:bold r:id="rId78"/>
      <p:boldItalic r:id="rId79"/>
    </p:embeddedFont>
    <p:embeddedFont>
      <p:font typeface="Roboto"/>
      <p:regular r:id="rId80"/>
      <p:bold r:id="rId81"/>
      <p:italic r:id="rId82"/>
      <p:boldItalic r:id="rId83"/>
    </p:embeddedFont>
    <p:embeddedFont>
      <p:font typeface="Roboto Medium"/>
      <p:regular r:id="rId84"/>
      <p:bold r:id="rId85"/>
      <p:italic r:id="rId86"/>
      <p:boldItalic r:id="rId87"/>
    </p:embeddedFont>
    <p:embeddedFont>
      <p:font typeface="Playfair Display"/>
      <p:regular r:id="rId88"/>
      <p:bold r:id="rId89"/>
      <p:italic r:id="rId90"/>
      <p:boldItalic r:id="rId91"/>
    </p:embeddedFont>
    <p:embeddedFont>
      <p:font typeface="Roboto Light"/>
      <p:regular r:id="rId92"/>
      <p:bold r:id="rId93"/>
      <p:italic r:id="rId94"/>
      <p:boldItalic r:id="rId9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font" Target="fonts/RobotoMedium-regular.fntdata"/><Relationship Id="rId83" Type="http://schemas.openxmlformats.org/officeDocument/2006/relationships/font" Target="fonts/Roboto-boldItalic.fntdata"/><Relationship Id="rId42" Type="http://schemas.openxmlformats.org/officeDocument/2006/relationships/slide" Target="slides/slide37.xml"/><Relationship Id="rId86" Type="http://schemas.openxmlformats.org/officeDocument/2006/relationships/font" Target="fonts/RobotoMedium-italic.fntdata"/><Relationship Id="rId41" Type="http://schemas.openxmlformats.org/officeDocument/2006/relationships/slide" Target="slides/slide36.xml"/><Relationship Id="rId85" Type="http://schemas.openxmlformats.org/officeDocument/2006/relationships/font" Target="fonts/RobotoMedium-bold.fntdata"/><Relationship Id="rId44" Type="http://schemas.openxmlformats.org/officeDocument/2006/relationships/slide" Target="slides/slide39.xml"/><Relationship Id="rId88" Type="http://schemas.openxmlformats.org/officeDocument/2006/relationships/font" Target="fonts/PlayfairDisplay-regular.fntdata"/><Relationship Id="rId43" Type="http://schemas.openxmlformats.org/officeDocument/2006/relationships/slide" Target="slides/slide38.xml"/><Relationship Id="rId87" Type="http://schemas.openxmlformats.org/officeDocument/2006/relationships/font" Target="fonts/RobotoMedium-boldItalic.fntdata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schemas.openxmlformats.org/officeDocument/2006/relationships/font" Target="fonts/PlayfairDisplay-bold.fntdata"/><Relationship Id="rId80" Type="http://schemas.openxmlformats.org/officeDocument/2006/relationships/font" Target="fonts/Roboto-regular.fntdata"/><Relationship Id="rId82" Type="http://schemas.openxmlformats.org/officeDocument/2006/relationships/font" Target="fonts/Roboto-italic.fntdata"/><Relationship Id="rId81" Type="http://schemas.openxmlformats.org/officeDocument/2006/relationships/font" Target="fonts/Roboto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font" Target="fonts/RobotoBlack-boldItalic.fntdata"/><Relationship Id="rId34" Type="http://schemas.openxmlformats.org/officeDocument/2006/relationships/slide" Target="slides/slide29.xml"/><Relationship Id="rId78" Type="http://schemas.openxmlformats.org/officeDocument/2006/relationships/font" Target="fonts/RobotoBlack-bold.fntdata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95" Type="http://schemas.openxmlformats.org/officeDocument/2006/relationships/font" Target="fonts/RobotoLight-boldItalic.fntdata"/><Relationship Id="rId50" Type="http://schemas.openxmlformats.org/officeDocument/2006/relationships/slide" Target="slides/slide45.xml"/><Relationship Id="rId94" Type="http://schemas.openxmlformats.org/officeDocument/2006/relationships/font" Target="fonts/RobotoLight-italic.fntdata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91" Type="http://schemas.openxmlformats.org/officeDocument/2006/relationships/font" Target="fonts/PlayfairDisplay-boldItalic.fntdata"/><Relationship Id="rId90" Type="http://schemas.openxmlformats.org/officeDocument/2006/relationships/font" Target="fonts/PlayfairDisplay-italic.fntdata"/><Relationship Id="rId93" Type="http://schemas.openxmlformats.org/officeDocument/2006/relationships/font" Target="fonts/RobotoLight-bold.fntdata"/><Relationship Id="rId92" Type="http://schemas.openxmlformats.org/officeDocument/2006/relationships/font" Target="fonts/RobotoLight-regular.fntdata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2b15115e2c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2b15115e2c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86121e66c5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86121e66c5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86121e66c5_0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86121e66c5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ef2cca4631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ef2cca4631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86121e66c5_0_3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86121e66c5_0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86121e66c5_0_5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86121e66c5_0_5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86121e66c5_0_5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86121e66c5_0_5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86121e66c5_0_5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86121e66c5_0_5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86121e66c5_0_6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86121e66c5_0_6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86121e66c5_0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86121e66c5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86121e66c5_0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86121e66c5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86121e66c5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86121e66c5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86121e66c5_0_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86121e66c5_0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86121e66c5_0_4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86121e66c5_0_4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ef2cca4631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ef2cca4631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86121e66c5_0_4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86121e66c5_0_4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86121e66c5_0_6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286121e66c5_0_6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86121e66c5_0_6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86121e66c5_0_6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866a9a3499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866a9a3499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86121e66c5_0_6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286121e66c5_0_6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86121e66c5_0_6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286121e66c5_0_6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86121e66c5_0_6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86121e66c5_0_6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86121e66c5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86121e66c5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ef2cca4631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1ef2cca4631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86121e66c5_0_5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286121e66c5_0_5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86121e66c5_0_6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286121e66c5_0_6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86121e66c5_0_6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286121e66c5_0_6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ef2cca4631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1ef2cca4631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86121e66c5_0_7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286121e66c5_0_7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1ef2cca4631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1ef2cca4631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ef2cca4631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1ef2cca4631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ef2cca4631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1ef2cca4631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ef2cca4631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1ef2cca4631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86121e66c5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86121e66c5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ef2cca4631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1ef2cca4631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1ef2cca4631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1ef2cca4631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ef2cca4631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1ef2cca4631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286121e66c5_0_7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286121e66c5_0_7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ef2cca4631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1ef2cca4631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ef2cca4631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ef2cca4631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1ef2cca4631_0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1ef2cca4631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ef2cca4631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1ef2cca4631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1ef2cca4631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1ef2cca4631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286121e66c5_0_5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286121e66c5_0_5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86121e66c5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86121e66c5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286121e66c5_0_5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286121e66c5_0_5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286121e66c5_0_7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286121e66c5_0_7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1ef2cca4631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1ef2cca4631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286121e66c5_0_7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286121e66c5_0_7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1ef2cca4631_0_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1ef2cca4631_0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1ef2cca4631_0_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1ef2cca4631_0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1ef2cca4631_0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1ef2cca4631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1ef2cca4631_0_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1ef2cca4631_0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286121e66c5_0_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286121e66c5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1ef2cca4631_0_3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1ef2cca4631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86121e66c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86121e66c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1ef2cca4631_0_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1ef2cca4631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1ef2cca4631_0_4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1ef2cca4631_0_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1ef2cca4631_0_4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1ef2cca4631_0_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286121e66c5_0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286121e66c5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1ef2cca4631_0_5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1ef2cca4631_0_5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286121e66c5_0_4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7" name="Google Shape;947;g286121e66c5_0_4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1ef2cca4631_0_6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1" name="Google Shape;961;g1ef2cca4631_0_6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1ef2cca4631_0_6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1ef2cca4631_0_6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1ef2cca4631_0_6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1ef2cca4631_0_6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1ef2cca4631_0_7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1ef2cca4631_0_7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86121e66c5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86121e66c5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1ef2cca4631_0_7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1ef2cca4631_0_7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1ef2cca4631_0_6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1ef2cca4631_0_6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g286121e66c5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7" name="Google Shape;1047;g286121e66c5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86121e66c5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86121e66c5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86121e66c5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86121e66c5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publicdomainvectors.org/photos/laptop.png" TargetMode="External"/><Relationship Id="rId4" Type="http://schemas.openxmlformats.org/officeDocument/2006/relationships/image" Target="../media/image6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Relationship Id="rId4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g"/><Relationship Id="rId4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jpg"/><Relationship Id="rId4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jpg"/><Relationship Id="rId4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hyperlink" Target="https://freesvg.org/img/stool-01.png" TargetMode="External"/><Relationship Id="rId10" Type="http://schemas.openxmlformats.org/officeDocument/2006/relationships/image" Target="../media/image9.png"/><Relationship Id="rId13" Type="http://schemas.openxmlformats.org/officeDocument/2006/relationships/hyperlink" Target="https://publicdomainvectors.org/photos/laptop.png" TargetMode="External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images.freeimg.net/rsynced_images/floor-floorboards.jpg" TargetMode="External"/><Relationship Id="rId4" Type="http://schemas.openxmlformats.org/officeDocument/2006/relationships/image" Target="../media/image5.jpg"/><Relationship Id="rId9" Type="http://schemas.openxmlformats.org/officeDocument/2006/relationships/hyperlink" Target="https://freesvg.org/img/round-table.png" TargetMode="External"/><Relationship Id="rId15" Type="http://schemas.openxmlformats.org/officeDocument/2006/relationships/hyperlink" Target="https://publicdomainvectors.org/photos/Pflanze-coloured.png" TargetMode="External"/><Relationship Id="rId14" Type="http://schemas.openxmlformats.org/officeDocument/2006/relationships/image" Target="../media/image6.png"/><Relationship Id="rId17" Type="http://schemas.openxmlformats.org/officeDocument/2006/relationships/image" Target="../media/image38.jpg"/><Relationship Id="rId16" Type="http://schemas.openxmlformats.org/officeDocument/2006/relationships/image" Target="../media/image31.png"/><Relationship Id="rId5" Type="http://schemas.openxmlformats.org/officeDocument/2006/relationships/hyperlink" Target="https://cdn.pixabay.com/photo/2012/04/14/13/46/clock-33989_960_720.png" TargetMode="External"/><Relationship Id="rId6" Type="http://schemas.openxmlformats.org/officeDocument/2006/relationships/image" Target="../media/image4.png"/><Relationship Id="rId18" Type="http://schemas.openxmlformats.org/officeDocument/2006/relationships/image" Target="../media/image2.png"/><Relationship Id="rId7" Type="http://schemas.openxmlformats.org/officeDocument/2006/relationships/hyperlink" Target="https://www.publicdomainpictures.net/pictures/70000/velka/tv-isolated-background-clipart.jpg" TargetMode="External"/><Relationship Id="rId8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techterms.com/definition/component" TargetMode="External"/><Relationship Id="rId4" Type="http://schemas.openxmlformats.org/officeDocument/2006/relationships/hyperlink" Target="https://techterms.com/definition/peripheral" TargetMode="External"/><Relationship Id="rId5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jpg"/><Relationship Id="rId4" Type="http://schemas.openxmlformats.org/officeDocument/2006/relationships/image" Target="../media/image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images.freeimg.net/rsynced_images/floor-floorboards.jpg" TargetMode="External"/><Relationship Id="rId4" Type="http://schemas.openxmlformats.org/officeDocument/2006/relationships/image" Target="../media/image5.jpg"/><Relationship Id="rId9" Type="http://schemas.openxmlformats.org/officeDocument/2006/relationships/image" Target="../media/image2.png"/><Relationship Id="rId5" Type="http://schemas.openxmlformats.org/officeDocument/2006/relationships/hyperlink" Target="https://cdn.pixabay.com/photo/2012/04/14/13/46/clock-33989_960_720.png" TargetMode="External"/><Relationship Id="rId6" Type="http://schemas.openxmlformats.org/officeDocument/2006/relationships/image" Target="../media/image4.png"/><Relationship Id="rId7" Type="http://schemas.openxmlformats.org/officeDocument/2006/relationships/hyperlink" Target="https://publicdomainvectors.org/photos/Pflanze-coloured.png" TargetMode="External"/><Relationship Id="rId8" Type="http://schemas.openxmlformats.org/officeDocument/2006/relationships/image" Target="../media/image3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8.png"/><Relationship Id="rId4" Type="http://schemas.openxmlformats.org/officeDocument/2006/relationships/image" Target="../media/image25.png"/><Relationship Id="rId5" Type="http://schemas.openxmlformats.org/officeDocument/2006/relationships/image" Target="../media/image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0.png"/><Relationship Id="rId4" Type="http://schemas.openxmlformats.org/officeDocument/2006/relationships/image" Target="../media/image43.png"/><Relationship Id="rId5" Type="http://schemas.openxmlformats.org/officeDocument/2006/relationships/image" Target="../media/image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9.xml"/><Relationship Id="rId10" Type="http://schemas.openxmlformats.org/officeDocument/2006/relationships/slide" Target="/ppt/slides/slide7.xml"/><Relationship Id="rId13" Type="http://schemas.openxmlformats.org/officeDocument/2006/relationships/slide" Target="/ppt/slides/slide49.xml"/><Relationship Id="rId12" Type="http://schemas.openxmlformats.org/officeDocument/2006/relationships/slide" Target="/ppt/slides/slide18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images.freeimg.net/rsynced_images/floor-floorboards.jpg" TargetMode="External"/><Relationship Id="rId4" Type="http://schemas.openxmlformats.org/officeDocument/2006/relationships/image" Target="../media/image5.jpg"/><Relationship Id="rId9" Type="http://schemas.openxmlformats.org/officeDocument/2006/relationships/slide" Target="/ppt/slides/slide5.xml"/><Relationship Id="rId15" Type="http://schemas.openxmlformats.org/officeDocument/2006/relationships/image" Target="../media/image2.png"/><Relationship Id="rId14" Type="http://schemas.openxmlformats.org/officeDocument/2006/relationships/slide" Target="/ppt/slides/slide63.xml"/><Relationship Id="rId5" Type="http://schemas.openxmlformats.org/officeDocument/2006/relationships/hyperlink" Target="https://cdn.pixabay.com/photo/2012/04/14/13/46/clock-33989_960_720.png" TargetMode="External"/><Relationship Id="rId6" Type="http://schemas.openxmlformats.org/officeDocument/2006/relationships/image" Target="../media/image4.png"/><Relationship Id="rId7" Type="http://schemas.openxmlformats.org/officeDocument/2006/relationships/hyperlink" Target="https://publicdomainvectors.org/photos/Pflanze-coloured.png" TargetMode="External"/><Relationship Id="rId8" Type="http://schemas.openxmlformats.org/officeDocument/2006/relationships/image" Target="../media/image3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9.png"/><Relationship Id="rId4" Type="http://schemas.openxmlformats.org/officeDocument/2006/relationships/image" Target="../media/image22.png"/><Relationship Id="rId5" Type="http://schemas.openxmlformats.org/officeDocument/2006/relationships/image" Target="../media/image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1.png"/><Relationship Id="rId4" Type="http://schemas.openxmlformats.org/officeDocument/2006/relationships/image" Target="../media/image37.png"/><Relationship Id="rId5" Type="http://schemas.openxmlformats.org/officeDocument/2006/relationships/image" Target="../media/image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8.png"/><Relationship Id="rId4" Type="http://schemas.openxmlformats.org/officeDocument/2006/relationships/image" Target="../media/image2.png"/><Relationship Id="rId5" Type="http://schemas.openxmlformats.org/officeDocument/2006/relationships/image" Target="../media/image3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9.png"/><Relationship Id="rId4" Type="http://schemas.openxmlformats.org/officeDocument/2006/relationships/image" Target="../media/image45.jpg"/><Relationship Id="rId5" Type="http://schemas.openxmlformats.org/officeDocument/2006/relationships/image" Target="../media/image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8.png"/><Relationship Id="rId4" Type="http://schemas.openxmlformats.org/officeDocument/2006/relationships/image" Target="../media/image44.png"/><Relationship Id="rId5" Type="http://schemas.openxmlformats.org/officeDocument/2006/relationships/image" Target="../media/image36.jpg"/><Relationship Id="rId6" Type="http://schemas.openxmlformats.org/officeDocument/2006/relationships/image" Target="../media/image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2.png"/><Relationship Id="rId4" Type="http://schemas.openxmlformats.org/officeDocument/2006/relationships/image" Target="../media/image47.png"/><Relationship Id="rId5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0.png"/><Relationship Id="rId4" Type="http://schemas.openxmlformats.org/officeDocument/2006/relationships/image" Target="../media/image49.png"/><Relationship Id="rId5" Type="http://schemas.openxmlformats.org/officeDocument/2006/relationships/image" Target="../media/image2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5.jpg"/><Relationship Id="rId4" Type="http://schemas.openxmlformats.org/officeDocument/2006/relationships/image" Target="../media/image2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35.jpg"/><Relationship Id="rId4" Type="http://schemas.openxmlformats.org/officeDocument/2006/relationships/image" Target="../media/image2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5.jpg"/><Relationship Id="rId4" Type="http://schemas.openxmlformats.org/officeDocument/2006/relationships/image" Target="../media/image2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5.jpg"/><Relationship Id="rId4" Type="http://schemas.openxmlformats.org/officeDocument/2006/relationships/image" Target="../media/image2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5.jp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5.jpg"/><Relationship Id="rId4" Type="http://schemas.openxmlformats.org/officeDocument/2006/relationships/image" Target="../media/image2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5.jpg"/><Relationship Id="rId4" Type="http://schemas.openxmlformats.org/officeDocument/2006/relationships/image" Target="../media/image2.png"/></Relationships>
</file>

<file path=ppt/slides/_rels/slide7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png"/><Relationship Id="rId10" Type="http://schemas.openxmlformats.org/officeDocument/2006/relationships/hyperlink" Target="https://techterms.com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hyperlink" Target="https://techterms.com/definition/hardware" TargetMode="External"/><Relationship Id="rId4" Type="http://schemas.openxmlformats.org/officeDocument/2006/relationships/hyperlink" Target="https://turbofuture.com/computers/The-Five-Types-of-System-Software" TargetMode="External"/><Relationship Id="rId9" Type="http://schemas.openxmlformats.org/officeDocument/2006/relationships/hyperlink" Target="https://www.openai.com/" TargetMode="External"/><Relationship Id="rId5" Type="http://schemas.openxmlformats.org/officeDocument/2006/relationships/hyperlink" Target="https://technostacks.com/blog/types-of-application-software" TargetMode="External"/><Relationship Id="rId6" Type="http://schemas.openxmlformats.org/officeDocument/2006/relationships/hyperlink" Target="https://technostacks.com/blog/types-of-application-software" TargetMode="External"/><Relationship Id="rId7" Type="http://schemas.openxmlformats.org/officeDocument/2006/relationships/hyperlink" Target="https://techterms.com/definition/io" TargetMode="External"/><Relationship Id="rId8" Type="http://schemas.openxmlformats.org/officeDocument/2006/relationships/hyperlink" Target="https://www.openai.com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publicdomainvectors.org/photos/laptop.png" id="54" name="Google Shape;54;p1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3279" y="1261100"/>
            <a:ext cx="6034071" cy="31487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8008675" y="-20700"/>
            <a:ext cx="11352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/>
          <p:nvPr/>
        </p:nvSpPr>
        <p:spPr>
          <a:xfrm rot="-5400000">
            <a:off x="7154300" y="1786425"/>
            <a:ext cx="1415325" cy="1006825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3"/>
          <p:cNvSpPr/>
          <p:nvPr/>
        </p:nvSpPr>
        <p:spPr>
          <a:xfrm>
            <a:off x="268825" y="155975"/>
            <a:ext cx="7585679" cy="10425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FF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Roboto;900"/>
              </a:rPr>
              <a:t>The New Jersey Student Learning Standards</a:t>
            </a:r>
          </a:p>
        </p:txBody>
      </p:sp>
      <p:sp>
        <p:nvSpPr>
          <p:cNvPr id="58" name="Google Shape;58;p13"/>
          <p:cNvSpPr txBox="1"/>
          <p:nvPr/>
        </p:nvSpPr>
        <p:spPr>
          <a:xfrm>
            <a:off x="2259650" y="1582175"/>
            <a:ext cx="3967800" cy="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Computer Science &amp; Design Thinking</a:t>
            </a:r>
            <a:endParaRPr sz="16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8.1.2 Computing Systems</a:t>
            </a:r>
            <a:endParaRPr sz="25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8008675" y="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8008675" y="3255025"/>
            <a:ext cx="11352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    </a:t>
            </a:r>
            <a:endParaRPr b="1" sz="2500">
              <a:solidFill>
                <a:schemeClr val="lt1"/>
              </a:solidFill>
            </a:endParaRPr>
          </a:p>
        </p:txBody>
      </p:sp>
      <p:sp>
        <p:nvSpPr>
          <p:cNvPr id="61" name="Google Shape;61;p13"/>
          <p:cNvSpPr txBox="1"/>
          <p:nvPr>
            <p:ph idx="12" type="sldNum"/>
          </p:nvPr>
        </p:nvSpPr>
        <p:spPr>
          <a:xfrm>
            <a:off x="7959875" y="4696200"/>
            <a:ext cx="1183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Page </a:t>
            </a: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r>
              <a:rPr lang="en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62" name="Google Shape;6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63225"/>
            <a:ext cx="7959875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2"/>
          <p:cNvSpPr txBox="1"/>
          <p:nvPr>
            <p:ph idx="12" type="sldNum"/>
          </p:nvPr>
        </p:nvSpPr>
        <p:spPr>
          <a:xfrm>
            <a:off x="828285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" name="Google Shape;186;p22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7" name="Google Shape;187;p22"/>
          <p:cNvPicPr preferRelativeResize="0"/>
          <p:nvPr/>
        </p:nvPicPr>
        <p:blipFill rotWithShape="1">
          <a:blip r:embed="rId3">
            <a:alphaModFix/>
          </a:blip>
          <a:srcRect b="0" l="18019" r="0" t="0"/>
          <a:stretch/>
        </p:blipFill>
        <p:spPr>
          <a:xfrm>
            <a:off x="5657850" y="1868925"/>
            <a:ext cx="2625100" cy="25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2"/>
          <p:cNvSpPr txBox="1"/>
          <p:nvPr/>
        </p:nvSpPr>
        <p:spPr>
          <a:xfrm>
            <a:off x="152400" y="1659475"/>
            <a:ext cx="5594100" cy="22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A computing system is an </a:t>
            </a:r>
            <a:r>
              <a:rPr b="1" i="1"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arrangement </a:t>
            </a:r>
            <a:r>
              <a:rPr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(or </a:t>
            </a:r>
            <a:r>
              <a:rPr i="1"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layout</a:t>
            </a:r>
            <a:r>
              <a:rPr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) of </a:t>
            </a:r>
            <a:r>
              <a:rPr b="1" i="1"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hardware and software</a:t>
            </a:r>
            <a:r>
              <a:rPr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to</a:t>
            </a:r>
            <a:endParaRPr sz="3400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perform a computing task.</a:t>
            </a:r>
            <a:endParaRPr sz="3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9" name="Google Shape;189;p22"/>
          <p:cNvSpPr/>
          <p:nvPr/>
        </p:nvSpPr>
        <p:spPr>
          <a:xfrm>
            <a:off x="152400" y="81475"/>
            <a:ext cx="8069973" cy="8454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What is a Computing System?</a:t>
            </a:r>
          </a:p>
        </p:txBody>
      </p:sp>
      <p:sp>
        <p:nvSpPr>
          <p:cNvPr id="190" name="Google Shape;190;p22"/>
          <p:cNvSpPr txBox="1"/>
          <p:nvPr/>
        </p:nvSpPr>
        <p:spPr>
          <a:xfrm>
            <a:off x="8008675" y="0"/>
            <a:ext cx="1387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91" name="Google Shape;191;p22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92" name="Google Shape;19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82849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3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3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" name="Google Shape;199;p23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3"/>
          <p:cNvSpPr txBox="1"/>
          <p:nvPr/>
        </p:nvSpPr>
        <p:spPr>
          <a:xfrm>
            <a:off x="172025" y="263300"/>
            <a:ext cx="45018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Question:</a:t>
            </a:r>
            <a:r>
              <a:rPr b="1" lang="en" sz="4000">
                <a:latin typeface="Roboto"/>
                <a:ea typeface="Roboto"/>
                <a:cs typeface="Roboto"/>
                <a:sym typeface="Roboto"/>
              </a:rPr>
              <a:t> </a:t>
            </a:r>
            <a:endParaRPr b="1" sz="4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Roboto"/>
                <a:ea typeface="Roboto"/>
                <a:cs typeface="Roboto"/>
                <a:sym typeface="Roboto"/>
              </a:rPr>
              <a:t>Can you name</a:t>
            </a:r>
            <a:endParaRPr b="1" sz="4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Roboto"/>
                <a:ea typeface="Roboto"/>
                <a:cs typeface="Roboto"/>
                <a:sym typeface="Roboto"/>
              </a:rPr>
              <a:t>a computing device that use in school or at home everyday?</a:t>
            </a:r>
            <a:endParaRPr b="1" sz="4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" name="Google Shape;201;p23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02" name="Google Shape;202;p23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203" name="Google Shape;20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2150" y="781050"/>
            <a:ext cx="4300549" cy="430055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/>
          <p:nvPr/>
        </p:nvSpPr>
        <p:spPr>
          <a:xfrm rot="-250340">
            <a:off x="6647766" y="181774"/>
            <a:ext cx="420744" cy="759227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Roboto"/>
              </a:rPr>
              <a:t>?</a:t>
            </a:r>
          </a:p>
        </p:txBody>
      </p:sp>
      <p:sp>
        <p:nvSpPr>
          <p:cNvPr id="205" name="Google Shape;205;p23"/>
          <p:cNvSpPr/>
          <p:nvPr/>
        </p:nvSpPr>
        <p:spPr>
          <a:xfrm rot="156754">
            <a:off x="7355245" y="413463"/>
            <a:ext cx="464933" cy="8838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Roboto"/>
              </a:rPr>
              <a:t>?</a:t>
            </a:r>
          </a:p>
        </p:txBody>
      </p:sp>
      <p:sp>
        <p:nvSpPr>
          <p:cNvPr id="206" name="Google Shape;206;p23"/>
          <p:cNvSpPr/>
          <p:nvPr/>
        </p:nvSpPr>
        <p:spPr>
          <a:xfrm rot="-903205">
            <a:off x="5901326" y="178966"/>
            <a:ext cx="395928" cy="874093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Roboto"/>
              </a:rPr>
              <a:t>?</a:t>
            </a:r>
          </a:p>
        </p:txBody>
      </p:sp>
      <p:sp>
        <p:nvSpPr>
          <p:cNvPr id="207" name="Google Shape;207;p23"/>
          <p:cNvSpPr/>
          <p:nvPr/>
        </p:nvSpPr>
        <p:spPr>
          <a:xfrm rot="-903228">
            <a:off x="4938707" y="451463"/>
            <a:ext cx="489060" cy="89514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Roboto"/>
              </a:rPr>
              <a:t>?</a:t>
            </a:r>
          </a:p>
        </p:txBody>
      </p:sp>
      <p:pic>
        <p:nvPicPr>
          <p:cNvPr id="208" name="Google Shape;20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4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4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5" name="Google Shape;215;p24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4"/>
          <p:cNvSpPr txBox="1"/>
          <p:nvPr/>
        </p:nvSpPr>
        <p:spPr>
          <a:xfrm>
            <a:off x="190775" y="0"/>
            <a:ext cx="78366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Answer: </a:t>
            </a:r>
            <a:r>
              <a:rPr b="1" lang="en" sz="3100">
                <a:latin typeface="Roboto"/>
                <a:ea typeface="Roboto"/>
                <a:cs typeface="Roboto"/>
                <a:sym typeface="Roboto"/>
              </a:rPr>
              <a:t>Below is a list of some </a:t>
            </a:r>
            <a:r>
              <a:rPr b="1" lang="en" sz="3100">
                <a:latin typeface="Roboto"/>
                <a:ea typeface="Roboto"/>
                <a:cs typeface="Roboto"/>
                <a:sym typeface="Roboto"/>
              </a:rPr>
              <a:t>computing devices that you use at school and home. </a:t>
            </a:r>
            <a:endParaRPr b="1" sz="3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7" name="Google Shape;217;p24"/>
          <p:cNvSpPr txBox="1"/>
          <p:nvPr>
            <p:ph idx="1" type="body"/>
          </p:nvPr>
        </p:nvSpPr>
        <p:spPr>
          <a:xfrm>
            <a:off x="4485500" y="1728913"/>
            <a:ext cx="3649800" cy="23445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44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"/>
              <a:buChar char="❖"/>
            </a:pPr>
            <a:r>
              <a:rPr b="1" lang="en" sz="3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Desktop</a:t>
            </a:r>
            <a:endParaRPr b="1" sz="34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44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"/>
              <a:buChar char="❖"/>
            </a:pPr>
            <a:r>
              <a:rPr b="1" lang="en" sz="3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Laptop</a:t>
            </a:r>
            <a:endParaRPr b="1" sz="34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44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"/>
              <a:buChar char="❖"/>
            </a:pPr>
            <a:r>
              <a:rPr b="1" lang="en" sz="3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Tablet</a:t>
            </a:r>
            <a:endParaRPr b="1" sz="34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44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"/>
              <a:buChar char="❖"/>
            </a:pPr>
            <a:r>
              <a:rPr b="1" lang="en" sz="3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Smart phone</a:t>
            </a:r>
            <a:endParaRPr b="1" sz="3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2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8" name="Google Shape;218;p24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19" name="Google Shape;219;p24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220" name="Google Shape;22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4"/>
          <p:cNvSpPr txBox="1"/>
          <p:nvPr>
            <p:ph idx="1" type="body"/>
          </p:nvPr>
        </p:nvSpPr>
        <p:spPr>
          <a:xfrm>
            <a:off x="190775" y="1502675"/>
            <a:ext cx="3986700" cy="26031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44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"/>
              <a:buChar char="❖"/>
            </a:pPr>
            <a:r>
              <a:rPr b="1" lang="en" sz="3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Smart TVs</a:t>
            </a:r>
            <a:endParaRPr b="1" sz="34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44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"/>
              <a:buChar char="❖"/>
            </a:pPr>
            <a:r>
              <a:rPr b="1" lang="en" sz="3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Smartwatch</a:t>
            </a:r>
            <a:endParaRPr b="1" sz="34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44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"/>
              <a:buChar char="❖"/>
            </a:pPr>
            <a:r>
              <a:rPr b="1" lang="en" sz="3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Fitness Trackers</a:t>
            </a:r>
            <a:endParaRPr b="1" sz="34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44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"/>
              <a:buChar char="❖"/>
            </a:pPr>
            <a:r>
              <a:rPr b="1" lang="en" sz="3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E-readers</a:t>
            </a:r>
            <a:endParaRPr b="1" sz="34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5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5"/>
          <p:cNvSpPr txBox="1"/>
          <p:nvPr>
            <p:ph idx="12" type="sldNum"/>
          </p:nvPr>
        </p:nvSpPr>
        <p:spPr>
          <a:xfrm>
            <a:off x="8338875" y="4766300"/>
            <a:ext cx="804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8" name="Google Shape;228;p25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5"/>
          <p:cNvSpPr/>
          <p:nvPr/>
        </p:nvSpPr>
        <p:spPr>
          <a:xfrm>
            <a:off x="152400" y="81475"/>
            <a:ext cx="7717305" cy="855133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Types of Computing Devices</a:t>
            </a:r>
          </a:p>
        </p:txBody>
      </p:sp>
      <p:sp>
        <p:nvSpPr>
          <p:cNvPr id="230" name="Google Shape;230;p25"/>
          <p:cNvSpPr txBox="1"/>
          <p:nvPr/>
        </p:nvSpPr>
        <p:spPr>
          <a:xfrm>
            <a:off x="276575" y="1067275"/>
            <a:ext cx="7886400" cy="38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We use three different types of computing systems or devices:</a:t>
            </a:r>
            <a:endParaRPr sz="3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572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Roboto"/>
              <a:buAutoNum type="arabicPeriod"/>
            </a:pPr>
            <a:r>
              <a:rPr b="1" lang="en" sz="3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stationary devices</a:t>
            </a:r>
            <a:endParaRPr b="1" sz="3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572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Roboto"/>
              <a:buAutoNum type="arabicPeriod"/>
            </a:pPr>
            <a:r>
              <a:rPr b="1" lang="en" sz="3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mobile devices</a:t>
            </a:r>
            <a:endParaRPr b="1" sz="3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572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Roboto"/>
              <a:buAutoNum type="arabicPeriod"/>
            </a:pPr>
            <a:r>
              <a:rPr b="1" lang="en" sz="3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wearable devices</a:t>
            </a:r>
            <a:endParaRPr b="1" sz="3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" name="Google Shape;231;p25"/>
          <p:cNvSpPr txBox="1"/>
          <p:nvPr/>
        </p:nvSpPr>
        <p:spPr>
          <a:xfrm>
            <a:off x="8008675" y="0"/>
            <a:ext cx="1363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32" name="Google Shape;232;p25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7801" y="1076389"/>
            <a:ext cx="3535150" cy="3430613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6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6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0" name="Google Shape;240;p26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6"/>
          <p:cNvSpPr/>
          <p:nvPr/>
        </p:nvSpPr>
        <p:spPr>
          <a:xfrm>
            <a:off x="152400" y="81475"/>
            <a:ext cx="7717305" cy="855133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Types of Computing Devices</a:t>
            </a:r>
          </a:p>
        </p:txBody>
      </p:sp>
      <p:sp>
        <p:nvSpPr>
          <p:cNvPr id="242" name="Google Shape;242;p26"/>
          <p:cNvSpPr txBox="1"/>
          <p:nvPr/>
        </p:nvSpPr>
        <p:spPr>
          <a:xfrm>
            <a:off x="97975" y="1297600"/>
            <a:ext cx="5003400" cy="30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Roboto"/>
              <a:buAutoNum type="arabicPeriod"/>
            </a:pPr>
            <a:r>
              <a:rPr b="1" i="1" lang="en" sz="3300"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b="1" i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tationary </a:t>
            </a:r>
            <a:r>
              <a:rPr b="1" i="1" lang="en" sz="3300">
                <a:latin typeface="Roboto"/>
                <a:ea typeface="Roboto"/>
                <a:cs typeface="Roboto"/>
                <a:sym typeface="Roboto"/>
              </a:rPr>
              <a:t>d</a:t>
            </a:r>
            <a:r>
              <a:rPr b="1" i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evices</a:t>
            </a:r>
            <a:r>
              <a:rPr lang="en" sz="33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stay in one place, like a desktop computer. </a:t>
            </a:r>
            <a:r>
              <a:rPr b="1" i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You go to the device when you need to use it.</a:t>
            </a:r>
            <a:endParaRPr b="1" i="1" sz="33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3" name="Google Shape;243;p26"/>
          <p:cNvSpPr txBox="1"/>
          <p:nvPr/>
        </p:nvSpPr>
        <p:spPr>
          <a:xfrm>
            <a:off x="8008675" y="0"/>
            <a:ext cx="14229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44" name="Google Shape;244;p26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245" name="Google Shape;24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82952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7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7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2" name="Google Shape;252;p27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7"/>
          <p:cNvSpPr/>
          <p:nvPr/>
        </p:nvSpPr>
        <p:spPr>
          <a:xfrm>
            <a:off x="152400" y="81475"/>
            <a:ext cx="7717305" cy="855133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Types of Computing Devices</a:t>
            </a:r>
          </a:p>
        </p:txBody>
      </p:sp>
      <p:sp>
        <p:nvSpPr>
          <p:cNvPr id="254" name="Google Shape;254;p27"/>
          <p:cNvSpPr txBox="1"/>
          <p:nvPr/>
        </p:nvSpPr>
        <p:spPr>
          <a:xfrm>
            <a:off x="380025" y="1279225"/>
            <a:ext cx="4662300" cy="31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Roboto"/>
                <a:ea typeface="Roboto"/>
                <a:cs typeface="Roboto"/>
                <a:sym typeface="Roboto"/>
              </a:rPr>
              <a:t>2. </a:t>
            </a:r>
            <a:r>
              <a:rPr b="1" lang="en" sz="3300"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b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obile devices</a:t>
            </a:r>
            <a:r>
              <a:rPr lang="en" sz="33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i="1" lang="en" sz="3300">
                <a:solidFill>
                  <a:schemeClr val="dk1"/>
                </a:solidFill>
              </a:rPr>
              <a:t>go with you from place to place </a:t>
            </a:r>
            <a:r>
              <a:rPr lang="en" sz="3300">
                <a:solidFill>
                  <a:schemeClr val="dk1"/>
                </a:solidFill>
              </a:rPr>
              <a:t>like a laptop, tablet and smartphone in your bookbag.</a:t>
            </a:r>
            <a:endParaRPr sz="3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5" name="Google Shape;255;p27"/>
          <p:cNvSpPr txBox="1"/>
          <p:nvPr/>
        </p:nvSpPr>
        <p:spPr>
          <a:xfrm>
            <a:off x="8008675" y="0"/>
            <a:ext cx="1387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56" name="Google Shape;256;p27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2750" y="1279225"/>
            <a:ext cx="4104150" cy="33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82952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6015" y="1262725"/>
            <a:ext cx="3026935" cy="327662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8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8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6" name="Google Shape;266;p28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8"/>
          <p:cNvSpPr/>
          <p:nvPr/>
        </p:nvSpPr>
        <p:spPr>
          <a:xfrm>
            <a:off x="152400" y="81475"/>
            <a:ext cx="7717305" cy="855133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Types of Computing Devices</a:t>
            </a:r>
          </a:p>
        </p:txBody>
      </p:sp>
      <p:sp>
        <p:nvSpPr>
          <p:cNvPr id="268" name="Google Shape;268;p28"/>
          <p:cNvSpPr txBox="1"/>
          <p:nvPr/>
        </p:nvSpPr>
        <p:spPr>
          <a:xfrm>
            <a:off x="224850" y="1262713"/>
            <a:ext cx="5370900" cy="30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Roboto"/>
                <a:ea typeface="Roboto"/>
                <a:cs typeface="Roboto"/>
                <a:sym typeface="Roboto"/>
              </a:rPr>
              <a:t>3. </a:t>
            </a:r>
            <a:r>
              <a:rPr b="1" lang="en" sz="3300">
                <a:latin typeface="Roboto"/>
                <a:ea typeface="Roboto"/>
                <a:cs typeface="Roboto"/>
                <a:sym typeface="Roboto"/>
              </a:rPr>
              <a:t>W</a:t>
            </a:r>
            <a:r>
              <a:rPr b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earable devices</a:t>
            </a: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are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i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worn on the human body</a:t>
            </a:r>
            <a:r>
              <a:rPr i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like a watch connected to a smartphone or fitness tracker.</a:t>
            </a:r>
            <a:endParaRPr sz="33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69" name="Google Shape;269;p28"/>
          <p:cNvCxnSpPr/>
          <p:nvPr/>
        </p:nvCxnSpPr>
        <p:spPr>
          <a:xfrm>
            <a:off x="5076125" y="2206675"/>
            <a:ext cx="1172100" cy="1054200"/>
          </a:xfrm>
          <a:prstGeom prst="straightConnector1">
            <a:avLst/>
          </a:prstGeom>
          <a:noFill/>
          <a:ln cap="flat" cmpd="sng" w="1524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0" name="Google Shape;270;p28"/>
          <p:cNvSpPr txBox="1"/>
          <p:nvPr/>
        </p:nvSpPr>
        <p:spPr>
          <a:xfrm>
            <a:off x="8145850" y="5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71" name="Google Shape;271;p28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272" name="Google Shape;27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9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9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9" name="Google Shape;279;p29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9"/>
          <p:cNvSpPr/>
          <p:nvPr/>
        </p:nvSpPr>
        <p:spPr>
          <a:xfrm>
            <a:off x="152400" y="81475"/>
            <a:ext cx="7696491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Computing Devices</a:t>
            </a:r>
          </a:p>
        </p:txBody>
      </p:sp>
      <p:sp>
        <p:nvSpPr>
          <p:cNvPr id="281" name="Google Shape;281;p29"/>
          <p:cNvSpPr txBox="1"/>
          <p:nvPr/>
        </p:nvSpPr>
        <p:spPr>
          <a:xfrm>
            <a:off x="335975" y="1263025"/>
            <a:ext cx="7303500" cy="3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Roboto"/>
                <a:ea typeface="Roboto"/>
                <a:cs typeface="Roboto"/>
                <a:sym typeface="Roboto"/>
              </a:rPr>
              <a:t>Some of the information we give or get from </a:t>
            </a:r>
            <a:r>
              <a:rPr lang="en" sz="3900">
                <a:latin typeface="Roboto"/>
                <a:ea typeface="Roboto"/>
                <a:cs typeface="Roboto"/>
                <a:sym typeface="Roboto"/>
              </a:rPr>
              <a:t>computing</a:t>
            </a:r>
            <a:r>
              <a:rPr lang="en" sz="3900">
                <a:latin typeface="Roboto"/>
                <a:ea typeface="Roboto"/>
                <a:cs typeface="Roboto"/>
                <a:sym typeface="Roboto"/>
              </a:rPr>
              <a:t> devices is good and helpful. Some information is not good and is not helpful.</a:t>
            </a:r>
            <a:endParaRPr sz="39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2" name="Google Shape;282;p29"/>
          <p:cNvSpPr txBox="1"/>
          <p:nvPr/>
        </p:nvSpPr>
        <p:spPr>
          <a:xfrm>
            <a:off x="8145850" y="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83" name="Google Shape;283;p29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284" name="Google Shape;28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7959875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0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0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1" name="Google Shape;291;p30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0"/>
          <p:cNvSpPr/>
          <p:nvPr/>
        </p:nvSpPr>
        <p:spPr>
          <a:xfrm>
            <a:off x="80700" y="1623650"/>
            <a:ext cx="7863148" cy="17058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Hardware</a:t>
            </a:r>
          </a:p>
        </p:txBody>
      </p:sp>
      <p:sp>
        <p:nvSpPr>
          <p:cNvPr id="293" name="Google Shape;293;p30"/>
          <p:cNvSpPr txBox="1"/>
          <p:nvPr/>
        </p:nvSpPr>
        <p:spPr>
          <a:xfrm>
            <a:off x="8145850" y="5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94" name="Google Shape;294;p30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295" name="Google Shape;29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1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1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2" name="Google Shape;302;p31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31"/>
          <p:cNvSpPr/>
          <p:nvPr/>
        </p:nvSpPr>
        <p:spPr>
          <a:xfrm>
            <a:off x="152400" y="81475"/>
            <a:ext cx="7982609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Hardware</a:t>
            </a:r>
          </a:p>
        </p:txBody>
      </p:sp>
      <p:sp>
        <p:nvSpPr>
          <p:cNvPr id="304" name="Google Shape;304;p31"/>
          <p:cNvSpPr txBox="1"/>
          <p:nvPr>
            <p:ph idx="1" type="body"/>
          </p:nvPr>
        </p:nvSpPr>
        <p:spPr>
          <a:xfrm>
            <a:off x="152400" y="1184625"/>
            <a:ext cx="5238900" cy="318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Computer </a:t>
            </a:r>
            <a:r>
              <a:rPr lang="en" sz="37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hardware </a:t>
            </a: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refers to the </a:t>
            </a:r>
            <a:r>
              <a:rPr b="1" i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physical (touchable) parts</a:t>
            </a: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and related </a:t>
            </a:r>
            <a:r>
              <a:rPr b="1" i="1"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devices</a:t>
            </a:r>
            <a:r>
              <a:rPr lang="en" sz="33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that make up a computer systems.</a:t>
            </a:r>
            <a:r>
              <a:rPr lang="en" sz="3300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3300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5" name="Google Shape;305;p31"/>
          <p:cNvPicPr preferRelativeResize="0"/>
          <p:nvPr/>
        </p:nvPicPr>
        <p:blipFill rotWithShape="1">
          <a:blip r:embed="rId3">
            <a:alphaModFix/>
          </a:blip>
          <a:srcRect b="4607" l="10799" r="4028" t="0"/>
          <a:stretch/>
        </p:blipFill>
        <p:spPr>
          <a:xfrm>
            <a:off x="5257400" y="1731525"/>
            <a:ext cx="2877599" cy="2589224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1"/>
          <p:cNvSpPr txBox="1"/>
          <p:nvPr/>
        </p:nvSpPr>
        <p:spPr>
          <a:xfrm>
            <a:off x="8008675" y="0"/>
            <a:ext cx="1375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07" name="Google Shape;307;p31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308" name="Google Shape;30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82952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mages.freeimg.net/rsynced_images/floor-floorboards.jpg" id="67" name="Google Shape;67;p1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82640"/>
          <a:stretch/>
        </p:blipFill>
        <p:spPr>
          <a:xfrm>
            <a:off x="0" y="4601675"/>
            <a:ext cx="9144001" cy="5418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4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" name="Google Shape;70;p14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ttps://cdn.pixabay.com/photo/2012/04/14/13/46/clock-33989_960_720.png" id="71" name="Google Shape;71;p1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125" y="146300"/>
            <a:ext cx="744601" cy="744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publicdomainpictures.net/pictures/70000/velka/tv-isolated-background-clipart.jpg" id="72" name="Google Shape;72;p14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21364" l="9334" r="9987" t="16620"/>
          <a:stretch/>
        </p:blipFill>
        <p:spPr>
          <a:xfrm>
            <a:off x="1417812" y="69550"/>
            <a:ext cx="5528738" cy="230377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/>
        </p:nvSpPr>
        <p:spPr>
          <a:xfrm>
            <a:off x="2358454" y="146300"/>
            <a:ext cx="4332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New Jersey Student Learning Standards</a:t>
            </a:r>
            <a:endParaRPr sz="16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1651850" y="478800"/>
            <a:ext cx="50688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 u="sng">
                <a:solidFill>
                  <a:srgbClr val="F3F3F3"/>
                </a:solidFill>
                <a:latin typeface="Comic Sans MS"/>
                <a:ea typeface="Comic Sans MS"/>
                <a:cs typeface="Comic Sans MS"/>
                <a:sym typeface="Comic Sans MS"/>
              </a:rPr>
              <a:t>Technology</a:t>
            </a:r>
            <a:endParaRPr b="1" sz="1300" u="sng">
              <a:solidFill>
                <a:srgbClr val="F3F3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F3F3F3"/>
                </a:solidFill>
                <a:latin typeface="Comic Sans MS"/>
                <a:ea typeface="Comic Sans MS"/>
                <a:cs typeface="Comic Sans MS"/>
                <a:sym typeface="Comic Sans MS"/>
              </a:rPr>
              <a:t>8.1.2.CS.1: </a:t>
            </a:r>
            <a:r>
              <a:rPr lang="en" sz="1300">
                <a:solidFill>
                  <a:srgbClr val="F3F3F3"/>
                </a:solidFill>
                <a:latin typeface="Comic Sans MS"/>
                <a:ea typeface="Comic Sans MS"/>
                <a:cs typeface="Comic Sans MS"/>
                <a:sym typeface="Comic Sans MS"/>
              </a:rPr>
              <a:t>Select and operate computing devices that perform a variety of tasks accurately and quickly based on user needs and preferences. </a:t>
            </a:r>
            <a:endParaRPr sz="1300">
              <a:solidFill>
                <a:srgbClr val="F3F3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F3F3F3"/>
                </a:solidFill>
                <a:latin typeface="Comic Sans MS"/>
                <a:ea typeface="Comic Sans MS"/>
                <a:cs typeface="Comic Sans MS"/>
                <a:sym typeface="Comic Sans MS"/>
              </a:rPr>
              <a:t>8.1.2.CS.2: </a:t>
            </a:r>
            <a:r>
              <a:rPr lang="en" sz="1300">
                <a:solidFill>
                  <a:srgbClr val="F3F3F3"/>
                </a:solidFill>
                <a:latin typeface="Comic Sans MS"/>
                <a:ea typeface="Comic Sans MS"/>
                <a:cs typeface="Comic Sans MS"/>
                <a:sym typeface="Comic Sans MS"/>
              </a:rPr>
              <a:t>Explain the functions of common software and hardware components of computing systems. </a:t>
            </a:r>
            <a:endParaRPr sz="1300">
              <a:solidFill>
                <a:srgbClr val="F3F3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F3F3F3"/>
                </a:solidFill>
                <a:latin typeface="Comic Sans MS"/>
                <a:ea typeface="Comic Sans MS"/>
                <a:cs typeface="Comic Sans MS"/>
                <a:sym typeface="Comic Sans MS"/>
              </a:rPr>
              <a:t>8.1.2.CS.3: </a:t>
            </a:r>
            <a:r>
              <a:rPr lang="en" sz="1300">
                <a:solidFill>
                  <a:srgbClr val="F3F3F3"/>
                </a:solidFill>
                <a:latin typeface="Comic Sans MS"/>
                <a:ea typeface="Comic Sans MS"/>
                <a:cs typeface="Comic Sans MS"/>
                <a:sym typeface="Comic Sans MS"/>
              </a:rPr>
              <a:t>Describe basic hardware and software problems using accurate terminology.</a:t>
            </a:r>
            <a:endParaRPr sz="1300">
              <a:solidFill>
                <a:srgbClr val="F3F3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https://freesvg.org/img/round-table.png" id="75" name="Google Shape;75;p14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22105" l="0" r="0" t="21661"/>
          <a:stretch/>
        </p:blipFill>
        <p:spPr>
          <a:xfrm>
            <a:off x="1209875" y="3049613"/>
            <a:ext cx="2655675" cy="20909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freesvg.org/img/stool-01.png" id="76" name="Google Shape;76;p14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b="0" l="20084" r="18832" t="0"/>
          <a:stretch/>
        </p:blipFill>
        <p:spPr>
          <a:xfrm>
            <a:off x="1257798" y="3817075"/>
            <a:ext cx="990600" cy="1346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publicdomainvectors.org/photos/laptop.png" id="77" name="Google Shape;77;p14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888875" y="2404300"/>
            <a:ext cx="1369975" cy="95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publicdomainvectors.org/photos/Pflanze-coloured.png" id="78" name="Google Shape;78;p14">
            <a:hlinkClick r:id="rId15"/>
          </p:cNvPr>
          <p:cNvPicPr preferRelativeResize="0"/>
          <p:nvPr/>
        </p:nvPicPr>
        <p:blipFill rotWithShape="1">
          <a:blip r:embed="rId16">
            <a:alphaModFix/>
          </a:blip>
          <a:srcRect b="0" l="7070" r="7429" t="0"/>
          <a:stretch/>
        </p:blipFill>
        <p:spPr>
          <a:xfrm>
            <a:off x="145600" y="2808050"/>
            <a:ext cx="861000" cy="18991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"/>
          <p:cNvSpPr/>
          <p:nvPr/>
        </p:nvSpPr>
        <p:spPr>
          <a:xfrm>
            <a:off x="4154450" y="3161275"/>
            <a:ext cx="366300" cy="1580100"/>
          </a:xfrm>
          <a:prstGeom prst="cube">
            <a:avLst>
              <a:gd fmla="val 25000" name="adj"/>
            </a:avLst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4"/>
          <p:cNvSpPr/>
          <p:nvPr/>
        </p:nvSpPr>
        <p:spPr>
          <a:xfrm>
            <a:off x="7668600" y="3195475"/>
            <a:ext cx="366300" cy="1511700"/>
          </a:xfrm>
          <a:prstGeom prst="cube">
            <a:avLst>
              <a:gd fmla="val 25000" name="adj"/>
            </a:avLst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4"/>
          <p:cNvSpPr/>
          <p:nvPr/>
        </p:nvSpPr>
        <p:spPr>
          <a:xfrm>
            <a:off x="4520750" y="3999925"/>
            <a:ext cx="3222000" cy="1473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4"/>
          <p:cNvSpPr/>
          <p:nvPr/>
        </p:nvSpPr>
        <p:spPr>
          <a:xfrm>
            <a:off x="4597975" y="3302788"/>
            <a:ext cx="1710300" cy="665400"/>
          </a:xfrm>
          <a:prstGeom prst="bevel">
            <a:avLst>
              <a:gd fmla="val 12500" name="adj"/>
            </a:avLst>
          </a:prstGeom>
          <a:solidFill>
            <a:srgbClr val="FF9900"/>
          </a:solidFill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4"/>
          <p:cNvSpPr/>
          <p:nvPr/>
        </p:nvSpPr>
        <p:spPr>
          <a:xfrm>
            <a:off x="5925325" y="3302800"/>
            <a:ext cx="1710300" cy="665400"/>
          </a:xfrm>
          <a:prstGeom prst="bevel">
            <a:avLst>
              <a:gd fmla="val 12500" name="adj"/>
            </a:avLst>
          </a:prstGeom>
          <a:solidFill>
            <a:srgbClr val="FFFF00"/>
          </a:solidFill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4"/>
          <p:cNvSpPr/>
          <p:nvPr/>
        </p:nvSpPr>
        <p:spPr>
          <a:xfrm>
            <a:off x="4526175" y="4106450"/>
            <a:ext cx="703500" cy="541800"/>
          </a:xfrm>
          <a:prstGeom prst="bevel">
            <a:avLst>
              <a:gd fmla="val 12500" name="adj"/>
            </a:avLst>
          </a:prstGeom>
          <a:solidFill>
            <a:srgbClr val="CC0000"/>
          </a:solidFill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4"/>
          <p:cNvSpPr/>
          <p:nvPr/>
        </p:nvSpPr>
        <p:spPr>
          <a:xfrm>
            <a:off x="6050088" y="4106450"/>
            <a:ext cx="703500" cy="541800"/>
          </a:xfrm>
          <a:prstGeom prst="bevel">
            <a:avLst>
              <a:gd fmla="val 12500" name="adj"/>
            </a:avLst>
          </a:prstGeom>
          <a:solidFill>
            <a:srgbClr val="8E7CC3"/>
          </a:solidFill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6836038" y="4106450"/>
            <a:ext cx="703500" cy="541800"/>
          </a:xfrm>
          <a:prstGeom prst="bevel">
            <a:avLst>
              <a:gd fmla="val 12500" name="adj"/>
            </a:avLst>
          </a:prstGeom>
          <a:solidFill>
            <a:srgbClr val="A64D79"/>
          </a:solidFill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4"/>
          <p:cNvSpPr/>
          <p:nvPr/>
        </p:nvSpPr>
        <p:spPr>
          <a:xfrm>
            <a:off x="5271038" y="4130400"/>
            <a:ext cx="703500" cy="541800"/>
          </a:xfrm>
          <a:prstGeom prst="bevel">
            <a:avLst>
              <a:gd fmla="val 12500" name="adj"/>
            </a:avLst>
          </a:prstGeom>
          <a:solidFill>
            <a:srgbClr val="38761D"/>
          </a:solidFill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4"/>
          <p:cNvSpPr/>
          <p:nvPr/>
        </p:nvSpPr>
        <p:spPr>
          <a:xfrm>
            <a:off x="4205875" y="3123750"/>
            <a:ext cx="3708900" cy="1473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4"/>
          <p:cNvSpPr txBox="1"/>
          <p:nvPr/>
        </p:nvSpPr>
        <p:spPr>
          <a:xfrm>
            <a:off x="8156350" y="0"/>
            <a:ext cx="1044600" cy="30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7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90" name="Google Shape;90;p14"/>
          <p:cNvSpPr txBox="1"/>
          <p:nvPr/>
        </p:nvSpPr>
        <p:spPr>
          <a:xfrm>
            <a:off x="8282950" y="3271050"/>
            <a:ext cx="918000" cy="5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 </a:t>
            </a:r>
            <a:r>
              <a:rPr b="1" lang="en" sz="3100">
                <a:solidFill>
                  <a:schemeClr val="lt1"/>
                </a:solidFill>
              </a:rPr>
              <a:t>   </a:t>
            </a:r>
            <a:endParaRPr b="1" sz="3100">
              <a:solidFill>
                <a:schemeClr val="lt1"/>
              </a:solidFill>
            </a:endParaRPr>
          </a:p>
        </p:txBody>
      </p:sp>
      <p:pic>
        <p:nvPicPr>
          <p:cNvPr id="91" name="Google Shape;91;p14"/>
          <p:cNvPicPr preferRelativeResize="0"/>
          <p:nvPr/>
        </p:nvPicPr>
        <p:blipFill rotWithShape="1">
          <a:blip r:embed="rId17">
            <a:alphaModFix/>
          </a:blip>
          <a:srcRect b="29512" l="44205" r="0" t="0"/>
          <a:stretch/>
        </p:blipFill>
        <p:spPr>
          <a:xfrm>
            <a:off x="2116225" y="2503100"/>
            <a:ext cx="810875" cy="37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0" y="4601688"/>
            <a:ext cx="8282701" cy="54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2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5" name="Google Shape;315;p32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2"/>
          <p:cNvSpPr/>
          <p:nvPr/>
        </p:nvSpPr>
        <p:spPr>
          <a:xfrm>
            <a:off x="152400" y="81475"/>
            <a:ext cx="7677148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Hardware</a:t>
            </a:r>
          </a:p>
        </p:txBody>
      </p:sp>
      <p:sp>
        <p:nvSpPr>
          <p:cNvPr id="317" name="Google Shape;317;p32"/>
          <p:cNvSpPr txBox="1"/>
          <p:nvPr>
            <p:ph idx="1" type="body"/>
          </p:nvPr>
        </p:nvSpPr>
        <p:spPr>
          <a:xfrm>
            <a:off x="0" y="1109738"/>
            <a:ext cx="8160900" cy="346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Computers </a:t>
            </a:r>
            <a:r>
              <a:rPr lang="en" sz="5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have </a:t>
            </a:r>
            <a:endParaRPr sz="5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5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b="1" lang="en" sz="5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nternal </a:t>
            </a:r>
            <a:r>
              <a:rPr lang="en" sz="2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(inside) </a:t>
            </a:r>
            <a:r>
              <a:rPr lang="en" sz="5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and </a:t>
            </a:r>
            <a:r>
              <a:rPr b="1" lang="en" sz="5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external </a:t>
            </a:r>
            <a:r>
              <a:rPr lang="en" sz="2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(outside) </a:t>
            </a:r>
            <a:r>
              <a:rPr b="1" lang="en" sz="5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components</a:t>
            </a:r>
            <a:r>
              <a:rPr lang="en" sz="5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(parts).</a:t>
            </a:r>
            <a:r>
              <a:rPr lang="en" sz="5200">
                <a:solidFill>
                  <a:srgbClr val="004D4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5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8" name="Google Shape;318;p32"/>
          <p:cNvSpPr txBox="1"/>
          <p:nvPr/>
        </p:nvSpPr>
        <p:spPr>
          <a:xfrm>
            <a:off x="8008675" y="0"/>
            <a:ext cx="1375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19" name="Google Shape;319;p32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320" name="Google Shape;32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3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3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7" name="Google Shape;327;p33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3"/>
          <p:cNvSpPr/>
          <p:nvPr/>
        </p:nvSpPr>
        <p:spPr>
          <a:xfrm>
            <a:off x="152400" y="81475"/>
            <a:ext cx="7993459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Hardware</a:t>
            </a:r>
          </a:p>
        </p:txBody>
      </p:sp>
      <p:sp>
        <p:nvSpPr>
          <p:cNvPr id="329" name="Google Shape;329;p33"/>
          <p:cNvSpPr txBox="1"/>
          <p:nvPr>
            <p:ph idx="1" type="body"/>
          </p:nvPr>
        </p:nvSpPr>
        <p:spPr>
          <a:xfrm>
            <a:off x="419100" y="1390650"/>
            <a:ext cx="7677000" cy="318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b="1" i="1" lang="en" sz="3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internal hardware </a:t>
            </a:r>
            <a:r>
              <a:rPr lang="en" sz="3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parts of a computer are often referred to as </a:t>
            </a:r>
            <a:r>
              <a:rPr b="1" i="1" lang="en" sz="3800">
                <a:solidFill>
                  <a:srgbClr val="00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components</a:t>
            </a:r>
            <a:r>
              <a:rPr lang="en" sz="3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while </a:t>
            </a:r>
            <a:r>
              <a:rPr b="1" lang="en" sz="3800" u="sng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external hardware</a:t>
            </a:r>
            <a:r>
              <a:rPr lang="en" sz="3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devices are usually called </a:t>
            </a:r>
            <a:r>
              <a:rPr b="1" i="1" lang="en" sz="3800">
                <a:solidFill>
                  <a:srgbClr val="00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peripherals</a:t>
            </a:r>
            <a:r>
              <a:rPr lang="en" sz="3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3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33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0" name="Google Shape;330;p33"/>
          <p:cNvSpPr txBox="1"/>
          <p:nvPr/>
        </p:nvSpPr>
        <p:spPr>
          <a:xfrm>
            <a:off x="8145850" y="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31" name="Google Shape;331;p33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332" name="Google Shape;33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4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9" name="Google Shape;339;p34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34"/>
          <p:cNvSpPr/>
          <p:nvPr/>
        </p:nvSpPr>
        <p:spPr>
          <a:xfrm>
            <a:off x="80700" y="1623650"/>
            <a:ext cx="7854303" cy="17058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Internal Computer Hardware</a:t>
            </a:r>
          </a:p>
        </p:txBody>
      </p:sp>
      <p:sp>
        <p:nvSpPr>
          <p:cNvPr id="341" name="Google Shape;341;p34"/>
          <p:cNvSpPr txBox="1"/>
          <p:nvPr/>
        </p:nvSpPr>
        <p:spPr>
          <a:xfrm>
            <a:off x="8145850" y="5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42" name="Google Shape;342;p34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343" name="Google Shape;34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5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35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0" name="Google Shape;350;p35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35"/>
          <p:cNvSpPr/>
          <p:nvPr/>
        </p:nvSpPr>
        <p:spPr>
          <a:xfrm>
            <a:off x="152400" y="81475"/>
            <a:ext cx="7868299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Internal Computer Hardware</a:t>
            </a:r>
          </a:p>
        </p:txBody>
      </p:sp>
      <p:sp>
        <p:nvSpPr>
          <p:cNvPr id="352" name="Google Shape;352;p35"/>
          <p:cNvSpPr txBox="1"/>
          <p:nvPr>
            <p:ph idx="1" type="body"/>
          </p:nvPr>
        </p:nvSpPr>
        <p:spPr>
          <a:xfrm>
            <a:off x="0" y="1025075"/>
            <a:ext cx="6729000" cy="340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5000" u="sng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</a:t>
            </a:r>
            <a:r>
              <a:rPr b="1" i="1" lang="en" sz="5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ternal hardware refers to devices</a:t>
            </a:r>
            <a:r>
              <a:rPr lang="en" sz="5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that are </a:t>
            </a:r>
            <a:r>
              <a:rPr b="1" i="1" lang="en" sz="5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inside</a:t>
            </a:r>
            <a:endParaRPr b="1" i="1" sz="50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the computer.</a:t>
            </a:r>
            <a:r>
              <a:rPr lang="en" sz="42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42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4200">
              <a:solidFill>
                <a:srgbClr val="000000"/>
              </a:solidFill>
            </a:endParaRPr>
          </a:p>
        </p:txBody>
      </p:sp>
      <p:pic>
        <p:nvPicPr>
          <p:cNvPr id="353" name="Google Shape;35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0975" y="1962150"/>
            <a:ext cx="3451400" cy="256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5"/>
          <p:cNvSpPr txBox="1"/>
          <p:nvPr/>
        </p:nvSpPr>
        <p:spPr>
          <a:xfrm>
            <a:off x="8145850" y="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55" name="Google Shape;355;p35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356" name="Google Shape;35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22377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2825" y="1793500"/>
            <a:ext cx="5692525" cy="262235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6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36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4" name="Google Shape;364;p36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36"/>
          <p:cNvSpPr/>
          <p:nvPr/>
        </p:nvSpPr>
        <p:spPr>
          <a:xfrm>
            <a:off x="152400" y="81475"/>
            <a:ext cx="7868299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Internal Computer Hardware</a:t>
            </a:r>
          </a:p>
        </p:txBody>
      </p:sp>
      <p:sp>
        <p:nvSpPr>
          <p:cNvPr id="366" name="Google Shape;366;p36"/>
          <p:cNvSpPr txBox="1"/>
          <p:nvPr>
            <p:ph idx="1" type="body"/>
          </p:nvPr>
        </p:nvSpPr>
        <p:spPr>
          <a:xfrm>
            <a:off x="262000" y="1793500"/>
            <a:ext cx="3810600" cy="207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b="1" i="1" lang="en" sz="3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motherboard</a:t>
            </a:r>
            <a:r>
              <a:rPr lang="en" sz="3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is </a:t>
            </a:r>
            <a:r>
              <a:rPr b="1" lang="en" sz="3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computer's brain. </a:t>
            </a:r>
            <a:endParaRPr b="1" i="1" sz="3600" u="sng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67" name="Google Shape;367;p36"/>
          <p:cNvSpPr txBox="1"/>
          <p:nvPr/>
        </p:nvSpPr>
        <p:spPr>
          <a:xfrm>
            <a:off x="8008675" y="0"/>
            <a:ext cx="1375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68" name="Google Shape;368;p36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369" name="Google Shape;36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7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37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6" name="Google Shape;376;p37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37"/>
          <p:cNvSpPr/>
          <p:nvPr/>
        </p:nvSpPr>
        <p:spPr>
          <a:xfrm>
            <a:off x="152400" y="81475"/>
            <a:ext cx="7868299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Internal Computer Hardware</a:t>
            </a:r>
          </a:p>
        </p:txBody>
      </p:sp>
      <p:sp>
        <p:nvSpPr>
          <p:cNvPr id="378" name="Google Shape;378;p37"/>
          <p:cNvSpPr txBox="1"/>
          <p:nvPr>
            <p:ph idx="1" type="body"/>
          </p:nvPr>
        </p:nvSpPr>
        <p:spPr>
          <a:xfrm>
            <a:off x="228300" y="1207050"/>
            <a:ext cx="5386800" cy="340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b="1" lang="en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Central Processing Unit</a:t>
            </a:r>
            <a:r>
              <a:rPr lang="en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</a:t>
            </a:r>
            <a:r>
              <a:rPr b="1" lang="en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CPU</a:t>
            </a:r>
            <a:r>
              <a:rPr lang="en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 </a:t>
            </a:r>
            <a:r>
              <a:rPr b="1" lang="en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acts like “control center”, it runs the machine's operating system and apps.</a:t>
            </a:r>
            <a:endParaRPr sz="4200">
              <a:solidFill>
                <a:srgbClr val="000000"/>
              </a:solidFill>
            </a:endParaRPr>
          </a:p>
        </p:txBody>
      </p:sp>
      <p:pic>
        <p:nvPicPr>
          <p:cNvPr id="379" name="Google Shape;3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5675" y="1759875"/>
            <a:ext cx="2651426" cy="229695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7"/>
          <p:cNvSpPr txBox="1"/>
          <p:nvPr/>
        </p:nvSpPr>
        <p:spPr>
          <a:xfrm>
            <a:off x="8008675" y="0"/>
            <a:ext cx="1387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81" name="Google Shape;381;p37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382" name="Google Shape;38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8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38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9" name="Google Shape;389;p38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38"/>
          <p:cNvSpPr/>
          <p:nvPr/>
        </p:nvSpPr>
        <p:spPr>
          <a:xfrm>
            <a:off x="152400" y="81475"/>
            <a:ext cx="7868299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Internal Computer Hardware</a:t>
            </a:r>
          </a:p>
        </p:txBody>
      </p:sp>
      <p:sp>
        <p:nvSpPr>
          <p:cNvPr id="391" name="Google Shape;391;p38"/>
          <p:cNvSpPr txBox="1"/>
          <p:nvPr/>
        </p:nvSpPr>
        <p:spPr>
          <a:xfrm>
            <a:off x="152400" y="1153500"/>
            <a:ext cx="4689000" cy="33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b="1" i="1" lang="en" sz="36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hard drive</a:t>
            </a:r>
            <a:r>
              <a:rPr lang="en" sz="36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 or hard disk drive (HDD) is </a:t>
            </a:r>
            <a:r>
              <a:rPr lang="en" sz="3600">
                <a:solidFill>
                  <a:srgbClr val="040C28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b="1" lang="en" sz="3600">
                <a:solidFill>
                  <a:srgbClr val="040C28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b="1" i="1" lang="en" sz="3600">
                <a:solidFill>
                  <a:srgbClr val="040C28"/>
                </a:solidFill>
                <a:latin typeface="Roboto"/>
                <a:ea typeface="Roboto"/>
                <a:cs typeface="Roboto"/>
                <a:sym typeface="Roboto"/>
              </a:rPr>
              <a:t>ype of data storage device </a:t>
            </a:r>
            <a:r>
              <a:rPr lang="en" sz="3600">
                <a:solidFill>
                  <a:srgbClr val="040C28"/>
                </a:solidFill>
                <a:latin typeface="Roboto"/>
                <a:ea typeface="Roboto"/>
                <a:cs typeface="Roboto"/>
                <a:sym typeface="Roboto"/>
              </a:rPr>
              <a:t>that stores</a:t>
            </a:r>
            <a:r>
              <a:rPr lang="en" sz="36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 data even when your device is off.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2" name="Google Shape;39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96661">
            <a:off x="4302699" y="1175450"/>
            <a:ext cx="3708325" cy="3141325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38"/>
          <p:cNvSpPr txBox="1"/>
          <p:nvPr/>
        </p:nvSpPr>
        <p:spPr>
          <a:xfrm>
            <a:off x="8085100" y="0"/>
            <a:ext cx="12567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94" name="Google Shape;394;p38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395" name="Google Shape;39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9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39"/>
          <p:cNvSpPr txBox="1"/>
          <p:nvPr>
            <p:ph idx="12" type="sldNum"/>
          </p:nvPr>
        </p:nvSpPr>
        <p:spPr>
          <a:xfrm>
            <a:off x="8282950" y="47664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2" name="Google Shape;402;p39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39"/>
          <p:cNvSpPr/>
          <p:nvPr/>
        </p:nvSpPr>
        <p:spPr>
          <a:xfrm>
            <a:off x="152400" y="81475"/>
            <a:ext cx="7868299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Internal Computer Hardware</a:t>
            </a:r>
          </a:p>
        </p:txBody>
      </p:sp>
      <p:sp>
        <p:nvSpPr>
          <p:cNvPr id="404" name="Google Shape;404;p39"/>
          <p:cNvSpPr txBox="1"/>
          <p:nvPr>
            <p:ph idx="1" type="body"/>
          </p:nvPr>
        </p:nvSpPr>
        <p:spPr>
          <a:xfrm>
            <a:off x="262275" y="1056775"/>
            <a:ext cx="5986800" cy="333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Memory</a:t>
            </a:r>
            <a:r>
              <a:rPr lang="en" sz="3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is </a:t>
            </a:r>
            <a:r>
              <a:rPr b="1" lang="en" sz="3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electronic holding place for the instructions and data or information the computer needs to reach quickly</a:t>
            </a:r>
            <a:r>
              <a:rPr lang="en" sz="3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39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5" name="Google Shape;40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190968">
            <a:off x="5482231" y="2304438"/>
            <a:ext cx="2860713" cy="972524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9"/>
          <p:cNvSpPr txBox="1"/>
          <p:nvPr/>
        </p:nvSpPr>
        <p:spPr>
          <a:xfrm>
            <a:off x="8008675" y="0"/>
            <a:ext cx="1387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07" name="Google Shape;407;p39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408" name="Google Shape;40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0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40"/>
          <p:cNvSpPr txBox="1"/>
          <p:nvPr>
            <p:ph idx="12" type="sldNum"/>
          </p:nvPr>
        </p:nvSpPr>
        <p:spPr>
          <a:xfrm>
            <a:off x="8338875" y="4766300"/>
            <a:ext cx="804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5" name="Google Shape;415;p40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40"/>
          <p:cNvSpPr/>
          <p:nvPr/>
        </p:nvSpPr>
        <p:spPr>
          <a:xfrm>
            <a:off x="152400" y="81475"/>
            <a:ext cx="7868299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Internal Computer Hardware</a:t>
            </a:r>
          </a:p>
        </p:txBody>
      </p:sp>
      <p:sp>
        <p:nvSpPr>
          <p:cNvPr id="417" name="Google Shape;417;p40"/>
          <p:cNvSpPr txBox="1"/>
          <p:nvPr>
            <p:ph idx="1" type="body"/>
          </p:nvPr>
        </p:nvSpPr>
        <p:spPr>
          <a:xfrm>
            <a:off x="152400" y="1188400"/>
            <a:ext cx="7277100" cy="185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b="1" lang="en" sz="4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computer fan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is used to cool the insides down.</a:t>
            </a:r>
            <a:endParaRPr sz="3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8" name="Google Shape;41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625" y="2432438"/>
            <a:ext cx="6281252" cy="21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0"/>
          <p:cNvSpPr txBox="1"/>
          <p:nvPr/>
        </p:nvSpPr>
        <p:spPr>
          <a:xfrm>
            <a:off x="8008675" y="0"/>
            <a:ext cx="1375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20" name="Google Shape;420;p40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421" name="Google Shape;42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8250" y="1428200"/>
            <a:ext cx="3426500" cy="2725025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41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41"/>
          <p:cNvSpPr txBox="1"/>
          <p:nvPr>
            <p:ph idx="12" type="sldNum"/>
          </p:nvPr>
        </p:nvSpPr>
        <p:spPr>
          <a:xfrm>
            <a:off x="8231975" y="4766300"/>
            <a:ext cx="9117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9" name="Google Shape;429;p41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41"/>
          <p:cNvSpPr/>
          <p:nvPr/>
        </p:nvSpPr>
        <p:spPr>
          <a:xfrm>
            <a:off x="152400" y="81475"/>
            <a:ext cx="7868299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Internal Computer Hardware</a:t>
            </a:r>
          </a:p>
        </p:txBody>
      </p:sp>
      <p:sp>
        <p:nvSpPr>
          <p:cNvPr id="431" name="Google Shape;431;p41"/>
          <p:cNvSpPr txBox="1"/>
          <p:nvPr>
            <p:ph idx="1" type="body"/>
          </p:nvPr>
        </p:nvSpPr>
        <p:spPr>
          <a:xfrm>
            <a:off x="210700" y="1776800"/>
            <a:ext cx="4787400" cy="21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b="1" lang="en" sz="3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power supply unit (PSU)</a:t>
            </a:r>
            <a:r>
              <a:rPr lang="en" sz="3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provides electricity.</a:t>
            </a:r>
            <a:endParaRPr b="1" i="1" sz="3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2" name="Google Shape;432;p41"/>
          <p:cNvSpPr txBox="1"/>
          <p:nvPr/>
        </p:nvSpPr>
        <p:spPr>
          <a:xfrm>
            <a:off x="8020700" y="0"/>
            <a:ext cx="1375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33" name="Google Shape;433;p41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434" name="Google Shape;43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mages.freeimg.net/rsynced_images/floor-floorboards.jpg" id="97" name="Google Shape;97;p1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82640"/>
          <a:stretch/>
        </p:blipFill>
        <p:spPr>
          <a:xfrm>
            <a:off x="0" y="4601675"/>
            <a:ext cx="9144001" cy="5418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5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5"/>
          <p:cNvSpPr txBox="1"/>
          <p:nvPr>
            <p:ph idx="12" type="sldNum"/>
          </p:nvPr>
        </p:nvSpPr>
        <p:spPr>
          <a:xfrm>
            <a:off x="8322600" y="4766300"/>
            <a:ext cx="8211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" name="Google Shape;100;p15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ttps://cdn.pixabay.com/photo/2012/04/14/13/46/clock-33989_960_720.png" id="101" name="Google Shape;101;p15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125" y="146300"/>
            <a:ext cx="744601" cy="744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publicdomainvectors.org/photos/Pflanze-coloured.png" id="102" name="Google Shape;102;p15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7070" r="7429" t="0"/>
          <a:stretch/>
        </p:blipFill>
        <p:spPr>
          <a:xfrm>
            <a:off x="145600" y="2808050"/>
            <a:ext cx="861000" cy="189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5"/>
          <p:cNvSpPr/>
          <p:nvPr/>
        </p:nvSpPr>
        <p:spPr>
          <a:xfrm>
            <a:off x="1118825" y="155100"/>
            <a:ext cx="6293700" cy="4330500"/>
          </a:xfrm>
          <a:prstGeom prst="rect">
            <a:avLst/>
          </a:prstGeom>
          <a:solidFill>
            <a:schemeClr val="lt2"/>
          </a:solidFill>
          <a:ln cap="flat" cmpd="sng" w="1143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5"/>
          <p:cNvSpPr txBox="1"/>
          <p:nvPr/>
        </p:nvSpPr>
        <p:spPr>
          <a:xfrm>
            <a:off x="1257802" y="155100"/>
            <a:ext cx="6042600" cy="3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 u="sng">
                <a:latin typeface="Roboto"/>
                <a:ea typeface="Roboto"/>
                <a:cs typeface="Roboto"/>
                <a:sym typeface="Roboto"/>
              </a:rPr>
              <a:t>Core Concept  8.1.2 Computing Devices</a:t>
            </a:r>
            <a:endParaRPr b="1" sz="2500" u="sng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Computing devices</a:t>
            </a: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have physical components (</a:t>
            </a:r>
            <a:r>
              <a:rPr b="1" i="1"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hardware</a:t>
            </a: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 and instructions (</a:t>
            </a:r>
            <a:r>
              <a:rPr b="1" i="1"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software</a:t>
            </a: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 that allow them to communicate and  process information in digital form.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People interact with a wide variety of computing devices. Some interaction are good and some are not so good.  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" name="Google Shape;105;p15"/>
          <p:cNvSpPr txBox="1"/>
          <p:nvPr/>
        </p:nvSpPr>
        <p:spPr>
          <a:xfrm>
            <a:off x="8145850" y="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06" name="Google Shape;106;p15"/>
          <p:cNvSpPr txBox="1"/>
          <p:nvPr/>
        </p:nvSpPr>
        <p:spPr>
          <a:xfrm>
            <a:off x="8210275" y="3255025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07" name="Google Shape;107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4663225"/>
            <a:ext cx="8282952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2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42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1" name="Google Shape;441;p42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42"/>
          <p:cNvSpPr/>
          <p:nvPr/>
        </p:nvSpPr>
        <p:spPr>
          <a:xfrm>
            <a:off x="80700" y="1623650"/>
            <a:ext cx="7990105" cy="17058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443" name="Google Shape;443;p42"/>
          <p:cNvSpPr txBox="1"/>
          <p:nvPr/>
        </p:nvSpPr>
        <p:spPr>
          <a:xfrm>
            <a:off x="8145850" y="5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44" name="Google Shape;444;p42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445" name="Google Shape;44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18148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3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43"/>
          <p:cNvSpPr txBox="1"/>
          <p:nvPr>
            <p:ph idx="12" type="sldNum"/>
          </p:nvPr>
        </p:nvSpPr>
        <p:spPr>
          <a:xfrm>
            <a:off x="8338875" y="4766300"/>
            <a:ext cx="804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2" name="Google Shape;452;p43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43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454" name="Google Shape;454;p43"/>
          <p:cNvSpPr txBox="1"/>
          <p:nvPr>
            <p:ph idx="1" type="body"/>
          </p:nvPr>
        </p:nvSpPr>
        <p:spPr>
          <a:xfrm>
            <a:off x="110250" y="1385500"/>
            <a:ext cx="8004300" cy="281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5000" u="sng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Ex</a:t>
            </a:r>
            <a:r>
              <a:rPr i="1" lang="en" sz="5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ternal hardware refers to devices that are attached to</a:t>
            </a:r>
            <a:r>
              <a:rPr lang="en" sz="5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 computer.</a:t>
            </a:r>
            <a:r>
              <a:rPr lang="en" sz="4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endParaRPr sz="4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5" name="Google Shape;455;p43"/>
          <p:cNvSpPr txBox="1"/>
          <p:nvPr/>
        </p:nvSpPr>
        <p:spPr>
          <a:xfrm>
            <a:off x="8008675" y="0"/>
            <a:ext cx="1339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56" name="Google Shape;456;p43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457" name="Google Shape;45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00" y="4725063"/>
            <a:ext cx="8218148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4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44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4" name="Google Shape;464;p44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44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466" name="Google Shape;466;p44"/>
          <p:cNvSpPr txBox="1"/>
          <p:nvPr>
            <p:ph idx="1" type="body"/>
          </p:nvPr>
        </p:nvSpPr>
        <p:spPr>
          <a:xfrm>
            <a:off x="152400" y="1166550"/>
            <a:ext cx="7868400" cy="262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5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Some external </a:t>
            </a:r>
            <a:r>
              <a:rPr lang="en" sz="5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devices</a:t>
            </a:r>
            <a:r>
              <a:rPr i="1" lang="en" sz="5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are also called peripheral or </a:t>
            </a:r>
            <a:r>
              <a:rPr b="1" i="1" lang="en" sz="5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I/O </a:t>
            </a:r>
            <a:r>
              <a:rPr i="1" lang="en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(input/output) </a:t>
            </a:r>
            <a:r>
              <a:rPr i="1" lang="en" sz="5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devices.</a:t>
            </a:r>
            <a:endParaRPr sz="4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7" name="Google Shape;467;p44"/>
          <p:cNvSpPr txBox="1"/>
          <p:nvPr/>
        </p:nvSpPr>
        <p:spPr>
          <a:xfrm>
            <a:off x="8008675" y="0"/>
            <a:ext cx="1375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68" name="Google Shape;468;p44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469" name="Google Shape;46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475" y="4623875"/>
            <a:ext cx="8305172" cy="51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5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45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6" name="Google Shape;476;p45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45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478" name="Google Shape;478;p45"/>
          <p:cNvSpPr txBox="1"/>
          <p:nvPr>
            <p:ph idx="1" type="body"/>
          </p:nvPr>
        </p:nvSpPr>
        <p:spPr>
          <a:xfrm>
            <a:off x="1556775" y="781050"/>
            <a:ext cx="4624500" cy="7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4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I/O </a:t>
            </a:r>
            <a:r>
              <a:rPr i="1"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(Input/Output) </a:t>
            </a:r>
            <a:r>
              <a:rPr i="1" lang="en" sz="4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</a:t>
            </a:r>
            <a:r>
              <a:rPr i="1" lang="en" sz="4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evices</a:t>
            </a:r>
            <a:endParaRPr sz="34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9" name="Google Shape;479;p45"/>
          <p:cNvSpPr/>
          <p:nvPr/>
        </p:nvSpPr>
        <p:spPr>
          <a:xfrm>
            <a:off x="-13075" y="2019925"/>
            <a:ext cx="2543100" cy="2074500"/>
          </a:xfrm>
          <a:prstGeom prst="rightArrow">
            <a:avLst>
              <a:gd fmla="val 50000" name="adj1"/>
              <a:gd fmla="val 31339" name="adj2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Input devices</a:t>
            </a:r>
            <a:r>
              <a:rPr lang="en" sz="2000">
                <a:latin typeface="Comic Sans MS"/>
                <a:ea typeface="Comic Sans MS"/>
                <a:cs typeface="Comic Sans MS"/>
                <a:sym typeface="Comic Sans MS"/>
              </a:rPr>
              <a:t> get data into the computer.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80" name="Google Shape;48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5625" y="1476900"/>
            <a:ext cx="3175225" cy="33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5"/>
          <p:cNvSpPr/>
          <p:nvPr/>
        </p:nvSpPr>
        <p:spPr>
          <a:xfrm>
            <a:off x="3275100" y="1819250"/>
            <a:ext cx="1542000" cy="1505100"/>
          </a:xfrm>
          <a:prstGeom prst="smileyFace">
            <a:avLst>
              <a:gd fmla="val 4653" name="adj"/>
            </a:avLst>
          </a:prstGeom>
          <a:noFill/>
          <a:ln cap="flat" cmpd="sng" w="1143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45"/>
          <p:cNvSpPr/>
          <p:nvPr/>
        </p:nvSpPr>
        <p:spPr>
          <a:xfrm>
            <a:off x="5501975" y="1962150"/>
            <a:ext cx="2720400" cy="2380500"/>
          </a:xfrm>
          <a:prstGeom prst="rightArrow">
            <a:avLst>
              <a:gd fmla="val 50000" name="adj1"/>
              <a:gd fmla="val 33755" name="adj2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Output devices</a:t>
            </a:r>
            <a:r>
              <a:rPr lang="en" sz="2000">
                <a:latin typeface="Comic Sans MS"/>
                <a:ea typeface="Comic Sans MS"/>
                <a:cs typeface="Comic Sans MS"/>
                <a:sym typeface="Comic Sans MS"/>
              </a:rPr>
              <a:t> allow you to retrieve, see or hear results.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3" name="Google Shape;483;p45"/>
          <p:cNvSpPr txBox="1"/>
          <p:nvPr/>
        </p:nvSpPr>
        <p:spPr>
          <a:xfrm>
            <a:off x="8008675" y="0"/>
            <a:ext cx="14349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84" name="Google Shape;484;p45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485" name="Google Shape;48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6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46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2" name="Google Shape;492;p46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46"/>
          <p:cNvSpPr/>
          <p:nvPr/>
        </p:nvSpPr>
        <p:spPr>
          <a:xfrm>
            <a:off x="629576" y="518700"/>
            <a:ext cx="6895172" cy="17058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494" name="Google Shape;494;p46"/>
          <p:cNvSpPr txBox="1"/>
          <p:nvPr/>
        </p:nvSpPr>
        <p:spPr>
          <a:xfrm>
            <a:off x="8145850" y="5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95" name="Google Shape;495;p46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496" name="Google Shape;496;p46"/>
          <p:cNvSpPr/>
          <p:nvPr/>
        </p:nvSpPr>
        <p:spPr>
          <a:xfrm>
            <a:off x="163475" y="2532200"/>
            <a:ext cx="8054681" cy="21124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333333"/>
                </a:solidFill>
                <a:latin typeface="Roboto;900"/>
              </a:rPr>
              <a:t>Input Devices</a:t>
            </a:r>
          </a:p>
        </p:txBody>
      </p:sp>
      <p:pic>
        <p:nvPicPr>
          <p:cNvPr id="497" name="Google Shape;49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7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47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4" name="Google Shape;504;p47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47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506" name="Google Shape;506;p47"/>
          <p:cNvSpPr txBox="1"/>
          <p:nvPr>
            <p:ph idx="1" type="body"/>
          </p:nvPr>
        </p:nvSpPr>
        <p:spPr>
          <a:xfrm>
            <a:off x="301075" y="1027175"/>
            <a:ext cx="6672300" cy="322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An </a:t>
            </a:r>
            <a:r>
              <a:rPr b="1" i="1" lang="en" sz="4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input device</a:t>
            </a:r>
            <a:r>
              <a:rPr lang="en" sz="4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is any device that lets you </a:t>
            </a:r>
            <a:r>
              <a:rPr b="1" lang="en" sz="4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get data </a:t>
            </a:r>
            <a:r>
              <a:rPr b="1" lang="en" sz="4800" u="sng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</a:t>
            </a:r>
            <a:r>
              <a:rPr b="1" lang="en" sz="4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to a computer</a:t>
            </a:r>
            <a:r>
              <a:rPr lang="en" sz="4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4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7" name="Google Shape;507;p47"/>
          <p:cNvSpPr txBox="1"/>
          <p:nvPr/>
        </p:nvSpPr>
        <p:spPr>
          <a:xfrm>
            <a:off x="8008675" y="0"/>
            <a:ext cx="1423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508" name="Google Shape;508;p47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509" name="Google Shape;50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8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48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6" name="Google Shape;516;p48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48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518" name="Google Shape;518;p48"/>
          <p:cNvSpPr txBox="1"/>
          <p:nvPr>
            <p:ph idx="1" type="body"/>
          </p:nvPr>
        </p:nvSpPr>
        <p:spPr>
          <a:xfrm>
            <a:off x="184525" y="918175"/>
            <a:ext cx="7572300" cy="37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Some input devices are wired. They connect to a device with a cord.  </a:t>
            </a:r>
            <a:endParaRPr sz="3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Some input devices are wireless. They connect to a device by transmitting a signal. </a:t>
            </a:r>
            <a:endParaRPr sz="3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9" name="Google Shape;519;p48"/>
          <p:cNvSpPr txBox="1"/>
          <p:nvPr/>
        </p:nvSpPr>
        <p:spPr>
          <a:xfrm>
            <a:off x="8008675" y="0"/>
            <a:ext cx="1423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520" name="Google Shape;520;p48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521" name="Google Shape;521;p48"/>
          <p:cNvSpPr/>
          <p:nvPr/>
        </p:nvSpPr>
        <p:spPr>
          <a:xfrm>
            <a:off x="5891875" y="1670725"/>
            <a:ext cx="2264800" cy="901020"/>
          </a:xfrm>
          <a:custGeom>
            <a:rect b="b" l="l" r="r" t="t"/>
            <a:pathLst>
              <a:path extrusionOk="0" h="48338" w="66996">
                <a:moveTo>
                  <a:pt x="0" y="958"/>
                </a:moveTo>
                <a:cubicBezTo>
                  <a:pt x="3657" y="958"/>
                  <a:pt x="10043" y="-1639"/>
                  <a:pt x="10929" y="1909"/>
                </a:cubicBezTo>
                <a:cubicBezTo>
                  <a:pt x="11977" y="6103"/>
                  <a:pt x="11621" y="11279"/>
                  <a:pt x="9028" y="14738"/>
                </a:cubicBezTo>
                <a:cubicBezTo>
                  <a:pt x="7410" y="16896"/>
                  <a:pt x="1894" y="19008"/>
                  <a:pt x="3801" y="20915"/>
                </a:cubicBezTo>
                <a:cubicBezTo>
                  <a:pt x="9271" y="26385"/>
                  <a:pt x="19271" y="19084"/>
                  <a:pt x="26609" y="16638"/>
                </a:cubicBezTo>
                <a:cubicBezTo>
                  <a:pt x="28653" y="15957"/>
                  <a:pt x="30993" y="13544"/>
                  <a:pt x="32786" y="14738"/>
                </a:cubicBezTo>
                <a:cubicBezTo>
                  <a:pt x="38509" y="18551"/>
                  <a:pt x="15833" y="25391"/>
                  <a:pt x="19957" y="30893"/>
                </a:cubicBezTo>
                <a:cubicBezTo>
                  <a:pt x="23192" y="35209"/>
                  <a:pt x="30772" y="32606"/>
                  <a:pt x="36112" y="31843"/>
                </a:cubicBezTo>
                <a:cubicBezTo>
                  <a:pt x="39344" y="31381"/>
                  <a:pt x="42695" y="28006"/>
                  <a:pt x="45615" y="29467"/>
                </a:cubicBezTo>
                <a:cubicBezTo>
                  <a:pt x="50571" y="31946"/>
                  <a:pt x="33144" y="39804"/>
                  <a:pt x="37062" y="43722"/>
                </a:cubicBezTo>
                <a:cubicBezTo>
                  <a:pt x="44149" y="50809"/>
                  <a:pt x="57074" y="47990"/>
                  <a:pt x="66996" y="46573"/>
                </a:cubicBezTo>
              </a:path>
            </a:pathLst>
          </a:custGeom>
          <a:noFill/>
          <a:ln cap="flat" cmpd="sng" w="762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522" name="Google Shape;52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9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49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9" name="Google Shape;529;p49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49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531" name="Google Shape;531;p49"/>
          <p:cNvSpPr txBox="1"/>
          <p:nvPr>
            <p:ph idx="1" type="body"/>
          </p:nvPr>
        </p:nvSpPr>
        <p:spPr>
          <a:xfrm>
            <a:off x="180175" y="918175"/>
            <a:ext cx="5224800" cy="20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b="1" lang="en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mouse</a:t>
            </a:r>
            <a:r>
              <a:rPr lang="en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is an  </a:t>
            </a:r>
            <a:r>
              <a:rPr b="1" i="1" lang="en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input device</a:t>
            </a:r>
            <a:r>
              <a:rPr lang="en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that let’s navigate (or move) around the screen and provide instructions. Some mouse are connected with a wire to your computer and some are wireless. </a:t>
            </a:r>
            <a:endParaRPr sz="3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2" name="Google Shape;532;p49"/>
          <p:cNvSpPr txBox="1"/>
          <p:nvPr/>
        </p:nvSpPr>
        <p:spPr>
          <a:xfrm>
            <a:off x="8008675" y="0"/>
            <a:ext cx="1423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533" name="Google Shape;533;p49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534" name="Google Shape;53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092139">
            <a:off x="5594330" y="363247"/>
            <a:ext cx="1303567" cy="201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49"/>
          <p:cNvPicPr preferRelativeResize="0"/>
          <p:nvPr/>
        </p:nvPicPr>
        <p:blipFill rotWithShape="1">
          <a:blip r:embed="rId4">
            <a:alphaModFix/>
          </a:blip>
          <a:srcRect b="13859" l="0" r="-6010" t="0"/>
          <a:stretch/>
        </p:blipFill>
        <p:spPr>
          <a:xfrm>
            <a:off x="5868447" y="2887075"/>
            <a:ext cx="1656300" cy="1345938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49"/>
          <p:cNvSpPr txBox="1"/>
          <p:nvPr/>
        </p:nvSpPr>
        <p:spPr>
          <a:xfrm>
            <a:off x="5802275" y="1962150"/>
            <a:ext cx="16563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Wired mouse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7" name="Google Shape;537;p49"/>
          <p:cNvSpPr txBox="1"/>
          <p:nvPr/>
        </p:nvSpPr>
        <p:spPr>
          <a:xfrm>
            <a:off x="5802275" y="4015625"/>
            <a:ext cx="19974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Wireless mouse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38" name="Google Shape;538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20625"/>
            <a:ext cx="8235448" cy="52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50"/>
          <p:cNvPicPr preferRelativeResize="0"/>
          <p:nvPr/>
        </p:nvPicPr>
        <p:blipFill rotWithShape="1">
          <a:blip r:embed="rId3">
            <a:alphaModFix/>
          </a:blip>
          <a:srcRect b="0" l="31740" r="0" t="0"/>
          <a:stretch/>
        </p:blipFill>
        <p:spPr>
          <a:xfrm>
            <a:off x="6169312" y="3006300"/>
            <a:ext cx="2073799" cy="1861626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50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50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6" name="Google Shape;546;p50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50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548" name="Google Shape;548;p50"/>
          <p:cNvSpPr txBox="1"/>
          <p:nvPr>
            <p:ph idx="1" type="body"/>
          </p:nvPr>
        </p:nvSpPr>
        <p:spPr>
          <a:xfrm>
            <a:off x="152400" y="833850"/>
            <a:ext cx="5628900" cy="36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b="1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keyboard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is an </a:t>
            </a:r>
            <a:r>
              <a:rPr b="1" i="1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input device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that lets you insert text, numbers, symbols, and commands. Some </a:t>
            </a:r>
            <a:r>
              <a:rPr b="1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keyboards 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are built into your device and some keyboards are connected with a wire or without a wire, wireless. </a:t>
            </a:r>
            <a:endParaRPr sz="3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9" name="Google Shape;549;p50"/>
          <p:cNvSpPr txBox="1"/>
          <p:nvPr/>
        </p:nvSpPr>
        <p:spPr>
          <a:xfrm>
            <a:off x="8008675" y="0"/>
            <a:ext cx="1423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550" name="Google Shape;550;p50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551" name="Google Shape;55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0000" y="957575"/>
            <a:ext cx="2073775" cy="1414444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50"/>
          <p:cNvSpPr txBox="1"/>
          <p:nvPr/>
        </p:nvSpPr>
        <p:spPr>
          <a:xfrm>
            <a:off x="6518375" y="2411425"/>
            <a:ext cx="1423200" cy="4515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keyboard</a:t>
            </a:r>
            <a:endParaRPr b="1" sz="2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53" name="Google Shape;553;p50"/>
          <p:cNvCxnSpPr>
            <a:stCxn id="552" idx="0"/>
          </p:cNvCxnSpPr>
          <p:nvPr/>
        </p:nvCxnSpPr>
        <p:spPr>
          <a:xfrm rot="10800000">
            <a:off x="6678275" y="1995925"/>
            <a:ext cx="551700" cy="415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4" name="Google Shape;554;p50"/>
          <p:cNvCxnSpPr>
            <a:stCxn id="552" idx="2"/>
          </p:cNvCxnSpPr>
          <p:nvPr/>
        </p:nvCxnSpPr>
        <p:spPr>
          <a:xfrm>
            <a:off x="7229975" y="2862925"/>
            <a:ext cx="16200" cy="1615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55" name="Google Shape;555;p50"/>
          <p:cNvSpPr/>
          <p:nvPr/>
        </p:nvSpPr>
        <p:spPr>
          <a:xfrm>
            <a:off x="7673675" y="4038775"/>
            <a:ext cx="647425" cy="558300"/>
          </a:xfrm>
          <a:custGeom>
            <a:rect b="b" l="l" r="r" t="t"/>
            <a:pathLst>
              <a:path extrusionOk="0" h="22332" w="25897">
                <a:moveTo>
                  <a:pt x="19006" y="22332"/>
                </a:moveTo>
                <a:cubicBezTo>
                  <a:pt x="21877" y="21375"/>
                  <a:pt x="26615" y="19026"/>
                  <a:pt x="25658" y="16155"/>
                </a:cubicBezTo>
                <a:cubicBezTo>
                  <a:pt x="25254" y="14944"/>
                  <a:pt x="23068" y="16084"/>
                  <a:pt x="21857" y="15680"/>
                </a:cubicBezTo>
                <a:cubicBezTo>
                  <a:pt x="18352" y="14512"/>
                  <a:pt x="12354" y="13672"/>
                  <a:pt x="12354" y="9978"/>
                </a:cubicBezTo>
                <a:cubicBezTo>
                  <a:pt x="12354" y="8172"/>
                  <a:pt x="16957" y="6979"/>
                  <a:pt x="15680" y="5702"/>
                </a:cubicBezTo>
                <a:cubicBezTo>
                  <a:pt x="12430" y="2452"/>
                  <a:pt x="6360" y="6341"/>
                  <a:pt x="1901" y="5227"/>
                </a:cubicBezTo>
                <a:cubicBezTo>
                  <a:pt x="102" y="4778"/>
                  <a:pt x="829" y="1658"/>
                  <a:pt x="0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556" name="Google Shape;556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51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51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3" name="Google Shape;563;p51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51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565" name="Google Shape;565;p51"/>
          <p:cNvSpPr txBox="1"/>
          <p:nvPr>
            <p:ph idx="1" type="body"/>
          </p:nvPr>
        </p:nvSpPr>
        <p:spPr>
          <a:xfrm>
            <a:off x="236825" y="1025300"/>
            <a:ext cx="3980100" cy="37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joystick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is an </a:t>
            </a:r>
            <a:r>
              <a:rPr b="1" i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input device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that lets you navigate (move around) a screen while playing online games.</a:t>
            </a:r>
            <a:endParaRPr sz="33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6" name="Google Shape;566;p51"/>
          <p:cNvSpPr txBox="1"/>
          <p:nvPr/>
        </p:nvSpPr>
        <p:spPr>
          <a:xfrm>
            <a:off x="8008675" y="0"/>
            <a:ext cx="1423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567" name="Google Shape;567;p51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568" name="Google Shape;568;p51"/>
          <p:cNvPicPr preferRelativeResize="0"/>
          <p:nvPr/>
        </p:nvPicPr>
        <p:blipFill rotWithShape="1">
          <a:blip r:embed="rId3">
            <a:alphaModFix/>
          </a:blip>
          <a:srcRect b="0" l="1512" r="1522" t="0"/>
          <a:stretch/>
        </p:blipFill>
        <p:spPr>
          <a:xfrm>
            <a:off x="4019575" y="1094325"/>
            <a:ext cx="3413375" cy="341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83850"/>
            <a:ext cx="8282701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mages.freeimg.net/rsynced_images/floor-floorboards.jpg" id="112" name="Google Shape;112;p1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82640"/>
          <a:stretch/>
        </p:blipFill>
        <p:spPr>
          <a:xfrm>
            <a:off x="0" y="4601675"/>
            <a:ext cx="9144001" cy="54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6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6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16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ttps://cdn.pixabay.com/photo/2012/04/14/13/46/clock-33989_960_720.png" id="116" name="Google Shape;116;p16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125" y="146300"/>
            <a:ext cx="744601" cy="744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publicdomainvectors.org/photos/Pflanze-coloured.png" id="117" name="Google Shape;117;p16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7070" r="7429" t="0"/>
          <a:stretch/>
        </p:blipFill>
        <p:spPr>
          <a:xfrm>
            <a:off x="145600" y="2808050"/>
            <a:ext cx="861000" cy="189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6"/>
          <p:cNvSpPr/>
          <p:nvPr/>
        </p:nvSpPr>
        <p:spPr>
          <a:xfrm>
            <a:off x="1715750" y="146300"/>
            <a:ext cx="5618400" cy="4330500"/>
          </a:xfrm>
          <a:prstGeom prst="rect">
            <a:avLst/>
          </a:prstGeom>
          <a:solidFill>
            <a:srgbClr val="F1EAEA"/>
          </a:solidFill>
          <a:ln cap="flat" cmpd="sng" w="1143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6"/>
          <p:cNvSpPr txBox="1"/>
          <p:nvPr/>
        </p:nvSpPr>
        <p:spPr>
          <a:xfrm>
            <a:off x="1928588" y="200000"/>
            <a:ext cx="5371800" cy="41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 u="sng">
                <a:latin typeface="Roboto"/>
                <a:ea typeface="Roboto"/>
                <a:cs typeface="Roboto"/>
                <a:sym typeface="Roboto"/>
              </a:rPr>
              <a:t>Topics Covered</a:t>
            </a:r>
            <a:endParaRPr b="1" sz="2300" u="sng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➢"/>
            </a:pPr>
            <a:r>
              <a:rPr lang="en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action="ppaction://hlinksldjump" r:id="rId9"/>
              </a:rPr>
              <a:t>What is a Computer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➢"/>
            </a:pPr>
            <a:r>
              <a:rPr lang="en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action="ppaction://hlinksldjump" r:id="rId10"/>
              </a:rPr>
              <a:t>What is Computer Science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➢"/>
            </a:pPr>
            <a:r>
              <a:rPr lang="en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action="ppaction://hlinksldjump" r:id="rId11"/>
              </a:rPr>
              <a:t>What is a Computing System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➢"/>
            </a:pPr>
            <a:r>
              <a:rPr lang="en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action="ppaction://hlinksldjump" r:id="rId12"/>
              </a:rPr>
              <a:t>Computer Hardware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Internal Hardware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External Hardware - I/O Devices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➢"/>
            </a:pPr>
            <a:r>
              <a:rPr lang="en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action="ppaction://hlinksldjump" r:id="rId13"/>
              </a:rPr>
              <a:t>Computer Software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System Software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Operating Software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Applications Software Programs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➢"/>
            </a:pPr>
            <a:r>
              <a:rPr lang="en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action="ppaction://hlinksldjump" r:id="rId14"/>
              </a:rPr>
              <a:t>Troubleshooting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Basic Problems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" name="Google Shape;120;p16"/>
          <p:cNvSpPr txBox="1"/>
          <p:nvPr/>
        </p:nvSpPr>
        <p:spPr>
          <a:xfrm>
            <a:off x="8043300" y="0"/>
            <a:ext cx="13389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21" name="Google Shape;121;p16"/>
          <p:cNvSpPr txBox="1"/>
          <p:nvPr/>
        </p:nvSpPr>
        <p:spPr>
          <a:xfrm>
            <a:off x="8282950" y="3292975"/>
            <a:ext cx="9792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 </a:t>
            </a:r>
            <a:r>
              <a:rPr b="1" lang="en" sz="3300">
                <a:solidFill>
                  <a:schemeClr val="lt1"/>
                </a:solidFill>
              </a:rPr>
              <a:t>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22" name="Google Shape;122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52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52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6" name="Google Shape;576;p52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52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578" name="Google Shape;578;p52"/>
          <p:cNvSpPr txBox="1"/>
          <p:nvPr>
            <p:ph idx="1" type="body"/>
          </p:nvPr>
        </p:nvSpPr>
        <p:spPr>
          <a:xfrm>
            <a:off x="152400" y="1223500"/>
            <a:ext cx="5608800" cy="35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microphone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is an </a:t>
            </a:r>
            <a:r>
              <a:rPr b="1" i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input device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that lets you record sounds like your voice. Some microphones are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built in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the device, some are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wired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and some are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wireless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24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9" name="Google Shape;579;p52"/>
          <p:cNvSpPr txBox="1"/>
          <p:nvPr/>
        </p:nvSpPr>
        <p:spPr>
          <a:xfrm>
            <a:off x="8008675" y="0"/>
            <a:ext cx="1423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580" name="Google Shape;580;p52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581" name="Google Shape;58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839123" y="988850"/>
            <a:ext cx="3317627" cy="377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3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53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9" name="Google Shape;589;p53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53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591" name="Google Shape;591;p53"/>
          <p:cNvSpPr txBox="1"/>
          <p:nvPr>
            <p:ph idx="1" type="body"/>
          </p:nvPr>
        </p:nvSpPr>
        <p:spPr>
          <a:xfrm>
            <a:off x="152400" y="1025300"/>
            <a:ext cx="5592000" cy="347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b="1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camera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is an </a:t>
            </a:r>
            <a:r>
              <a:rPr b="1" i="1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input device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that lets you take pictures that can be stored on your computer. </a:t>
            </a:r>
            <a:endParaRPr sz="3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Some </a:t>
            </a:r>
            <a:r>
              <a:rPr b="1" lang="en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cameras</a:t>
            </a:r>
            <a:r>
              <a:rPr lang="en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are </a:t>
            </a:r>
            <a:r>
              <a:rPr b="1" lang="en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built in</a:t>
            </a:r>
            <a:r>
              <a:rPr lang="en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the computing device and some are </a:t>
            </a:r>
            <a:r>
              <a:rPr b="1" lang="en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attached </a:t>
            </a:r>
            <a:r>
              <a:rPr lang="en" sz="3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it.</a:t>
            </a:r>
            <a:endParaRPr sz="3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2" name="Google Shape;592;p53"/>
          <p:cNvSpPr txBox="1"/>
          <p:nvPr/>
        </p:nvSpPr>
        <p:spPr>
          <a:xfrm>
            <a:off x="8008675" y="0"/>
            <a:ext cx="1423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593" name="Google Shape;593;p53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594" name="Google Shape;594;p53"/>
          <p:cNvPicPr preferRelativeResize="0"/>
          <p:nvPr/>
        </p:nvPicPr>
        <p:blipFill rotWithShape="1">
          <a:blip r:embed="rId3">
            <a:alphaModFix/>
          </a:blip>
          <a:srcRect b="25015" l="0" r="0" t="0"/>
          <a:stretch/>
        </p:blipFill>
        <p:spPr>
          <a:xfrm>
            <a:off x="5395475" y="781050"/>
            <a:ext cx="2205151" cy="186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53"/>
          <p:cNvPicPr preferRelativeResize="0"/>
          <p:nvPr/>
        </p:nvPicPr>
        <p:blipFill rotWithShape="1">
          <a:blip r:embed="rId4">
            <a:alphaModFix/>
          </a:blip>
          <a:srcRect b="11854" l="18430" r="17036" t="10106"/>
          <a:stretch/>
        </p:blipFill>
        <p:spPr>
          <a:xfrm>
            <a:off x="5877875" y="3104675"/>
            <a:ext cx="1646875" cy="157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4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54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3" name="Google Shape;603;p54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54"/>
          <p:cNvSpPr/>
          <p:nvPr/>
        </p:nvSpPr>
        <p:spPr>
          <a:xfrm>
            <a:off x="629576" y="518700"/>
            <a:ext cx="6895172" cy="17058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605" name="Google Shape;605;p54"/>
          <p:cNvSpPr txBox="1"/>
          <p:nvPr/>
        </p:nvSpPr>
        <p:spPr>
          <a:xfrm>
            <a:off x="8145850" y="5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06" name="Google Shape;606;p54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607" name="Google Shape;607;p54"/>
          <p:cNvSpPr/>
          <p:nvPr/>
        </p:nvSpPr>
        <p:spPr>
          <a:xfrm>
            <a:off x="163475" y="2532200"/>
            <a:ext cx="7878455" cy="21124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333333"/>
                </a:solidFill>
                <a:latin typeface="Roboto;900"/>
              </a:rPr>
              <a:t>Output Devices</a:t>
            </a:r>
          </a:p>
        </p:txBody>
      </p:sp>
      <p:pic>
        <p:nvPicPr>
          <p:cNvPr id="608" name="Google Shape;60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55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55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5" name="Google Shape;615;p55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55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617" name="Google Shape;617;p55"/>
          <p:cNvSpPr txBox="1"/>
          <p:nvPr>
            <p:ph idx="1" type="body"/>
          </p:nvPr>
        </p:nvSpPr>
        <p:spPr>
          <a:xfrm>
            <a:off x="152400" y="973350"/>
            <a:ext cx="7382100" cy="30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 </a:t>
            </a:r>
            <a:r>
              <a:rPr b="1" lang="en" sz="3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outputs </a:t>
            </a:r>
            <a:r>
              <a:rPr lang="en" sz="3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device allows you to </a:t>
            </a:r>
            <a:r>
              <a:rPr lang="en" sz="3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retrieve</a:t>
            </a:r>
            <a:r>
              <a:rPr lang="en" sz="3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(or get) </a:t>
            </a:r>
            <a:r>
              <a:rPr lang="en" sz="3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information from the computer</a:t>
            </a:r>
            <a:r>
              <a:rPr lang="en" sz="3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 Some output devices are wired and some are wireless (without wires).</a:t>
            </a:r>
            <a:endParaRPr sz="33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8" name="Google Shape;618;p55"/>
          <p:cNvSpPr txBox="1"/>
          <p:nvPr/>
        </p:nvSpPr>
        <p:spPr>
          <a:xfrm>
            <a:off x="8145850" y="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19" name="Google Shape;619;p55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620" name="Google Shape;62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56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56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7" name="Google Shape;627;p56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56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629" name="Google Shape;629;p56"/>
          <p:cNvSpPr txBox="1"/>
          <p:nvPr>
            <p:ph idx="1" type="body"/>
          </p:nvPr>
        </p:nvSpPr>
        <p:spPr>
          <a:xfrm>
            <a:off x="152400" y="875825"/>
            <a:ext cx="4495800" cy="232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output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device like a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monitor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allows you to see information on a monitor or screen. </a:t>
            </a:r>
            <a:endParaRPr sz="3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0" name="Google Shape;630;p56"/>
          <p:cNvSpPr txBox="1"/>
          <p:nvPr/>
        </p:nvSpPr>
        <p:spPr>
          <a:xfrm>
            <a:off x="8145850" y="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31" name="Google Shape;631;p56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632" name="Google Shape;63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5650" y="1061423"/>
            <a:ext cx="2729088" cy="2239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8450" y="3048425"/>
            <a:ext cx="2160474" cy="1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56"/>
          <p:cNvSpPr txBox="1"/>
          <p:nvPr/>
        </p:nvSpPr>
        <p:spPr>
          <a:xfrm>
            <a:off x="4562475" y="3952875"/>
            <a:ext cx="2562300" cy="4287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screen  or monitor</a:t>
            </a:r>
            <a:endParaRPr sz="1800">
              <a:solidFill>
                <a:srgbClr val="FF000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635" name="Google Shape;635;p56"/>
          <p:cNvCxnSpPr>
            <a:stCxn id="634" idx="0"/>
          </p:cNvCxnSpPr>
          <p:nvPr/>
        </p:nvCxnSpPr>
        <p:spPr>
          <a:xfrm flipH="1" rot="10800000">
            <a:off x="5843625" y="2190675"/>
            <a:ext cx="195300" cy="17622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36" name="Google Shape;636;p56"/>
          <p:cNvCxnSpPr>
            <a:stCxn id="634" idx="1"/>
          </p:cNvCxnSpPr>
          <p:nvPr/>
        </p:nvCxnSpPr>
        <p:spPr>
          <a:xfrm rot="10800000">
            <a:off x="2015475" y="3572625"/>
            <a:ext cx="2547000" cy="5946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37" name="Google Shape;637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57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57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4" name="Google Shape;644;p57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57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646" name="Google Shape;646;p57"/>
          <p:cNvSpPr txBox="1"/>
          <p:nvPr>
            <p:ph idx="1" type="body"/>
          </p:nvPr>
        </p:nvSpPr>
        <p:spPr>
          <a:xfrm>
            <a:off x="152400" y="1067400"/>
            <a:ext cx="4524300" cy="322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output 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device like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speakers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allows you to hear sound.  Some speakers are built into the device and some are attached.</a:t>
            </a:r>
            <a:endParaRPr sz="3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7" name="Google Shape;647;p57"/>
          <p:cNvSpPr txBox="1"/>
          <p:nvPr/>
        </p:nvSpPr>
        <p:spPr>
          <a:xfrm>
            <a:off x="8145850" y="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48" name="Google Shape;648;p57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649" name="Google Shape;649;p57"/>
          <p:cNvPicPr preferRelativeResize="0"/>
          <p:nvPr/>
        </p:nvPicPr>
        <p:blipFill rotWithShape="1">
          <a:blip r:embed="rId3">
            <a:alphaModFix/>
          </a:blip>
          <a:srcRect b="8107" l="0" r="62432" t="8648"/>
          <a:stretch/>
        </p:blipFill>
        <p:spPr>
          <a:xfrm>
            <a:off x="4495800" y="1190300"/>
            <a:ext cx="1885950" cy="310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57"/>
          <p:cNvPicPr preferRelativeResize="0"/>
          <p:nvPr/>
        </p:nvPicPr>
        <p:blipFill rotWithShape="1">
          <a:blip r:embed="rId3">
            <a:alphaModFix/>
          </a:blip>
          <a:srcRect b="11081" l="58378" r="0" t="14696"/>
          <a:stretch/>
        </p:blipFill>
        <p:spPr>
          <a:xfrm>
            <a:off x="5934075" y="994200"/>
            <a:ext cx="1961187" cy="3497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58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58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8" name="Google Shape;658;p58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58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660" name="Google Shape;660;p58"/>
          <p:cNvSpPr txBox="1"/>
          <p:nvPr>
            <p:ph idx="1" type="body"/>
          </p:nvPr>
        </p:nvSpPr>
        <p:spPr>
          <a:xfrm>
            <a:off x="152400" y="918175"/>
            <a:ext cx="5143500" cy="35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 output device like headphones also allow you to hear sound. This device is placed over your ears. Some 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headphones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are wired and some are wireless.</a:t>
            </a:r>
            <a:endParaRPr sz="3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1" name="Google Shape;661;p58"/>
          <p:cNvSpPr txBox="1"/>
          <p:nvPr/>
        </p:nvSpPr>
        <p:spPr>
          <a:xfrm>
            <a:off x="8145850" y="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62" name="Google Shape;662;p58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663" name="Google Shape;663;p58"/>
          <p:cNvPicPr preferRelativeResize="0"/>
          <p:nvPr/>
        </p:nvPicPr>
        <p:blipFill rotWithShape="1">
          <a:blip r:embed="rId3">
            <a:alphaModFix/>
          </a:blip>
          <a:srcRect b="11587" l="0" r="0" t="9851"/>
          <a:stretch/>
        </p:blipFill>
        <p:spPr>
          <a:xfrm flipH="1">
            <a:off x="5647626" y="3043925"/>
            <a:ext cx="1425350" cy="156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9948" y="918175"/>
            <a:ext cx="2088149" cy="2125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59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59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2" name="Google Shape;672;p59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59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674" name="Google Shape;674;p59"/>
          <p:cNvSpPr txBox="1"/>
          <p:nvPr>
            <p:ph idx="1" type="body"/>
          </p:nvPr>
        </p:nvSpPr>
        <p:spPr>
          <a:xfrm>
            <a:off x="227625" y="955413"/>
            <a:ext cx="4781700" cy="3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output 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device like a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printer 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allows you to get a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hardcopy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or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printout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of your information. Some printers are wired to the computer and some are wireless.  </a:t>
            </a:r>
            <a:endParaRPr sz="3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5" name="Google Shape;675;p59"/>
          <p:cNvSpPr txBox="1"/>
          <p:nvPr/>
        </p:nvSpPr>
        <p:spPr>
          <a:xfrm>
            <a:off x="8145850" y="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76" name="Google Shape;676;p59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677" name="Google Shape;67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9175" y="1214200"/>
            <a:ext cx="3316676" cy="36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59"/>
          <p:cNvSpPr txBox="1"/>
          <p:nvPr/>
        </p:nvSpPr>
        <p:spPr>
          <a:xfrm>
            <a:off x="5867400" y="1485900"/>
            <a:ext cx="1228800" cy="895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Guide dogs serves humans in many ways. In addition to being a companion animal, they can alert people to the presence of danger.</a:t>
            </a:r>
            <a:endParaRPr sz="9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679" name="Google Shape;679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60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60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6" name="Google Shape;686;p60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p60"/>
          <p:cNvSpPr/>
          <p:nvPr/>
        </p:nvSpPr>
        <p:spPr>
          <a:xfrm>
            <a:off x="152400" y="81475"/>
            <a:ext cx="8004343" cy="8367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External Computer Hardware</a:t>
            </a:r>
          </a:p>
        </p:txBody>
      </p:sp>
      <p:sp>
        <p:nvSpPr>
          <p:cNvPr id="688" name="Google Shape;688;p60"/>
          <p:cNvSpPr txBox="1"/>
          <p:nvPr>
            <p:ph idx="1" type="body"/>
          </p:nvPr>
        </p:nvSpPr>
        <p:spPr>
          <a:xfrm>
            <a:off x="84000" y="860925"/>
            <a:ext cx="4286400" cy="28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output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device like a </a:t>
            </a:r>
            <a:r>
              <a:rPr b="1"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projector</a:t>
            </a:r>
            <a:r>
              <a:rPr lang="en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allows you to display images or video to a much larger screen. </a:t>
            </a:r>
            <a:endParaRPr sz="3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9" name="Google Shape;689;p60"/>
          <p:cNvSpPr txBox="1"/>
          <p:nvPr/>
        </p:nvSpPr>
        <p:spPr>
          <a:xfrm>
            <a:off x="8145850" y="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90" name="Google Shape;690;p60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691" name="Google Shape;69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175" y="3434525"/>
            <a:ext cx="1953240" cy="119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2" name="Google Shape;692;p60"/>
          <p:cNvCxnSpPr>
            <a:endCxn id="693" idx="1"/>
          </p:cNvCxnSpPr>
          <p:nvPr/>
        </p:nvCxnSpPr>
        <p:spPr>
          <a:xfrm flipH="1" rot="10800000">
            <a:off x="1914887" y="2518225"/>
            <a:ext cx="2712300" cy="157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4" name="Google Shape;694;p60"/>
          <p:cNvCxnSpPr/>
          <p:nvPr/>
        </p:nvCxnSpPr>
        <p:spPr>
          <a:xfrm flipH="1" rot="10800000">
            <a:off x="1992950" y="3973425"/>
            <a:ext cx="2754900" cy="146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5" name="Google Shape;695;p60"/>
          <p:cNvCxnSpPr/>
          <p:nvPr/>
        </p:nvCxnSpPr>
        <p:spPr>
          <a:xfrm flipH="1" rot="10800000">
            <a:off x="2002725" y="3416500"/>
            <a:ext cx="2696400" cy="71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6" name="Google Shape;696;p60"/>
          <p:cNvCxnSpPr/>
          <p:nvPr/>
        </p:nvCxnSpPr>
        <p:spPr>
          <a:xfrm flipH="1" rot="10800000">
            <a:off x="1983200" y="2762400"/>
            <a:ext cx="2760300" cy="1308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93" name="Google Shape;693;p60"/>
          <p:cNvPicPr preferRelativeResize="0"/>
          <p:nvPr/>
        </p:nvPicPr>
        <p:blipFill rotWithShape="1">
          <a:blip r:embed="rId4">
            <a:alphaModFix/>
          </a:blip>
          <a:srcRect b="38298" l="29989" r="44022" t="12002"/>
          <a:stretch/>
        </p:blipFill>
        <p:spPr>
          <a:xfrm>
            <a:off x="4627187" y="1131525"/>
            <a:ext cx="2640773" cy="2773400"/>
          </a:xfrm>
          <a:prstGeom prst="rect">
            <a:avLst/>
          </a:prstGeom>
          <a:noFill/>
          <a:ln cap="flat" cmpd="sng" w="2286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97" name="Google Shape;697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61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61"/>
          <p:cNvSpPr txBox="1"/>
          <p:nvPr>
            <p:ph idx="12" type="sldNum"/>
          </p:nvPr>
        </p:nvSpPr>
        <p:spPr>
          <a:xfrm>
            <a:off x="8350775" y="4766300"/>
            <a:ext cx="792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4" name="Google Shape;704;p61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61"/>
          <p:cNvSpPr/>
          <p:nvPr/>
        </p:nvSpPr>
        <p:spPr>
          <a:xfrm>
            <a:off x="137700" y="1582950"/>
            <a:ext cx="7936515" cy="17237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Software</a:t>
            </a:r>
          </a:p>
        </p:txBody>
      </p:sp>
      <p:sp>
        <p:nvSpPr>
          <p:cNvPr id="706" name="Google Shape;706;p61"/>
          <p:cNvSpPr txBox="1"/>
          <p:nvPr/>
        </p:nvSpPr>
        <p:spPr>
          <a:xfrm>
            <a:off x="8008675" y="0"/>
            <a:ext cx="1339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07" name="Google Shape;707;p61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708" name="Google Shape;70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7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9" name="Google Shape;129;p17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7"/>
          <p:cNvSpPr/>
          <p:nvPr/>
        </p:nvSpPr>
        <p:spPr>
          <a:xfrm>
            <a:off x="175950" y="1718893"/>
            <a:ext cx="7825753" cy="170582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What is a Computer?</a:t>
            </a:r>
          </a:p>
        </p:txBody>
      </p:sp>
      <p:sp>
        <p:nvSpPr>
          <p:cNvPr id="131" name="Google Shape;131;p17"/>
          <p:cNvSpPr txBox="1"/>
          <p:nvPr/>
        </p:nvSpPr>
        <p:spPr>
          <a:xfrm>
            <a:off x="8161275" y="0"/>
            <a:ext cx="11196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32" name="Google Shape;132;p17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33" name="Google Shape;13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62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62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5" name="Google Shape;715;p62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62"/>
          <p:cNvSpPr/>
          <p:nvPr/>
        </p:nvSpPr>
        <p:spPr>
          <a:xfrm>
            <a:off x="152400" y="81475"/>
            <a:ext cx="7975727" cy="8498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Software Programs</a:t>
            </a:r>
          </a:p>
        </p:txBody>
      </p:sp>
      <p:sp>
        <p:nvSpPr>
          <p:cNvPr id="717" name="Google Shape;717;p62"/>
          <p:cNvSpPr txBox="1"/>
          <p:nvPr>
            <p:ph type="title"/>
          </p:nvPr>
        </p:nvSpPr>
        <p:spPr>
          <a:xfrm>
            <a:off x="-145450" y="1271600"/>
            <a:ext cx="80658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i="0" lang="en" sz="4400" u="none" cap="none" strike="noStrike">
                <a:latin typeface="Roboto"/>
                <a:ea typeface="Roboto"/>
                <a:cs typeface="Roboto"/>
                <a:sym typeface="Roboto"/>
              </a:rPr>
              <a:t>What are software programs?</a:t>
            </a:r>
            <a:endParaRPr i="0" sz="4400" u="none" cap="none" strike="noStrik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8" name="Google Shape;718;p62"/>
          <p:cNvSpPr txBox="1"/>
          <p:nvPr/>
        </p:nvSpPr>
        <p:spPr>
          <a:xfrm>
            <a:off x="1402188" y="2170098"/>
            <a:ext cx="63396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➔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software programs;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➔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software;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➔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software application; or 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➔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apps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9" name="Google Shape;719;p62"/>
          <p:cNvSpPr txBox="1"/>
          <p:nvPr/>
        </p:nvSpPr>
        <p:spPr>
          <a:xfrm>
            <a:off x="8008675" y="0"/>
            <a:ext cx="1351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20" name="Google Shape;720;p62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721" name="Google Shape;72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63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63"/>
          <p:cNvSpPr txBox="1"/>
          <p:nvPr>
            <p:ph idx="12" type="sldNum"/>
          </p:nvPr>
        </p:nvSpPr>
        <p:spPr>
          <a:xfrm>
            <a:off x="8350775" y="4766300"/>
            <a:ext cx="792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8" name="Google Shape;728;p63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p63"/>
          <p:cNvSpPr/>
          <p:nvPr/>
        </p:nvSpPr>
        <p:spPr>
          <a:xfrm>
            <a:off x="152400" y="81475"/>
            <a:ext cx="7912230" cy="8498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Software Programs</a:t>
            </a:r>
          </a:p>
        </p:txBody>
      </p:sp>
      <p:sp>
        <p:nvSpPr>
          <p:cNvPr id="730" name="Google Shape;730;p63"/>
          <p:cNvSpPr txBox="1"/>
          <p:nvPr/>
        </p:nvSpPr>
        <p:spPr>
          <a:xfrm>
            <a:off x="562525" y="1163550"/>
            <a:ext cx="61491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b="1" i="1" lang="en" sz="3300">
                <a:latin typeface="Roboto"/>
                <a:ea typeface="Roboto"/>
                <a:cs typeface="Roboto"/>
                <a:sym typeface="Roboto"/>
              </a:rPr>
              <a:t>oftware program</a:t>
            </a:r>
            <a:r>
              <a:rPr i="1" lang="en" sz="3300">
                <a:latin typeface="Roboto"/>
                <a:ea typeface="Roboto"/>
                <a:cs typeface="Roboto"/>
                <a:sym typeface="Roboto"/>
              </a:rPr>
              <a:t> or </a:t>
            </a:r>
            <a:r>
              <a:rPr b="1" i="1" lang="en" sz="3300">
                <a:latin typeface="Roboto"/>
                <a:ea typeface="Roboto"/>
                <a:cs typeface="Roboto"/>
                <a:sym typeface="Roboto"/>
              </a:rPr>
              <a:t>app</a:t>
            </a:r>
            <a:r>
              <a:rPr i="1" lang="en" sz="330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3300">
                <a:latin typeface="Roboto"/>
                <a:ea typeface="Roboto"/>
                <a:cs typeface="Roboto"/>
                <a:sym typeface="Roboto"/>
              </a:rPr>
              <a:t>is </a:t>
            </a:r>
            <a:r>
              <a:rPr b="1" lang="en" sz="3300"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b="1" i="1" lang="en" sz="3300">
                <a:latin typeface="Roboto"/>
                <a:ea typeface="Roboto"/>
                <a:cs typeface="Roboto"/>
                <a:sym typeface="Roboto"/>
              </a:rPr>
              <a:t>set of instructions</a:t>
            </a:r>
            <a:r>
              <a:rPr lang="en" sz="3300">
                <a:latin typeface="Roboto"/>
                <a:ea typeface="Roboto"/>
                <a:cs typeface="Roboto"/>
                <a:sym typeface="Roboto"/>
              </a:rPr>
              <a:t> that allow the computer to </a:t>
            </a:r>
            <a:r>
              <a:rPr b="1" lang="en" sz="3300">
                <a:latin typeface="Roboto"/>
                <a:ea typeface="Roboto"/>
                <a:cs typeface="Roboto"/>
                <a:sym typeface="Roboto"/>
              </a:rPr>
              <a:t>perform an operation or task</a:t>
            </a:r>
            <a:r>
              <a:rPr lang="en" sz="3300">
                <a:latin typeface="Roboto"/>
                <a:ea typeface="Roboto"/>
                <a:cs typeface="Roboto"/>
                <a:sym typeface="Roboto"/>
              </a:rPr>
              <a:t>. </a:t>
            </a:r>
            <a:endParaRPr sz="3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1" name="Google Shape;731;p63"/>
          <p:cNvSpPr txBox="1"/>
          <p:nvPr/>
        </p:nvSpPr>
        <p:spPr>
          <a:xfrm>
            <a:off x="8008675" y="0"/>
            <a:ext cx="14586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32" name="Google Shape;732;p63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733" name="Google Shape;73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64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64"/>
          <p:cNvSpPr txBox="1"/>
          <p:nvPr>
            <p:ph idx="12" type="sldNum"/>
          </p:nvPr>
        </p:nvSpPr>
        <p:spPr>
          <a:xfrm>
            <a:off x="8350775" y="4766300"/>
            <a:ext cx="792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0" name="Google Shape;740;p64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p64"/>
          <p:cNvSpPr/>
          <p:nvPr/>
        </p:nvSpPr>
        <p:spPr>
          <a:xfrm>
            <a:off x="152400" y="81475"/>
            <a:ext cx="7912230" cy="8498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Software Programs</a:t>
            </a:r>
          </a:p>
        </p:txBody>
      </p:sp>
      <p:sp>
        <p:nvSpPr>
          <p:cNvPr id="742" name="Google Shape;742;p64"/>
          <p:cNvSpPr txBox="1"/>
          <p:nvPr/>
        </p:nvSpPr>
        <p:spPr>
          <a:xfrm>
            <a:off x="408125" y="1032875"/>
            <a:ext cx="6974100" cy="36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b="1" i="1" lang="en" sz="3300">
                <a:latin typeface="Roboto"/>
                <a:ea typeface="Roboto"/>
                <a:cs typeface="Roboto"/>
                <a:sym typeface="Roboto"/>
              </a:rPr>
              <a:t>oftware program</a:t>
            </a:r>
            <a:r>
              <a:rPr i="1" lang="en" sz="3300">
                <a:latin typeface="Roboto"/>
                <a:ea typeface="Roboto"/>
                <a:cs typeface="Roboto"/>
                <a:sym typeface="Roboto"/>
              </a:rPr>
              <a:t> are </a:t>
            </a:r>
            <a:r>
              <a:rPr b="1" i="1" lang="en" sz="3300">
                <a:latin typeface="Roboto"/>
                <a:ea typeface="Roboto"/>
                <a:cs typeface="Roboto"/>
                <a:sym typeface="Roboto"/>
              </a:rPr>
              <a:t>categorized</a:t>
            </a:r>
            <a:r>
              <a:rPr i="1" lang="en" sz="33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3300">
                <a:latin typeface="Roboto"/>
                <a:ea typeface="Roboto"/>
                <a:cs typeface="Roboto"/>
                <a:sym typeface="Roboto"/>
              </a:rPr>
              <a:t>or grouped according to the tasks they perform. The three main ones we use are: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-419100" lvl="0" marL="1371600" rtl="0" algn="l">
              <a:spcBef>
                <a:spcPts val="0"/>
              </a:spcBef>
              <a:spcAft>
                <a:spcPts val="0"/>
              </a:spcAft>
              <a:buSzPts val="3000"/>
              <a:buFont typeface="Roboto"/>
              <a:buAutoNum type="arabicPeriod"/>
            </a:pPr>
            <a:r>
              <a:rPr b="1" lang="en" sz="3000">
                <a:latin typeface="Roboto"/>
                <a:ea typeface="Roboto"/>
                <a:cs typeface="Roboto"/>
                <a:sym typeface="Roboto"/>
              </a:rPr>
              <a:t>System software </a:t>
            </a:r>
            <a:endParaRPr b="1" sz="3000">
              <a:latin typeface="Roboto"/>
              <a:ea typeface="Roboto"/>
              <a:cs typeface="Roboto"/>
              <a:sym typeface="Roboto"/>
            </a:endParaRPr>
          </a:p>
          <a:p>
            <a:pPr indent="-419100" lvl="0" marL="1371600" rtl="0" algn="l">
              <a:spcBef>
                <a:spcPts val="0"/>
              </a:spcBef>
              <a:spcAft>
                <a:spcPts val="0"/>
              </a:spcAft>
              <a:buSzPts val="3000"/>
              <a:buFont typeface="Roboto"/>
              <a:buAutoNum type="arabicPeriod"/>
            </a:pPr>
            <a:r>
              <a:rPr b="1" lang="en" sz="3000">
                <a:latin typeface="Roboto"/>
                <a:ea typeface="Roboto"/>
                <a:cs typeface="Roboto"/>
                <a:sym typeface="Roboto"/>
              </a:rPr>
              <a:t>Operating Software</a:t>
            </a:r>
            <a:endParaRPr b="1" sz="3000">
              <a:latin typeface="Roboto"/>
              <a:ea typeface="Roboto"/>
              <a:cs typeface="Roboto"/>
              <a:sym typeface="Roboto"/>
            </a:endParaRPr>
          </a:p>
          <a:p>
            <a:pPr indent="-419100" lvl="0" marL="1371600" rtl="0" algn="l">
              <a:spcBef>
                <a:spcPts val="0"/>
              </a:spcBef>
              <a:spcAft>
                <a:spcPts val="0"/>
              </a:spcAft>
              <a:buSzPts val="3000"/>
              <a:buFont typeface="Roboto"/>
              <a:buAutoNum type="arabicPeriod"/>
            </a:pPr>
            <a:r>
              <a:rPr b="1" lang="en" sz="3000">
                <a:latin typeface="Roboto"/>
                <a:ea typeface="Roboto"/>
                <a:cs typeface="Roboto"/>
                <a:sym typeface="Roboto"/>
              </a:rPr>
              <a:t>Applications Software</a:t>
            </a:r>
            <a:endParaRPr b="1" sz="3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3" name="Google Shape;743;p64"/>
          <p:cNvSpPr txBox="1"/>
          <p:nvPr/>
        </p:nvSpPr>
        <p:spPr>
          <a:xfrm>
            <a:off x="8008675" y="0"/>
            <a:ext cx="14586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44" name="Google Shape;744;p64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745" name="Google Shape;74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65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p65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2" name="Google Shape;752;p65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65"/>
          <p:cNvSpPr/>
          <p:nvPr/>
        </p:nvSpPr>
        <p:spPr>
          <a:xfrm>
            <a:off x="115800" y="266225"/>
            <a:ext cx="7252800" cy="1049700"/>
          </a:xfrm>
          <a:prstGeom prst="roundRect">
            <a:avLst>
              <a:gd fmla="val 50000" name="adj"/>
            </a:avLst>
          </a:prstGeom>
          <a:solidFill>
            <a:srgbClr val="0944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System Software</a:t>
            </a:r>
            <a:endParaRPr sz="48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54" name="Google Shape;754;p65"/>
          <p:cNvSpPr/>
          <p:nvPr/>
        </p:nvSpPr>
        <p:spPr>
          <a:xfrm>
            <a:off x="115800" y="1895500"/>
            <a:ext cx="7252800" cy="1900500"/>
          </a:xfrm>
          <a:prstGeom prst="roundRect">
            <a:avLst>
              <a:gd fmla="val 50000" name="adj"/>
            </a:avLst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Control and coordinate</a:t>
            </a:r>
            <a:r>
              <a:rPr lang="en" sz="33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 the procedures and functions of computer hardware. </a:t>
            </a:r>
            <a:endParaRPr sz="3300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755" name="Google Shape;755;p65"/>
          <p:cNvCxnSpPr/>
          <p:nvPr/>
        </p:nvCxnSpPr>
        <p:spPr>
          <a:xfrm rot="-5400000">
            <a:off x="3741050" y="2480450"/>
            <a:ext cx="219900" cy="1827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6" name="Google Shape;756;p65"/>
          <p:cNvCxnSpPr>
            <a:stCxn id="753" idx="2"/>
            <a:endCxn id="754" idx="0"/>
          </p:cNvCxnSpPr>
          <p:nvPr/>
        </p:nvCxnSpPr>
        <p:spPr>
          <a:xfrm>
            <a:off x="3742200" y="1315925"/>
            <a:ext cx="0" cy="5796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57" name="Google Shape;757;p65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58" name="Google Shape;758;p65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759" name="Google Shape;75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66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66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6" name="Google Shape;766;p66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66"/>
          <p:cNvSpPr/>
          <p:nvPr/>
        </p:nvSpPr>
        <p:spPr>
          <a:xfrm>
            <a:off x="76550" y="123325"/>
            <a:ext cx="7252800" cy="1085400"/>
          </a:xfrm>
          <a:prstGeom prst="roundRect">
            <a:avLst>
              <a:gd fmla="val 50000" name="adj"/>
            </a:avLst>
          </a:prstGeom>
          <a:solidFill>
            <a:srgbClr val="0944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Operating Software</a:t>
            </a:r>
            <a:endParaRPr b="1"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768" name="Google Shape;768;p66"/>
          <p:cNvCxnSpPr>
            <a:stCxn id="769" idx="0"/>
            <a:endCxn id="770" idx="2"/>
          </p:cNvCxnSpPr>
          <p:nvPr/>
        </p:nvCxnSpPr>
        <p:spPr>
          <a:xfrm rot="-5400000">
            <a:off x="1372400" y="3344775"/>
            <a:ext cx="219900" cy="1827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71" name="Google Shape;771;p66"/>
          <p:cNvSpPr/>
          <p:nvPr/>
        </p:nvSpPr>
        <p:spPr>
          <a:xfrm>
            <a:off x="76550" y="1694500"/>
            <a:ext cx="7252800" cy="2101500"/>
          </a:xfrm>
          <a:prstGeom prst="roundRect">
            <a:avLst>
              <a:gd fmla="val 50000" name="adj"/>
            </a:avLst>
          </a:prstGeom>
          <a:solidFill>
            <a:srgbClr val="D9EAD3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Converts user instructions into code</a:t>
            </a:r>
            <a:r>
              <a:rPr lang="en" sz="33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 that the computer can understand and vice versa. </a:t>
            </a:r>
            <a:endParaRPr sz="3300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72" name="Google Shape;772;p66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73" name="Google Shape;773;p66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cxnSp>
        <p:nvCxnSpPr>
          <p:cNvPr id="774" name="Google Shape;774;p66"/>
          <p:cNvCxnSpPr>
            <a:stCxn id="767" idx="2"/>
            <a:endCxn id="771" idx="0"/>
          </p:cNvCxnSpPr>
          <p:nvPr/>
        </p:nvCxnSpPr>
        <p:spPr>
          <a:xfrm>
            <a:off x="3702950" y="1208725"/>
            <a:ext cx="0" cy="485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75" name="Google Shape;77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67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67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2" name="Google Shape;782;p67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3" name="Google Shape;783;p67"/>
          <p:cNvSpPr/>
          <p:nvPr/>
        </p:nvSpPr>
        <p:spPr>
          <a:xfrm>
            <a:off x="271950" y="211525"/>
            <a:ext cx="7252800" cy="1221900"/>
          </a:xfrm>
          <a:prstGeom prst="roundRect">
            <a:avLst>
              <a:gd fmla="val 50000" name="adj"/>
            </a:avLst>
          </a:prstGeom>
          <a:solidFill>
            <a:srgbClr val="0944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Applications Software</a:t>
            </a:r>
            <a:endParaRPr b="1"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84" name="Google Shape;784;p67"/>
          <p:cNvSpPr/>
          <p:nvPr/>
        </p:nvSpPr>
        <p:spPr>
          <a:xfrm>
            <a:off x="838200" y="2039125"/>
            <a:ext cx="6117600" cy="1306500"/>
          </a:xfrm>
          <a:prstGeom prst="roundRect">
            <a:avLst>
              <a:gd fmla="val 50000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Programs created to complete specific tasks.</a:t>
            </a:r>
            <a:endParaRPr sz="33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785" name="Google Shape;785;p67"/>
          <p:cNvCxnSpPr>
            <a:stCxn id="784" idx="0"/>
            <a:endCxn id="786" idx="2"/>
          </p:cNvCxnSpPr>
          <p:nvPr/>
        </p:nvCxnSpPr>
        <p:spPr>
          <a:xfrm flipH="1" rot="5400000">
            <a:off x="3716400" y="1858525"/>
            <a:ext cx="358500" cy="27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87" name="Google Shape;787;p67"/>
          <p:cNvCxnSpPr>
            <a:stCxn id="783" idx="2"/>
            <a:endCxn id="784" idx="0"/>
          </p:cNvCxnSpPr>
          <p:nvPr/>
        </p:nvCxnSpPr>
        <p:spPr>
          <a:xfrm flipH="1">
            <a:off x="3897150" y="1433425"/>
            <a:ext cx="1200" cy="6057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88" name="Google Shape;788;p67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89" name="Google Shape;789;p67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790" name="Google Shape;79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68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6" name="Google Shape;796;p68"/>
          <p:cNvSpPr txBox="1"/>
          <p:nvPr>
            <p:ph idx="12" type="sldNum"/>
          </p:nvPr>
        </p:nvSpPr>
        <p:spPr>
          <a:xfrm>
            <a:off x="8350775" y="4766300"/>
            <a:ext cx="792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7" name="Google Shape;797;p68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68"/>
          <p:cNvSpPr/>
          <p:nvPr/>
        </p:nvSpPr>
        <p:spPr>
          <a:xfrm>
            <a:off x="137700" y="454475"/>
            <a:ext cx="7369677" cy="17237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Computer Software</a:t>
            </a:r>
          </a:p>
        </p:txBody>
      </p:sp>
      <p:sp>
        <p:nvSpPr>
          <p:cNvPr id="799" name="Google Shape;799;p68"/>
          <p:cNvSpPr txBox="1"/>
          <p:nvPr/>
        </p:nvSpPr>
        <p:spPr>
          <a:xfrm>
            <a:off x="8008675" y="0"/>
            <a:ext cx="13875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00" name="Google Shape;800;p68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801" name="Google Shape;801;p68"/>
          <p:cNvSpPr/>
          <p:nvPr/>
        </p:nvSpPr>
        <p:spPr>
          <a:xfrm>
            <a:off x="237575" y="2295950"/>
            <a:ext cx="7771094" cy="23011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Applications Software Programs</a:t>
            </a:r>
          </a:p>
        </p:txBody>
      </p:sp>
      <p:pic>
        <p:nvPicPr>
          <p:cNvPr id="802" name="Google Shape;802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69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8" name="Google Shape;808;p69"/>
          <p:cNvSpPr txBox="1"/>
          <p:nvPr>
            <p:ph idx="12" type="sldNum"/>
          </p:nvPr>
        </p:nvSpPr>
        <p:spPr>
          <a:xfrm>
            <a:off x="8350775" y="4766300"/>
            <a:ext cx="792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9" name="Google Shape;809;p69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0" name="Google Shape;810;p69"/>
          <p:cNvSpPr/>
          <p:nvPr/>
        </p:nvSpPr>
        <p:spPr>
          <a:xfrm>
            <a:off x="152400" y="81475"/>
            <a:ext cx="7948885" cy="8498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Applications Software Programs</a:t>
            </a:r>
          </a:p>
        </p:txBody>
      </p:sp>
      <p:sp>
        <p:nvSpPr>
          <p:cNvPr id="811" name="Google Shape;811;p69"/>
          <p:cNvSpPr txBox="1"/>
          <p:nvPr/>
        </p:nvSpPr>
        <p:spPr>
          <a:xfrm>
            <a:off x="296975" y="1032875"/>
            <a:ext cx="7948800" cy="35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Roboto"/>
                <a:ea typeface="Roboto"/>
                <a:cs typeface="Roboto"/>
                <a:sym typeface="Roboto"/>
              </a:rPr>
              <a:t>There are many categories of of applications programs. The four main types of programs you use in school are:</a:t>
            </a:r>
            <a:endParaRPr sz="3300">
              <a:latin typeface="Roboto"/>
              <a:ea typeface="Roboto"/>
              <a:cs typeface="Roboto"/>
              <a:sym typeface="Roboto"/>
            </a:endParaRPr>
          </a:p>
          <a:p>
            <a:pPr indent="-419100" lvl="0" marL="1828800" rtl="0" algn="l">
              <a:spcBef>
                <a:spcPts val="0"/>
              </a:spcBef>
              <a:spcAft>
                <a:spcPts val="0"/>
              </a:spcAft>
              <a:buSzPts val="3000"/>
              <a:buFont typeface="Roboto"/>
              <a:buAutoNum type="arabicPeriod"/>
            </a:pPr>
            <a:r>
              <a:rPr b="1" lang="en" sz="3000">
                <a:latin typeface="Roboto"/>
                <a:ea typeface="Roboto"/>
                <a:cs typeface="Roboto"/>
                <a:sym typeface="Roboto"/>
              </a:rPr>
              <a:t>Web Browser </a:t>
            </a:r>
            <a:endParaRPr b="1" sz="3000">
              <a:latin typeface="Roboto"/>
              <a:ea typeface="Roboto"/>
              <a:cs typeface="Roboto"/>
              <a:sym typeface="Roboto"/>
            </a:endParaRPr>
          </a:p>
          <a:p>
            <a:pPr indent="-419100" lvl="0" marL="1828800" rtl="0" algn="l">
              <a:spcBef>
                <a:spcPts val="0"/>
              </a:spcBef>
              <a:spcAft>
                <a:spcPts val="0"/>
              </a:spcAft>
              <a:buSzPts val="3000"/>
              <a:buFont typeface="Roboto"/>
              <a:buAutoNum type="arabicPeriod"/>
            </a:pPr>
            <a:r>
              <a:rPr b="1" lang="en" sz="3000">
                <a:latin typeface="Roboto"/>
                <a:ea typeface="Roboto"/>
                <a:cs typeface="Roboto"/>
                <a:sym typeface="Roboto"/>
              </a:rPr>
              <a:t>Document Production</a:t>
            </a:r>
            <a:endParaRPr b="1" sz="3000">
              <a:latin typeface="Roboto"/>
              <a:ea typeface="Roboto"/>
              <a:cs typeface="Roboto"/>
              <a:sym typeface="Roboto"/>
            </a:endParaRPr>
          </a:p>
          <a:p>
            <a:pPr indent="-419100" lvl="0" marL="1828800" rtl="0" algn="l">
              <a:spcBef>
                <a:spcPts val="0"/>
              </a:spcBef>
              <a:spcAft>
                <a:spcPts val="0"/>
              </a:spcAft>
              <a:buSzPts val="3000"/>
              <a:buFont typeface="Roboto"/>
              <a:buAutoNum type="arabicPeriod"/>
            </a:pPr>
            <a:r>
              <a:rPr b="1" lang="en" sz="3000">
                <a:latin typeface="Roboto"/>
                <a:ea typeface="Roboto"/>
                <a:cs typeface="Roboto"/>
                <a:sym typeface="Roboto"/>
              </a:rPr>
              <a:t>Presentation</a:t>
            </a:r>
            <a:endParaRPr b="1" sz="3000">
              <a:latin typeface="Roboto"/>
              <a:ea typeface="Roboto"/>
              <a:cs typeface="Roboto"/>
              <a:sym typeface="Roboto"/>
            </a:endParaRPr>
          </a:p>
          <a:p>
            <a:pPr indent="-419100" lvl="0" marL="1828800" rtl="0" algn="l">
              <a:spcBef>
                <a:spcPts val="0"/>
              </a:spcBef>
              <a:spcAft>
                <a:spcPts val="0"/>
              </a:spcAft>
              <a:buSzPts val="3000"/>
              <a:buFont typeface="Roboto"/>
              <a:buAutoNum type="arabicPeriod"/>
            </a:pPr>
            <a:r>
              <a:rPr b="1" lang="en" sz="3000">
                <a:latin typeface="Roboto"/>
                <a:ea typeface="Roboto"/>
                <a:cs typeface="Roboto"/>
                <a:sym typeface="Roboto"/>
              </a:rPr>
              <a:t>Educational</a:t>
            </a:r>
            <a:endParaRPr b="1" sz="3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2" name="Google Shape;812;p69"/>
          <p:cNvSpPr txBox="1"/>
          <p:nvPr/>
        </p:nvSpPr>
        <p:spPr>
          <a:xfrm>
            <a:off x="8008675" y="0"/>
            <a:ext cx="14586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13" name="Google Shape;813;p69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814" name="Google Shape;814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70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p70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1" name="Google Shape;821;p70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p70"/>
          <p:cNvSpPr/>
          <p:nvPr/>
        </p:nvSpPr>
        <p:spPr>
          <a:xfrm>
            <a:off x="118800" y="125825"/>
            <a:ext cx="6719700" cy="799500"/>
          </a:xfrm>
          <a:prstGeom prst="roundRect">
            <a:avLst>
              <a:gd fmla="val 50000" name="adj"/>
            </a:avLst>
          </a:prstGeom>
          <a:solidFill>
            <a:srgbClr val="E6B8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Applications Software often used in school.</a:t>
            </a:r>
            <a:endParaRPr sz="22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23" name="Google Shape;823;p70"/>
          <p:cNvSpPr/>
          <p:nvPr/>
        </p:nvSpPr>
        <p:spPr>
          <a:xfrm>
            <a:off x="1215750" y="1405313"/>
            <a:ext cx="4525800" cy="999300"/>
          </a:xfrm>
          <a:prstGeom prst="roundRect">
            <a:avLst>
              <a:gd fmla="val 50000" name="adj"/>
            </a:avLst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Web browsers </a:t>
            </a:r>
            <a:endParaRPr sz="48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824" name="Google Shape;824;p70"/>
          <p:cNvCxnSpPr>
            <a:stCxn id="823" idx="0"/>
            <a:endCxn id="822" idx="2"/>
          </p:cNvCxnSpPr>
          <p:nvPr/>
        </p:nvCxnSpPr>
        <p:spPr>
          <a:xfrm rot="10800000">
            <a:off x="3478650" y="925313"/>
            <a:ext cx="0" cy="4800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25" name="Google Shape;825;p70"/>
          <p:cNvSpPr txBox="1"/>
          <p:nvPr/>
        </p:nvSpPr>
        <p:spPr>
          <a:xfrm>
            <a:off x="6174213" y="142025"/>
            <a:ext cx="187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26" name="Google Shape;826;p70"/>
          <p:cNvSpPr txBox="1"/>
          <p:nvPr/>
        </p:nvSpPr>
        <p:spPr>
          <a:xfrm>
            <a:off x="847950" y="2888825"/>
            <a:ext cx="5261400" cy="1177500"/>
          </a:xfrm>
          <a:prstGeom prst="rect">
            <a:avLst/>
          </a:prstGeom>
          <a:solidFill>
            <a:srgbClr val="E0666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Apps that facilitate easy surfing of the internet. </a:t>
            </a:r>
            <a:endParaRPr b="1" sz="3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7" name="Google Shape;827;p70"/>
          <p:cNvSpPr txBox="1"/>
          <p:nvPr>
            <p:ph idx="12" type="sldNum"/>
          </p:nvPr>
        </p:nvSpPr>
        <p:spPr>
          <a:xfrm>
            <a:off x="8395948" y="146976"/>
            <a:ext cx="5682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8" name="Google Shape;828;p70"/>
          <p:cNvSpPr txBox="1"/>
          <p:nvPr/>
        </p:nvSpPr>
        <p:spPr>
          <a:xfrm>
            <a:off x="8008675" y="0"/>
            <a:ext cx="14349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29" name="Google Shape;829;p70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cxnSp>
        <p:nvCxnSpPr>
          <p:cNvPr id="830" name="Google Shape;830;p70"/>
          <p:cNvCxnSpPr>
            <a:stCxn id="826" idx="0"/>
            <a:endCxn id="823" idx="2"/>
          </p:cNvCxnSpPr>
          <p:nvPr/>
        </p:nvCxnSpPr>
        <p:spPr>
          <a:xfrm rot="10800000">
            <a:off x="3478650" y="2404625"/>
            <a:ext cx="0" cy="4842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831" name="Google Shape;831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810" y="1313403"/>
            <a:ext cx="990602" cy="990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4550" y="1125157"/>
            <a:ext cx="1181100" cy="117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3188" y="2884600"/>
            <a:ext cx="1181100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p70"/>
          <p:cNvSpPr txBox="1"/>
          <p:nvPr/>
        </p:nvSpPr>
        <p:spPr>
          <a:xfrm>
            <a:off x="-23850" y="2282288"/>
            <a:ext cx="12759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Chrome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5" name="Google Shape;835;p70"/>
          <p:cNvSpPr txBox="1"/>
          <p:nvPr/>
        </p:nvSpPr>
        <p:spPr>
          <a:xfrm>
            <a:off x="6237150" y="2194650"/>
            <a:ext cx="12759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Safari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6" name="Google Shape;836;p70"/>
          <p:cNvSpPr txBox="1"/>
          <p:nvPr/>
        </p:nvSpPr>
        <p:spPr>
          <a:xfrm>
            <a:off x="6109350" y="4065700"/>
            <a:ext cx="21951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Internet Explorer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37" name="Google Shape;837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651125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71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3" name="Google Shape;843;p71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4" name="Google Shape;844;p71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5" name="Google Shape;845;p71"/>
          <p:cNvSpPr/>
          <p:nvPr/>
        </p:nvSpPr>
        <p:spPr>
          <a:xfrm>
            <a:off x="147250" y="146975"/>
            <a:ext cx="6409800" cy="749100"/>
          </a:xfrm>
          <a:prstGeom prst="roundRect">
            <a:avLst>
              <a:gd fmla="val 50000" name="adj"/>
            </a:avLst>
          </a:prstGeom>
          <a:solidFill>
            <a:srgbClr val="E6B8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Applications Software often used in school.</a:t>
            </a:r>
            <a:endParaRPr b="1" sz="2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6" name="Google Shape;846;p71"/>
          <p:cNvSpPr/>
          <p:nvPr/>
        </p:nvSpPr>
        <p:spPr>
          <a:xfrm>
            <a:off x="300100" y="1105675"/>
            <a:ext cx="6104100" cy="826800"/>
          </a:xfrm>
          <a:prstGeom prst="roundRect">
            <a:avLst>
              <a:gd fmla="val 50000" name="adj"/>
            </a:avLst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Document Production</a:t>
            </a:r>
            <a:endParaRPr sz="33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847" name="Google Shape;847;p71"/>
          <p:cNvCxnSpPr>
            <a:stCxn id="845" idx="2"/>
            <a:endCxn id="846" idx="0"/>
          </p:cNvCxnSpPr>
          <p:nvPr/>
        </p:nvCxnSpPr>
        <p:spPr>
          <a:xfrm>
            <a:off x="3352150" y="896075"/>
            <a:ext cx="0" cy="2097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48" name="Google Shape;848;p71"/>
          <p:cNvSpPr txBox="1"/>
          <p:nvPr/>
        </p:nvSpPr>
        <p:spPr>
          <a:xfrm>
            <a:off x="6174213" y="142025"/>
            <a:ext cx="187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49" name="Google Shape;849;p71"/>
          <p:cNvSpPr txBox="1"/>
          <p:nvPr/>
        </p:nvSpPr>
        <p:spPr>
          <a:xfrm>
            <a:off x="55300" y="2508475"/>
            <a:ext cx="6593700" cy="1708500"/>
          </a:xfrm>
          <a:prstGeom prst="rect">
            <a:avLst/>
          </a:prstGeom>
          <a:solidFill>
            <a:srgbClr val="99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Apps like </a:t>
            </a:r>
            <a:r>
              <a:rPr b="1"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MS Word</a:t>
            </a:r>
            <a:r>
              <a:rPr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b="1"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Google Docs</a:t>
            </a:r>
            <a:r>
              <a:rPr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that enable document production like </a:t>
            </a:r>
            <a:r>
              <a:rPr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book reports and </a:t>
            </a:r>
            <a:r>
              <a:rPr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essays.</a:t>
            </a:r>
            <a:endParaRPr sz="3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0" name="Google Shape;850;p71"/>
          <p:cNvSpPr txBox="1"/>
          <p:nvPr>
            <p:ph idx="12" type="sldNum"/>
          </p:nvPr>
        </p:nvSpPr>
        <p:spPr>
          <a:xfrm>
            <a:off x="8395948" y="146976"/>
            <a:ext cx="5682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1" name="Google Shape;851;p71"/>
          <p:cNvSpPr txBox="1"/>
          <p:nvPr/>
        </p:nvSpPr>
        <p:spPr>
          <a:xfrm>
            <a:off x="8008675" y="0"/>
            <a:ext cx="14349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52" name="Google Shape;852;p71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cxnSp>
        <p:nvCxnSpPr>
          <p:cNvPr id="853" name="Google Shape;853;p71"/>
          <p:cNvCxnSpPr>
            <a:stCxn id="846" idx="2"/>
          </p:cNvCxnSpPr>
          <p:nvPr/>
        </p:nvCxnSpPr>
        <p:spPr>
          <a:xfrm>
            <a:off x="3352150" y="1932475"/>
            <a:ext cx="28800" cy="6093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854" name="Google Shape;85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9175" y="896074"/>
            <a:ext cx="990600" cy="130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3075" y="2767427"/>
            <a:ext cx="1049751" cy="1451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/>
          <p:nvPr>
            <p:ph idx="12" type="sldNum"/>
          </p:nvPr>
        </p:nvSpPr>
        <p:spPr>
          <a:xfrm>
            <a:off x="8648700" y="4766300"/>
            <a:ext cx="495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" name="Google Shape;139;p18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8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8"/>
          <p:cNvSpPr txBox="1"/>
          <p:nvPr/>
        </p:nvSpPr>
        <p:spPr>
          <a:xfrm>
            <a:off x="209550" y="1032475"/>
            <a:ext cx="76200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Roboto Medium"/>
                <a:ea typeface="Roboto Medium"/>
                <a:cs typeface="Roboto Medium"/>
                <a:sym typeface="Roboto Medium"/>
              </a:rPr>
              <a:t>A computer is an electronic device that </a:t>
            </a:r>
            <a:endParaRPr sz="36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Roboto"/>
                <a:ea typeface="Roboto"/>
                <a:cs typeface="Roboto"/>
                <a:sym typeface="Roboto"/>
              </a:rPr>
              <a:t>collects,</a:t>
            </a:r>
            <a:endParaRPr b="1" sz="3800"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Roboto"/>
                <a:ea typeface="Roboto"/>
                <a:cs typeface="Roboto"/>
                <a:sym typeface="Roboto"/>
              </a:rPr>
              <a:t>analyzes (or </a:t>
            </a:r>
            <a:r>
              <a:rPr b="1" i="1" lang="en" sz="3800">
                <a:latin typeface="Roboto"/>
                <a:ea typeface="Roboto"/>
                <a:cs typeface="Roboto"/>
                <a:sym typeface="Roboto"/>
              </a:rPr>
              <a:t>study</a:t>
            </a:r>
            <a:r>
              <a:rPr b="1" lang="en" sz="3800">
                <a:latin typeface="Roboto"/>
                <a:ea typeface="Roboto"/>
                <a:cs typeface="Roboto"/>
                <a:sym typeface="Roboto"/>
              </a:rPr>
              <a:t>), and</a:t>
            </a:r>
            <a:endParaRPr b="1" sz="3800"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Roboto"/>
                <a:ea typeface="Roboto"/>
                <a:cs typeface="Roboto"/>
                <a:sym typeface="Roboto"/>
              </a:rPr>
              <a:t>acts upon</a:t>
            </a:r>
            <a:endParaRPr b="1" sz="3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Roboto Medium"/>
                <a:ea typeface="Roboto Medium"/>
                <a:cs typeface="Roboto Medium"/>
                <a:sym typeface="Roboto Medium"/>
              </a:rPr>
              <a:t>information we give it.</a:t>
            </a:r>
            <a:endParaRPr sz="36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42" name="Google Shape;142;p18"/>
          <p:cNvSpPr/>
          <p:nvPr/>
        </p:nvSpPr>
        <p:spPr>
          <a:xfrm>
            <a:off x="0" y="195769"/>
            <a:ext cx="8173877" cy="836703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333333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What is a Computer?</a:t>
            </a:r>
          </a:p>
        </p:txBody>
      </p:sp>
      <p:pic>
        <p:nvPicPr>
          <p:cNvPr id="143" name="Google Shape;14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1600" y="1844950"/>
            <a:ext cx="3101350" cy="272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8"/>
          <p:cNvSpPr txBox="1"/>
          <p:nvPr/>
        </p:nvSpPr>
        <p:spPr>
          <a:xfrm>
            <a:off x="8145850" y="5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45" name="Google Shape;145;p18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146" name="Google Shape;146;p18"/>
          <p:cNvSpPr txBox="1"/>
          <p:nvPr/>
        </p:nvSpPr>
        <p:spPr>
          <a:xfrm>
            <a:off x="8282775" y="4882175"/>
            <a:ext cx="861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Page 6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7" name="Google Shape;14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3225"/>
            <a:ext cx="8282772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72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2" name="Google Shape;862;p72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3" name="Google Shape;863;p72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p72"/>
          <p:cNvSpPr/>
          <p:nvPr/>
        </p:nvSpPr>
        <p:spPr>
          <a:xfrm>
            <a:off x="154425" y="142025"/>
            <a:ext cx="7132800" cy="597900"/>
          </a:xfrm>
          <a:prstGeom prst="roundRect">
            <a:avLst>
              <a:gd fmla="val 50000" name="adj"/>
            </a:avLst>
          </a:prstGeom>
          <a:solidFill>
            <a:srgbClr val="E6B8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Applications Software often used in school.</a:t>
            </a:r>
            <a:endParaRPr sz="22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65" name="Google Shape;865;p72"/>
          <p:cNvSpPr/>
          <p:nvPr/>
        </p:nvSpPr>
        <p:spPr>
          <a:xfrm>
            <a:off x="1907575" y="960013"/>
            <a:ext cx="3015000" cy="686400"/>
          </a:xfrm>
          <a:prstGeom prst="roundRect">
            <a:avLst>
              <a:gd fmla="val 50000" name="adj"/>
            </a:avLst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Presentation</a:t>
            </a:r>
            <a:endParaRPr sz="33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866" name="Google Shape;866;p72"/>
          <p:cNvCxnSpPr/>
          <p:nvPr/>
        </p:nvCxnSpPr>
        <p:spPr>
          <a:xfrm rot="10800000">
            <a:off x="3409075" y="736450"/>
            <a:ext cx="12000" cy="3564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67" name="Google Shape;867;p72"/>
          <p:cNvSpPr txBox="1"/>
          <p:nvPr/>
        </p:nvSpPr>
        <p:spPr>
          <a:xfrm>
            <a:off x="6174213" y="142025"/>
            <a:ext cx="187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68" name="Google Shape;868;p72"/>
          <p:cNvSpPr txBox="1"/>
          <p:nvPr/>
        </p:nvSpPr>
        <p:spPr>
          <a:xfrm>
            <a:off x="186825" y="1866525"/>
            <a:ext cx="7068000" cy="2770500"/>
          </a:xfrm>
          <a:prstGeom prst="rect">
            <a:avLst/>
          </a:prstGeom>
          <a:solidFill>
            <a:srgbClr val="66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Apps like MS Powerpoint and Google Slides allow the </a:t>
            </a:r>
            <a:r>
              <a:rPr b="1"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visual presentation of information</a:t>
            </a:r>
            <a:r>
              <a:rPr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in the form of slides that can contain text, charts, tables, audio, video, and animation. </a:t>
            </a:r>
            <a:endParaRPr sz="3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9" name="Google Shape;869;p72"/>
          <p:cNvSpPr txBox="1"/>
          <p:nvPr>
            <p:ph idx="12" type="sldNum"/>
          </p:nvPr>
        </p:nvSpPr>
        <p:spPr>
          <a:xfrm>
            <a:off x="8395948" y="146976"/>
            <a:ext cx="5682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0" name="Google Shape;870;p72"/>
          <p:cNvSpPr txBox="1"/>
          <p:nvPr/>
        </p:nvSpPr>
        <p:spPr>
          <a:xfrm>
            <a:off x="8008675" y="0"/>
            <a:ext cx="14349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71" name="Google Shape;871;p72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cxnSp>
        <p:nvCxnSpPr>
          <p:cNvPr id="872" name="Google Shape;872;p72"/>
          <p:cNvCxnSpPr/>
          <p:nvPr/>
        </p:nvCxnSpPr>
        <p:spPr>
          <a:xfrm flipH="1" rot="10800000">
            <a:off x="3380200" y="1605700"/>
            <a:ext cx="29100" cy="2379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873" name="Google Shape;873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425" y="848900"/>
            <a:ext cx="661056" cy="9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6750" y="717600"/>
            <a:ext cx="1308001" cy="130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73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1" name="Google Shape;881;p73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2" name="Google Shape;882;p73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3" name="Google Shape;883;p73"/>
          <p:cNvSpPr/>
          <p:nvPr/>
        </p:nvSpPr>
        <p:spPr>
          <a:xfrm>
            <a:off x="71275" y="44225"/>
            <a:ext cx="6807900" cy="736800"/>
          </a:xfrm>
          <a:prstGeom prst="roundRect">
            <a:avLst>
              <a:gd fmla="val 50000" name="adj"/>
            </a:avLst>
          </a:prstGeom>
          <a:solidFill>
            <a:srgbClr val="E6B8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Applications Software often used in school.</a:t>
            </a:r>
            <a:endParaRPr sz="22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84" name="Google Shape;884;p73"/>
          <p:cNvSpPr/>
          <p:nvPr/>
        </p:nvSpPr>
        <p:spPr>
          <a:xfrm>
            <a:off x="618475" y="1005300"/>
            <a:ext cx="5713500" cy="621000"/>
          </a:xfrm>
          <a:prstGeom prst="roundRect">
            <a:avLst>
              <a:gd fmla="val 50000" name="adj"/>
            </a:avLst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Education Software</a:t>
            </a:r>
            <a:endParaRPr sz="33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885" name="Google Shape;885;p73"/>
          <p:cNvCxnSpPr>
            <a:stCxn id="884" idx="0"/>
            <a:endCxn id="883" idx="2"/>
          </p:cNvCxnSpPr>
          <p:nvPr/>
        </p:nvCxnSpPr>
        <p:spPr>
          <a:xfrm rot="10800000">
            <a:off x="3475225" y="780900"/>
            <a:ext cx="0" cy="2244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86" name="Google Shape;886;p73"/>
          <p:cNvSpPr txBox="1"/>
          <p:nvPr/>
        </p:nvSpPr>
        <p:spPr>
          <a:xfrm>
            <a:off x="824575" y="1850575"/>
            <a:ext cx="5301300" cy="18609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3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Educational software a</a:t>
            </a:r>
            <a:r>
              <a:rPr lang="en" sz="33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pps </a:t>
            </a:r>
            <a:r>
              <a:rPr lang="en" sz="33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are designed for learning and  practice!</a:t>
            </a:r>
            <a:endParaRPr sz="33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887" name="Google Shape;887;p73"/>
          <p:cNvSpPr txBox="1"/>
          <p:nvPr/>
        </p:nvSpPr>
        <p:spPr>
          <a:xfrm>
            <a:off x="6174213" y="142025"/>
            <a:ext cx="187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88" name="Google Shape;888;p73"/>
          <p:cNvSpPr txBox="1"/>
          <p:nvPr>
            <p:ph idx="12" type="sldNum"/>
          </p:nvPr>
        </p:nvSpPr>
        <p:spPr>
          <a:xfrm>
            <a:off x="8395948" y="146976"/>
            <a:ext cx="5682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9" name="Google Shape;889;p73"/>
          <p:cNvSpPr txBox="1"/>
          <p:nvPr/>
        </p:nvSpPr>
        <p:spPr>
          <a:xfrm>
            <a:off x="8008675" y="0"/>
            <a:ext cx="14349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90" name="Google Shape;890;p73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cxnSp>
        <p:nvCxnSpPr>
          <p:cNvPr id="891" name="Google Shape;891;p73"/>
          <p:cNvCxnSpPr/>
          <p:nvPr/>
        </p:nvCxnSpPr>
        <p:spPr>
          <a:xfrm rot="10800000">
            <a:off x="3475225" y="1626300"/>
            <a:ext cx="0" cy="2244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92" name="Google Shape;892;p73"/>
          <p:cNvSpPr txBox="1"/>
          <p:nvPr/>
        </p:nvSpPr>
        <p:spPr>
          <a:xfrm rot="-3135058">
            <a:off x="6463789" y="3478484"/>
            <a:ext cx="1579866" cy="455694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typing.com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3" name="Google Shape;893;p73"/>
          <p:cNvSpPr txBox="1"/>
          <p:nvPr/>
        </p:nvSpPr>
        <p:spPr>
          <a:xfrm rot="-3086241">
            <a:off x="6127874" y="1009806"/>
            <a:ext cx="1878820" cy="455544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flocabulary.</a:t>
            </a: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com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4" name="Google Shape;894;p73"/>
          <p:cNvSpPr txBox="1"/>
          <p:nvPr/>
        </p:nvSpPr>
        <p:spPr>
          <a:xfrm rot="-3009660">
            <a:off x="6194480" y="2385351"/>
            <a:ext cx="1580001" cy="455363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ixl.</a:t>
            </a: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com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95" name="Google Shape;895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74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1" name="Google Shape;901;p74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2" name="Google Shape;902;p74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3" name="Google Shape;903;p74"/>
          <p:cNvSpPr/>
          <p:nvPr/>
        </p:nvSpPr>
        <p:spPr>
          <a:xfrm>
            <a:off x="95050" y="1359600"/>
            <a:ext cx="2338800" cy="2183100"/>
          </a:xfrm>
          <a:prstGeom prst="roundRect">
            <a:avLst>
              <a:gd fmla="val 50000" name="adj"/>
            </a:avLst>
          </a:prstGeom>
          <a:solidFill>
            <a:srgbClr val="E6B8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Applications Software</a:t>
            </a:r>
            <a:endParaRPr b="1" sz="22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often used in school.</a:t>
            </a:r>
            <a:endParaRPr b="1" sz="22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904" name="Google Shape;904;p74"/>
          <p:cNvCxnSpPr/>
          <p:nvPr/>
        </p:nvCxnSpPr>
        <p:spPr>
          <a:xfrm flipH="1" rot="-5400000">
            <a:off x="6481082" y="2283525"/>
            <a:ext cx="999300" cy="2031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05" name="Google Shape;905;p74"/>
          <p:cNvSpPr/>
          <p:nvPr/>
        </p:nvSpPr>
        <p:spPr>
          <a:xfrm>
            <a:off x="1514077" y="401600"/>
            <a:ext cx="1956000" cy="495300"/>
          </a:xfrm>
          <a:prstGeom prst="roundRect">
            <a:avLst>
              <a:gd fmla="val 50000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Web browsers </a:t>
            </a:r>
            <a:endParaRPr b="1" sz="1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06" name="Google Shape;906;p74"/>
          <p:cNvSpPr/>
          <p:nvPr/>
        </p:nvSpPr>
        <p:spPr>
          <a:xfrm>
            <a:off x="2710474" y="1385850"/>
            <a:ext cx="1878600" cy="576300"/>
          </a:xfrm>
          <a:prstGeom prst="roundRect">
            <a:avLst>
              <a:gd fmla="val 50000" name="adj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Document Production</a:t>
            </a:r>
            <a:endParaRPr b="1" sz="1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07" name="Google Shape;907;p74"/>
          <p:cNvSpPr/>
          <p:nvPr/>
        </p:nvSpPr>
        <p:spPr>
          <a:xfrm>
            <a:off x="3320142" y="2574484"/>
            <a:ext cx="1587600" cy="505500"/>
          </a:xfrm>
          <a:prstGeom prst="roundRect">
            <a:avLst>
              <a:gd fmla="val 50000" name="adj"/>
            </a:avLst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Presentation</a:t>
            </a:r>
            <a:endParaRPr b="1" sz="1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08" name="Google Shape;908;p74"/>
          <p:cNvSpPr/>
          <p:nvPr/>
        </p:nvSpPr>
        <p:spPr>
          <a:xfrm>
            <a:off x="2948332" y="3884475"/>
            <a:ext cx="2338800" cy="378600"/>
          </a:xfrm>
          <a:prstGeom prst="roundRect">
            <a:avLst>
              <a:gd fmla="val 50000" name="adj"/>
            </a:avLst>
          </a:prstGeom>
          <a:solidFill>
            <a:srgbClr val="5B0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Education software</a:t>
            </a:r>
            <a:endParaRPr b="1" sz="1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909" name="Google Shape;909;p74"/>
          <p:cNvCxnSpPr>
            <a:stCxn id="908" idx="0"/>
            <a:endCxn id="903" idx="3"/>
          </p:cNvCxnSpPr>
          <p:nvPr/>
        </p:nvCxnSpPr>
        <p:spPr>
          <a:xfrm rot="10800000">
            <a:off x="2433832" y="2451075"/>
            <a:ext cx="1683900" cy="1433400"/>
          </a:xfrm>
          <a:prstGeom prst="straightConnector1">
            <a:avLst/>
          </a:prstGeom>
          <a:noFill/>
          <a:ln cap="flat" cmpd="sng" w="38100">
            <a:solidFill>
              <a:srgbClr val="5B0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10" name="Google Shape;910;p74"/>
          <p:cNvCxnSpPr>
            <a:stCxn id="903" idx="3"/>
            <a:endCxn id="907" idx="1"/>
          </p:cNvCxnSpPr>
          <p:nvPr/>
        </p:nvCxnSpPr>
        <p:spPr>
          <a:xfrm>
            <a:off x="2433850" y="2451150"/>
            <a:ext cx="886200" cy="3762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11" name="Google Shape;911;p74"/>
          <p:cNvCxnSpPr>
            <a:stCxn id="903" idx="3"/>
            <a:endCxn id="906" idx="1"/>
          </p:cNvCxnSpPr>
          <p:nvPr/>
        </p:nvCxnSpPr>
        <p:spPr>
          <a:xfrm flipH="1" rot="10800000">
            <a:off x="2433850" y="1674150"/>
            <a:ext cx="276600" cy="7770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12" name="Google Shape;912;p74"/>
          <p:cNvCxnSpPr>
            <a:stCxn id="905" idx="2"/>
            <a:endCxn id="903" idx="3"/>
          </p:cNvCxnSpPr>
          <p:nvPr/>
        </p:nvCxnSpPr>
        <p:spPr>
          <a:xfrm flipH="1">
            <a:off x="2433877" y="896900"/>
            <a:ext cx="58200" cy="15543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13" name="Google Shape;913;p74"/>
          <p:cNvSpPr txBox="1"/>
          <p:nvPr/>
        </p:nvSpPr>
        <p:spPr>
          <a:xfrm>
            <a:off x="5280000" y="3718400"/>
            <a:ext cx="2838300" cy="895800"/>
          </a:xfrm>
          <a:prstGeom prst="rect">
            <a:avLst/>
          </a:prstGeom>
          <a:noFill/>
          <a:ln cap="flat" cmpd="sng" w="38100">
            <a:solidFill>
              <a:srgbClr val="5B0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3323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Apps like Typing.com and Flocabulary that are designed for learning and tutorials. </a:t>
            </a:r>
            <a:endParaRPr>
              <a:solidFill>
                <a:srgbClr val="33323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14" name="Google Shape;914;p74"/>
          <p:cNvSpPr txBox="1"/>
          <p:nvPr/>
        </p:nvSpPr>
        <p:spPr>
          <a:xfrm>
            <a:off x="6174213" y="142025"/>
            <a:ext cx="187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15" name="Google Shape;915;p74"/>
          <p:cNvSpPr txBox="1"/>
          <p:nvPr/>
        </p:nvSpPr>
        <p:spPr>
          <a:xfrm>
            <a:off x="3470075" y="157325"/>
            <a:ext cx="4582800" cy="648000"/>
          </a:xfrm>
          <a:prstGeom prst="rect">
            <a:avLst/>
          </a:prstGeom>
          <a:noFill/>
          <a:ln cap="flat" cmpd="sng" w="28575">
            <a:solidFill>
              <a:srgbClr val="DD7E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3323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Apps that facilitate easy surfing of the internet like Internet Explorer and Chrome. 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16" name="Google Shape;916;p74"/>
          <p:cNvSpPr txBox="1"/>
          <p:nvPr/>
        </p:nvSpPr>
        <p:spPr>
          <a:xfrm>
            <a:off x="4572000" y="931350"/>
            <a:ext cx="2952600" cy="11436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3323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Apps like MS Word and Google Docs that enable document production like letters, essays, book reports, and research papers.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17" name="Google Shape;917;p74"/>
          <p:cNvSpPr txBox="1"/>
          <p:nvPr/>
        </p:nvSpPr>
        <p:spPr>
          <a:xfrm>
            <a:off x="4907752" y="2200975"/>
            <a:ext cx="3253800" cy="1391400"/>
          </a:xfrm>
          <a:prstGeom prst="rect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3323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Apps Like MS Powerpoint and Google Slides that allow visual presentations of information  in the form of slides that incorporate text, charts, tables, audio, video, and animation. 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18" name="Google Shape;918;p74"/>
          <p:cNvSpPr txBox="1"/>
          <p:nvPr>
            <p:ph idx="12" type="sldNum"/>
          </p:nvPr>
        </p:nvSpPr>
        <p:spPr>
          <a:xfrm>
            <a:off x="8395948" y="146976"/>
            <a:ext cx="568200" cy="27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9" name="Google Shape;919;p74"/>
          <p:cNvSpPr txBox="1"/>
          <p:nvPr/>
        </p:nvSpPr>
        <p:spPr>
          <a:xfrm>
            <a:off x="8008675" y="0"/>
            <a:ext cx="14349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920" name="Google Shape;920;p74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921" name="Google Shape;921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75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7" name="Google Shape;927;p75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8" name="Google Shape;928;p75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9" name="Google Shape;929;p75"/>
          <p:cNvSpPr/>
          <p:nvPr/>
        </p:nvSpPr>
        <p:spPr>
          <a:xfrm>
            <a:off x="593950" y="258075"/>
            <a:ext cx="6930802" cy="9060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Troubleshooting</a:t>
            </a:r>
          </a:p>
        </p:txBody>
      </p:sp>
      <p:sp>
        <p:nvSpPr>
          <p:cNvPr id="930" name="Google Shape;930;p75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931" name="Google Shape;931;p75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932" name="Google Shape;932;p75"/>
          <p:cNvSpPr txBox="1"/>
          <p:nvPr/>
        </p:nvSpPr>
        <p:spPr>
          <a:xfrm>
            <a:off x="843400" y="1354175"/>
            <a:ext cx="6533400" cy="3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Sometimes things go wrong with a computing device. The key is not to worry! Find  a trusted adult to help you! Here are some things you and a trusted adult can do.</a:t>
            </a:r>
            <a:endParaRPr sz="3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33" name="Google Shape;93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76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9" name="Google Shape;939;p76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0" name="Google Shape;940;p76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1" name="Google Shape;941;p76"/>
          <p:cNvSpPr/>
          <p:nvPr/>
        </p:nvSpPr>
        <p:spPr>
          <a:xfrm>
            <a:off x="80700" y="1623650"/>
            <a:ext cx="7888669" cy="17147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Troubleshooting</a:t>
            </a:r>
          </a:p>
        </p:txBody>
      </p:sp>
      <p:sp>
        <p:nvSpPr>
          <p:cNvPr id="942" name="Google Shape;942;p76"/>
          <p:cNvSpPr txBox="1"/>
          <p:nvPr/>
        </p:nvSpPr>
        <p:spPr>
          <a:xfrm>
            <a:off x="8008675" y="0"/>
            <a:ext cx="1411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943" name="Google Shape;943;p76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944" name="Google Shape;944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9" name="Google Shape;949;p77"/>
          <p:cNvPicPr preferRelativeResize="0"/>
          <p:nvPr/>
        </p:nvPicPr>
        <p:blipFill rotWithShape="1">
          <a:blip r:embed="rId3">
            <a:alphaModFix/>
          </a:blip>
          <a:srcRect b="0" l="0" r="82429" t="13449"/>
          <a:stretch/>
        </p:blipFill>
        <p:spPr>
          <a:xfrm>
            <a:off x="71150" y="927600"/>
            <a:ext cx="1677576" cy="338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77"/>
          <p:cNvPicPr preferRelativeResize="0"/>
          <p:nvPr/>
        </p:nvPicPr>
        <p:blipFill rotWithShape="1">
          <a:blip r:embed="rId3">
            <a:alphaModFix/>
          </a:blip>
          <a:srcRect b="76206" l="17573" r="0" t="13949"/>
          <a:stretch/>
        </p:blipFill>
        <p:spPr>
          <a:xfrm>
            <a:off x="1610650" y="1835275"/>
            <a:ext cx="6398027" cy="427625"/>
          </a:xfrm>
          <a:prstGeom prst="rect">
            <a:avLst/>
          </a:prstGeom>
          <a:noFill/>
          <a:ln>
            <a:noFill/>
          </a:ln>
        </p:spPr>
      </p:pic>
      <p:sp>
        <p:nvSpPr>
          <p:cNvPr id="951" name="Google Shape;951;p77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2" name="Google Shape;952;p77"/>
          <p:cNvSpPr txBox="1"/>
          <p:nvPr>
            <p:ph idx="12" type="sldNum"/>
          </p:nvPr>
        </p:nvSpPr>
        <p:spPr>
          <a:xfrm>
            <a:off x="8338875" y="4766300"/>
            <a:ext cx="804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3" name="Google Shape;953;p77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4" name="Google Shape;954;p77"/>
          <p:cNvSpPr txBox="1"/>
          <p:nvPr/>
        </p:nvSpPr>
        <p:spPr>
          <a:xfrm>
            <a:off x="8008675" y="0"/>
            <a:ext cx="1363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955" name="Google Shape;955;p77"/>
          <p:cNvPicPr preferRelativeResize="0"/>
          <p:nvPr/>
        </p:nvPicPr>
        <p:blipFill rotWithShape="1">
          <a:blip r:embed="rId3">
            <a:alphaModFix/>
          </a:blip>
          <a:srcRect b="85420" l="0" r="0" t="0"/>
          <a:stretch/>
        </p:blipFill>
        <p:spPr>
          <a:xfrm>
            <a:off x="576750" y="41125"/>
            <a:ext cx="7762125" cy="739926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Google Shape;956;p77"/>
          <p:cNvSpPr/>
          <p:nvPr/>
        </p:nvSpPr>
        <p:spPr>
          <a:xfrm>
            <a:off x="403275" y="41175"/>
            <a:ext cx="7762200" cy="7398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7" name="Google Shape;957;p77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958" name="Google Shape;958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" name="Google Shape;963;p78"/>
          <p:cNvPicPr preferRelativeResize="0"/>
          <p:nvPr/>
        </p:nvPicPr>
        <p:blipFill rotWithShape="1">
          <a:blip r:embed="rId3">
            <a:alphaModFix/>
          </a:blip>
          <a:srcRect b="0" l="0" r="82429" t="13449"/>
          <a:stretch/>
        </p:blipFill>
        <p:spPr>
          <a:xfrm>
            <a:off x="0" y="1169475"/>
            <a:ext cx="1953951" cy="300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p78"/>
          <p:cNvPicPr preferRelativeResize="0"/>
          <p:nvPr/>
        </p:nvPicPr>
        <p:blipFill rotWithShape="1">
          <a:blip r:embed="rId3">
            <a:alphaModFix/>
          </a:blip>
          <a:srcRect b="60074" l="17573" r="0" t="26745"/>
          <a:stretch/>
        </p:blipFill>
        <p:spPr>
          <a:xfrm>
            <a:off x="1820125" y="1819325"/>
            <a:ext cx="6398027" cy="572499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78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6" name="Google Shape;966;p78"/>
          <p:cNvSpPr txBox="1"/>
          <p:nvPr>
            <p:ph idx="12" type="sldNum"/>
          </p:nvPr>
        </p:nvSpPr>
        <p:spPr>
          <a:xfrm>
            <a:off x="8338875" y="4766300"/>
            <a:ext cx="804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7" name="Google Shape;967;p78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8" name="Google Shape;968;p78"/>
          <p:cNvSpPr txBox="1"/>
          <p:nvPr/>
        </p:nvSpPr>
        <p:spPr>
          <a:xfrm>
            <a:off x="8008675" y="0"/>
            <a:ext cx="1363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969" name="Google Shape;969;p78"/>
          <p:cNvPicPr preferRelativeResize="0"/>
          <p:nvPr/>
        </p:nvPicPr>
        <p:blipFill rotWithShape="1">
          <a:blip r:embed="rId3">
            <a:alphaModFix/>
          </a:blip>
          <a:srcRect b="85420" l="0" r="0" t="0"/>
          <a:stretch/>
        </p:blipFill>
        <p:spPr>
          <a:xfrm>
            <a:off x="576750" y="41125"/>
            <a:ext cx="7762125" cy="739926"/>
          </a:xfrm>
          <a:prstGeom prst="rect">
            <a:avLst/>
          </a:prstGeom>
          <a:noFill/>
          <a:ln>
            <a:noFill/>
          </a:ln>
        </p:spPr>
      </p:pic>
      <p:sp>
        <p:nvSpPr>
          <p:cNvPr id="970" name="Google Shape;970;p78"/>
          <p:cNvSpPr/>
          <p:nvPr/>
        </p:nvSpPr>
        <p:spPr>
          <a:xfrm>
            <a:off x="403275" y="41175"/>
            <a:ext cx="7762200" cy="7398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1" name="Google Shape;971;p78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972" name="Google Shape;972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7" name="Google Shape;977;p79"/>
          <p:cNvPicPr preferRelativeResize="0"/>
          <p:nvPr/>
        </p:nvPicPr>
        <p:blipFill rotWithShape="1">
          <a:blip r:embed="rId3">
            <a:alphaModFix/>
          </a:blip>
          <a:srcRect b="0" l="0" r="82429" t="13449"/>
          <a:stretch/>
        </p:blipFill>
        <p:spPr>
          <a:xfrm>
            <a:off x="48875" y="906200"/>
            <a:ext cx="1756725" cy="366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79"/>
          <p:cNvPicPr preferRelativeResize="0"/>
          <p:nvPr/>
        </p:nvPicPr>
        <p:blipFill rotWithShape="1">
          <a:blip r:embed="rId3">
            <a:alphaModFix/>
          </a:blip>
          <a:srcRect b="44401" l="17572" r="961" t="39990"/>
          <a:stretch/>
        </p:blipFill>
        <p:spPr>
          <a:xfrm>
            <a:off x="1685375" y="2100225"/>
            <a:ext cx="6323302" cy="67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79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0" name="Google Shape;980;p79"/>
          <p:cNvSpPr txBox="1"/>
          <p:nvPr>
            <p:ph idx="12" type="sldNum"/>
          </p:nvPr>
        </p:nvSpPr>
        <p:spPr>
          <a:xfrm>
            <a:off x="8338875" y="4766300"/>
            <a:ext cx="804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1" name="Google Shape;981;p79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2" name="Google Shape;982;p79"/>
          <p:cNvSpPr txBox="1"/>
          <p:nvPr/>
        </p:nvSpPr>
        <p:spPr>
          <a:xfrm>
            <a:off x="8008675" y="0"/>
            <a:ext cx="1363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983" name="Google Shape;983;p79"/>
          <p:cNvPicPr preferRelativeResize="0"/>
          <p:nvPr/>
        </p:nvPicPr>
        <p:blipFill rotWithShape="1">
          <a:blip r:embed="rId3">
            <a:alphaModFix/>
          </a:blip>
          <a:srcRect b="85420" l="0" r="0" t="0"/>
          <a:stretch/>
        </p:blipFill>
        <p:spPr>
          <a:xfrm>
            <a:off x="576750" y="41125"/>
            <a:ext cx="7762125" cy="739926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79"/>
          <p:cNvSpPr/>
          <p:nvPr/>
        </p:nvSpPr>
        <p:spPr>
          <a:xfrm>
            <a:off x="403275" y="41175"/>
            <a:ext cx="7762200" cy="7398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5" name="Google Shape;985;p79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986" name="Google Shape;986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1" name="Google Shape;991;p80"/>
          <p:cNvPicPr preferRelativeResize="0"/>
          <p:nvPr/>
        </p:nvPicPr>
        <p:blipFill rotWithShape="1">
          <a:blip r:embed="rId3">
            <a:alphaModFix/>
          </a:blip>
          <a:srcRect b="0" l="0" r="82429" t="13449"/>
          <a:stretch/>
        </p:blipFill>
        <p:spPr>
          <a:xfrm>
            <a:off x="58650" y="692650"/>
            <a:ext cx="1758451" cy="380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80"/>
          <p:cNvPicPr preferRelativeResize="0"/>
          <p:nvPr/>
        </p:nvPicPr>
        <p:blipFill rotWithShape="1">
          <a:blip r:embed="rId3">
            <a:alphaModFix/>
          </a:blip>
          <a:srcRect b="35284" l="17573" r="0" t="53175"/>
          <a:stretch/>
        </p:blipFill>
        <p:spPr>
          <a:xfrm>
            <a:off x="1767450" y="1962225"/>
            <a:ext cx="6398027" cy="501300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80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4" name="Google Shape;994;p80"/>
          <p:cNvSpPr txBox="1"/>
          <p:nvPr>
            <p:ph idx="12" type="sldNum"/>
          </p:nvPr>
        </p:nvSpPr>
        <p:spPr>
          <a:xfrm>
            <a:off x="8338875" y="4766300"/>
            <a:ext cx="804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5" name="Google Shape;995;p80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6" name="Google Shape;996;p80"/>
          <p:cNvSpPr txBox="1"/>
          <p:nvPr/>
        </p:nvSpPr>
        <p:spPr>
          <a:xfrm>
            <a:off x="8008675" y="0"/>
            <a:ext cx="1363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997" name="Google Shape;997;p80"/>
          <p:cNvPicPr preferRelativeResize="0"/>
          <p:nvPr/>
        </p:nvPicPr>
        <p:blipFill rotWithShape="1">
          <a:blip r:embed="rId3">
            <a:alphaModFix/>
          </a:blip>
          <a:srcRect b="85420" l="0" r="0" t="0"/>
          <a:stretch/>
        </p:blipFill>
        <p:spPr>
          <a:xfrm>
            <a:off x="576750" y="41125"/>
            <a:ext cx="7762125" cy="739926"/>
          </a:xfrm>
          <a:prstGeom prst="rect">
            <a:avLst/>
          </a:prstGeom>
          <a:noFill/>
          <a:ln>
            <a:noFill/>
          </a:ln>
        </p:spPr>
      </p:pic>
      <p:sp>
        <p:nvSpPr>
          <p:cNvPr id="998" name="Google Shape;998;p80"/>
          <p:cNvSpPr/>
          <p:nvPr/>
        </p:nvSpPr>
        <p:spPr>
          <a:xfrm>
            <a:off x="403275" y="41175"/>
            <a:ext cx="7762200" cy="7398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9" name="Google Shape;999;p80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000" name="Google Shape;1000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" name="Google Shape;1005;p81"/>
          <p:cNvPicPr preferRelativeResize="0"/>
          <p:nvPr/>
        </p:nvPicPr>
        <p:blipFill rotWithShape="1">
          <a:blip r:embed="rId3">
            <a:alphaModFix/>
          </a:blip>
          <a:srcRect b="0" l="0" r="82429" t="13449"/>
          <a:stretch/>
        </p:blipFill>
        <p:spPr>
          <a:xfrm>
            <a:off x="169750" y="956050"/>
            <a:ext cx="1596051" cy="359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81"/>
          <p:cNvPicPr preferRelativeResize="0"/>
          <p:nvPr/>
        </p:nvPicPr>
        <p:blipFill rotWithShape="1">
          <a:blip r:embed="rId3">
            <a:alphaModFix/>
          </a:blip>
          <a:srcRect b="19482" l="17573" r="0" t="65264"/>
          <a:stretch/>
        </p:blipFill>
        <p:spPr>
          <a:xfrm>
            <a:off x="1825363" y="1962150"/>
            <a:ext cx="6398027" cy="662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Google Shape;1007;p81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8" name="Google Shape;1008;p81"/>
          <p:cNvSpPr txBox="1"/>
          <p:nvPr>
            <p:ph idx="12" type="sldNum"/>
          </p:nvPr>
        </p:nvSpPr>
        <p:spPr>
          <a:xfrm>
            <a:off x="8338875" y="4766300"/>
            <a:ext cx="804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9" name="Google Shape;1009;p81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0" name="Google Shape;1010;p81"/>
          <p:cNvSpPr txBox="1"/>
          <p:nvPr/>
        </p:nvSpPr>
        <p:spPr>
          <a:xfrm>
            <a:off x="8008675" y="0"/>
            <a:ext cx="1363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011" name="Google Shape;1011;p81"/>
          <p:cNvPicPr preferRelativeResize="0"/>
          <p:nvPr/>
        </p:nvPicPr>
        <p:blipFill rotWithShape="1">
          <a:blip r:embed="rId3">
            <a:alphaModFix/>
          </a:blip>
          <a:srcRect b="85420" l="0" r="0" t="0"/>
          <a:stretch/>
        </p:blipFill>
        <p:spPr>
          <a:xfrm>
            <a:off x="377225" y="142600"/>
            <a:ext cx="7762125" cy="739926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81"/>
          <p:cNvSpPr/>
          <p:nvPr/>
        </p:nvSpPr>
        <p:spPr>
          <a:xfrm>
            <a:off x="403275" y="41175"/>
            <a:ext cx="7762200" cy="8412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3" name="Google Shape;1013;p81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014" name="Google Shape;1014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9"/>
          <p:cNvSpPr txBox="1"/>
          <p:nvPr>
            <p:ph idx="12" type="sldNum"/>
          </p:nvPr>
        </p:nvSpPr>
        <p:spPr>
          <a:xfrm>
            <a:off x="8338875" y="4766300"/>
            <a:ext cx="804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4" name="Google Shape;154;p19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9"/>
          <p:cNvSpPr/>
          <p:nvPr/>
        </p:nvSpPr>
        <p:spPr>
          <a:xfrm>
            <a:off x="175950" y="1718900"/>
            <a:ext cx="7500463" cy="17058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What is Computer Science?</a:t>
            </a:r>
          </a:p>
        </p:txBody>
      </p:sp>
      <p:sp>
        <p:nvSpPr>
          <p:cNvPr id="156" name="Google Shape;156;p19"/>
          <p:cNvSpPr txBox="1"/>
          <p:nvPr/>
        </p:nvSpPr>
        <p:spPr>
          <a:xfrm>
            <a:off x="8145850" y="50"/>
            <a:ext cx="1135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57" name="Google Shape;157;p19"/>
          <p:cNvSpPr txBox="1"/>
          <p:nvPr/>
        </p:nvSpPr>
        <p:spPr>
          <a:xfrm>
            <a:off x="8282950" y="3156625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58" name="Google Shape;15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29699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" name="Google Shape;1019;p82"/>
          <p:cNvPicPr preferRelativeResize="0"/>
          <p:nvPr/>
        </p:nvPicPr>
        <p:blipFill rotWithShape="1">
          <a:blip r:embed="rId3">
            <a:alphaModFix/>
          </a:blip>
          <a:srcRect b="0" l="0" r="82429" t="13449"/>
          <a:stretch/>
        </p:blipFill>
        <p:spPr>
          <a:xfrm>
            <a:off x="39100" y="959225"/>
            <a:ext cx="1895249" cy="348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82"/>
          <p:cNvPicPr preferRelativeResize="0"/>
          <p:nvPr/>
        </p:nvPicPr>
        <p:blipFill rotWithShape="1">
          <a:blip r:embed="rId3">
            <a:alphaModFix/>
          </a:blip>
          <a:srcRect b="0" l="17573" r="0" t="80671"/>
          <a:stretch/>
        </p:blipFill>
        <p:spPr>
          <a:xfrm>
            <a:off x="1934350" y="1824875"/>
            <a:ext cx="6398027" cy="83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82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2" name="Google Shape;1022;p82"/>
          <p:cNvSpPr txBox="1"/>
          <p:nvPr>
            <p:ph idx="12" type="sldNum"/>
          </p:nvPr>
        </p:nvSpPr>
        <p:spPr>
          <a:xfrm>
            <a:off x="8338875" y="4766300"/>
            <a:ext cx="804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3" name="Google Shape;1023;p82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4" name="Google Shape;1024;p82"/>
          <p:cNvSpPr txBox="1"/>
          <p:nvPr/>
        </p:nvSpPr>
        <p:spPr>
          <a:xfrm>
            <a:off x="8008675" y="0"/>
            <a:ext cx="1363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025" name="Google Shape;1025;p82"/>
          <p:cNvPicPr preferRelativeResize="0"/>
          <p:nvPr/>
        </p:nvPicPr>
        <p:blipFill rotWithShape="1">
          <a:blip r:embed="rId3">
            <a:alphaModFix/>
          </a:blip>
          <a:srcRect b="85420" l="0" r="0" t="0"/>
          <a:stretch/>
        </p:blipFill>
        <p:spPr>
          <a:xfrm>
            <a:off x="576750" y="41125"/>
            <a:ext cx="7762125" cy="739926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Google Shape;1026;p82"/>
          <p:cNvSpPr/>
          <p:nvPr/>
        </p:nvSpPr>
        <p:spPr>
          <a:xfrm>
            <a:off x="403275" y="41175"/>
            <a:ext cx="7762200" cy="7398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7" name="Google Shape;1027;p82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028" name="Google Shape;1028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Google Shape;1033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200" y="34225"/>
            <a:ext cx="6938551" cy="4272141"/>
          </a:xfrm>
          <a:prstGeom prst="rect">
            <a:avLst/>
          </a:prstGeom>
          <a:noFill/>
          <a:ln>
            <a:noFill/>
          </a:ln>
        </p:spPr>
      </p:pic>
      <p:sp>
        <p:nvSpPr>
          <p:cNvPr id="1034" name="Google Shape;1034;p83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5" name="Google Shape;1035;p83"/>
          <p:cNvSpPr txBox="1"/>
          <p:nvPr>
            <p:ph idx="12" type="sldNum"/>
          </p:nvPr>
        </p:nvSpPr>
        <p:spPr>
          <a:xfrm>
            <a:off x="8338875" y="4766300"/>
            <a:ext cx="8049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6" name="Google Shape;1036;p83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37" name="Google Shape;1037;p83"/>
          <p:cNvCxnSpPr/>
          <p:nvPr/>
        </p:nvCxnSpPr>
        <p:spPr>
          <a:xfrm>
            <a:off x="4510650" y="1181225"/>
            <a:ext cx="0" cy="259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38" name="Google Shape;1038;p83"/>
          <p:cNvCxnSpPr/>
          <p:nvPr/>
        </p:nvCxnSpPr>
        <p:spPr>
          <a:xfrm>
            <a:off x="4510650" y="2026525"/>
            <a:ext cx="0" cy="180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39" name="Google Shape;1039;p83"/>
          <p:cNvCxnSpPr/>
          <p:nvPr/>
        </p:nvCxnSpPr>
        <p:spPr>
          <a:xfrm>
            <a:off x="4510650" y="2625325"/>
            <a:ext cx="0" cy="259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40" name="Google Shape;1040;p83"/>
          <p:cNvCxnSpPr/>
          <p:nvPr/>
        </p:nvCxnSpPr>
        <p:spPr>
          <a:xfrm>
            <a:off x="4510650" y="3257425"/>
            <a:ext cx="13200" cy="129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41" name="Google Shape;1041;p83"/>
          <p:cNvCxnSpPr/>
          <p:nvPr/>
        </p:nvCxnSpPr>
        <p:spPr>
          <a:xfrm>
            <a:off x="4510650" y="4066125"/>
            <a:ext cx="0" cy="203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42" name="Google Shape;1042;p83"/>
          <p:cNvSpPr txBox="1"/>
          <p:nvPr/>
        </p:nvSpPr>
        <p:spPr>
          <a:xfrm>
            <a:off x="8008675" y="0"/>
            <a:ext cx="1423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043" name="Google Shape;1043;p83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044" name="Google Shape;1044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84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0" name="Google Shape;1050;p84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1" name="Google Shape;1051;p84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2" name="Google Shape;1052;p84"/>
          <p:cNvSpPr txBox="1"/>
          <p:nvPr>
            <p:ph type="title"/>
          </p:nvPr>
        </p:nvSpPr>
        <p:spPr>
          <a:xfrm>
            <a:off x="452275" y="0"/>
            <a:ext cx="7556400" cy="112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Resources</a:t>
            </a:r>
            <a:endParaRPr sz="7200"/>
          </a:p>
        </p:txBody>
      </p:sp>
      <p:sp>
        <p:nvSpPr>
          <p:cNvPr id="1053" name="Google Shape;1053;p84"/>
          <p:cNvSpPr txBox="1"/>
          <p:nvPr/>
        </p:nvSpPr>
        <p:spPr>
          <a:xfrm>
            <a:off x="251125" y="1294200"/>
            <a:ext cx="79587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Roboto Light"/>
              <a:buAutoNum type="arabicPeriod"/>
            </a:pPr>
            <a:r>
              <a:rPr lang="en" sz="2200" u="sng">
                <a:solidFill>
                  <a:srgbClr val="01AFD1"/>
                </a:solidFill>
                <a:latin typeface="Roboto Light"/>
                <a:ea typeface="Roboto Light"/>
                <a:cs typeface="Roboto Light"/>
                <a:sym typeface="Roboto Ligh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Computer Hardware</a:t>
            </a:r>
            <a:endParaRPr sz="2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Roboto Light"/>
              <a:buAutoNum type="arabicPeriod"/>
            </a:pPr>
            <a:r>
              <a:rPr lang="en" sz="2200" u="sng">
                <a:solidFill>
                  <a:srgbClr val="01AFD1"/>
                </a:solidFill>
                <a:latin typeface="Roboto Light"/>
                <a:ea typeface="Roboto Light"/>
                <a:cs typeface="Roboto Light"/>
                <a:sym typeface="Roboto Ligh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Types of Software Programs</a:t>
            </a:r>
            <a:endParaRPr sz="2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Roboto Light"/>
              <a:buAutoNum type="arabicPeriod"/>
            </a:pPr>
            <a:r>
              <a:rPr lang="en" sz="2200" u="sng">
                <a:solidFill>
                  <a:srgbClr val="01AFD1"/>
                </a:solidFill>
                <a:latin typeface="Roboto Light"/>
                <a:ea typeface="Roboto Light"/>
                <a:cs typeface="Roboto Light"/>
                <a:sym typeface="Roboto Ligh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Different </a:t>
            </a:r>
            <a:r>
              <a:rPr i="1" lang="en" sz="2200" u="sng">
                <a:solidFill>
                  <a:srgbClr val="01AFD1"/>
                </a:solidFill>
                <a:latin typeface="Roboto Light"/>
                <a:ea typeface="Roboto Light"/>
                <a:cs typeface="Roboto Light"/>
                <a:sym typeface="Roboto Light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Types of Applications Software</a:t>
            </a:r>
            <a:endParaRPr i="1" sz="2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Roboto Light"/>
              <a:buAutoNum type="arabicPeriod"/>
            </a:pPr>
            <a:r>
              <a:rPr lang="en" sz="2200" u="sng">
                <a:solidFill>
                  <a:srgbClr val="01AFD1"/>
                </a:solidFill>
                <a:latin typeface="Roboto Light"/>
                <a:ea typeface="Roboto Light"/>
                <a:cs typeface="Roboto Light"/>
                <a:sym typeface="Roboto Light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I/O Devices</a:t>
            </a:r>
            <a:endParaRPr sz="2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Roboto Light"/>
              <a:buAutoNum type="arabicPeriod"/>
            </a:pPr>
            <a:r>
              <a:rPr lang="en" sz="2200">
                <a:solidFill>
                  <a:srgbClr val="374151"/>
                </a:solidFill>
                <a:latin typeface="Roboto Light"/>
                <a:ea typeface="Roboto Light"/>
                <a:cs typeface="Roboto Light"/>
                <a:sym typeface="Roboto Light"/>
              </a:rPr>
              <a:t>OpenAI. (2023-2024). ChatGPT (3.5) Retrieved from</a:t>
            </a:r>
            <a:r>
              <a:rPr lang="en" sz="2200">
                <a:solidFill>
                  <a:srgbClr val="374151"/>
                </a:solidFill>
                <a:uFill>
                  <a:noFill/>
                </a:uFill>
                <a:latin typeface="Roboto Light"/>
                <a:ea typeface="Roboto Light"/>
                <a:cs typeface="Roboto Light"/>
                <a:sym typeface="Roboto Light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2200">
                <a:solidFill>
                  <a:schemeClr val="hlink"/>
                </a:solidFill>
                <a:uFill>
                  <a:noFill/>
                </a:uFill>
                <a:latin typeface="Roboto Light"/>
                <a:ea typeface="Roboto Light"/>
                <a:cs typeface="Roboto Light"/>
                <a:sym typeface="Roboto Light"/>
                <a:hlinkClick r:id="rId9"/>
              </a:rPr>
              <a:t>https://www.openai.com/</a:t>
            </a:r>
            <a:endParaRPr sz="2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 Light"/>
              <a:buAutoNum type="arabicPeriod"/>
            </a:pPr>
            <a:r>
              <a:rPr lang="en" sz="2200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10"/>
              </a:rPr>
              <a:t>TechTerms.com</a:t>
            </a:r>
            <a:endParaRPr sz="2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54" name="Google Shape;1054;p84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1055" name="Google Shape;1055;p84"/>
          <p:cNvSpPr txBox="1"/>
          <p:nvPr/>
        </p:nvSpPr>
        <p:spPr>
          <a:xfrm>
            <a:off x="8008675" y="0"/>
            <a:ext cx="1423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056" name="Google Shape;1056;p8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4683850"/>
            <a:ext cx="8235448" cy="4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0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0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5" name="Google Shape;165;p20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0"/>
          <p:cNvSpPr txBox="1"/>
          <p:nvPr/>
        </p:nvSpPr>
        <p:spPr>
          <a:xfrm>
            <a:off x="8008675" y="0"/>
            <a:ext cx="14232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68" name="Google Shape;16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0725" y="64975"/>
            <a:ext cx="4795351" cy="5008574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/>
          <p:nvPr/>
        </p:nvSpPr>
        <p:spPr>
          <a:xfrm>
            <a:off x="8282950" y="50"/>
            <a:ext cx="8610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1"/>
          <p:cNvSpPr txBox="1"/>
          <p:nvPr>
            <p:ph idx="12" type="sldNum"/>
          </p:nvPr>
        </p:nvSpPr>
        <p:spPr>
          <a:xfrm>
            <a:off x="8282700" y="4766300"/>
            <a:ext cx="861000" cy="3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Page </a:t>
            </a:r>
            <a:fld id="{00000000-1234-1234-1234-123412341234}" type="slidenum"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5" name="Google Shape;175;p21"/>
          <p:cNvSpPr/>
          <p:nvPr/>
        </p:nvSpPr>
        <p:spPr>
          <a:xfrm rot="-5400000">
            <a:off x="7429500" y="876300"/>
            <a:ext cx="1181100" cy="9906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1"/>
          <p:cNvSpPr/>
          <p:nvPr/>
        </p:nvSpPr>
        <p:spPr>
          <a:xfrm>
            <a:off x="80700" y="1623650"/>
            <a:ext cx="7925264" cy="172372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Roboto;900"/>
              </a:rPr>
              <a:t>What is a Computing System?</a:t>
            </a:r>
          </a:p>
        </p:txBody>
      </p:sp>
      <p:sp>
        <p:nvSpPr>
          <p:cNvPr id="177" name="Google Shape;177;p21"/>
          <p:cNvSpPr txBox="1"/>
          <p:nvPr/>
        </p:nvSpPr>
        <p:spPr>
          <a:xfrm>
            <a:off x="8008675" y="0"/>
            <a:ext cx="1363800" cy="30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</a:t>
            </a:r>
            <a:endParaRPr sz="1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78" name="Google Shape;178;p21"/>
          <p:cNvSpPr txBox="1"/>
          <p:nvPr/>
        </p:nvSpPr>
        <p:spPr>
          <a:xfrm>
            <a:off x="8218150" y="3198100"/>
            <a:ext cx="990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8.1.2</a:t>
            </a:r>
            <a:r>
              <a:rPr b="1" lang="en" sz="3300">
                <a:solidFill>
                  <a:schemeClr val="lt1"/>
                </a:solidFill>
              </a:rPr>
              <a:t>    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79" name="Google Shape;17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63225"/>
            <a:ext cx="8282701" cy="4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