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Black"/>
      <p:bold r:id="rId38"/>
      <p:boldItalic r:id="rId39"/>
    </p:embeddedFont>
    <p:embeddedFont>
      <p:font typeface="Roboto"/>
      <p:regular r:id="rId40"/>
      <p:bold r:id="rId41"/>
      <p:italic r:id="rId42"/>
      <p:boldItalic r:id="rId43"/>
    </p:embeddedFont>
    <p:embeddedFont>
      <p:font typeface="Roboto Medium"/>
      <p:regular r:id="rId44"/>
      <p:bold r:id="rId45"/>
      <p:italic r:id="rId46"/>
      <p:boldItalic r:id="rId47"/>
    </p:embeddedFont>
    <p:embeddedFont>
      <p:font typeface="Chewy"/>
      <p:regular r:id="rId48"/>
    </p:embeddedFont>
    <p:embeddedFont>
      <p:font typeface="Oxygen"/>
      <p:regular r:id="rId49"/>
      <p:bold r:id="rId50"/>
    </p:embeddedFont>
    <p:embeddedFont>
      <p:font typeface="Mukta"/>
      <p:regular r:id="rId51"/>
      <p:bold r:id="rId52"/>
    </p:embeddedFont>
    <p:embeddedFont>
      <p:font typeface="Fugaz One"/>
      <p:regular r:id="rId53"/>
    </p:embeddedFont>
    <p:embeddedFont>
      <p:font typeface="Roboto Light"/>
      <p:regular r:id="rId54"/>
      <p:bold r:id="rId55"/>
      <p:italic r:id="rId56"/>
      <p:boldItalic r:id="rId57"/>
    </p:embeddedFont>
    <p:embeddedFont>
      <p:font typeface="Oswald"/>
      <p:regular r:id="rId58"/>
      <p:bold r:id="rId59"/>
    </p:embeddedFont>
    <p:embeddedFont>
      <p:font typeface="Aclonica"/>
      <p:regular r:id="rId60"/>
    </p:embeddedFont>
    <p:embeddedFont>
      <p:font typeface="Adamina"/>
      <p:regular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RobotoMedium-regular.fntdata"/><Relationship Id="rId43" Type="http://schemas.openxmlformats.org/officeDocument/2006/relationships/font" Target="fonts/Roboto-boldItalic.fntdata"/><Relationship Id="rId46" Type="http://schemas.openxmlformats.org/officeDocument/2006/relationships/font" Target="fonts/RobotoMedium-italic.fntdata"/><Relationship Id="rId45" Type="http://schemas.openxmlformats.org/officeDocument/2006/relationships/font" Target="fonts/Roboto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hewy-regular.fntdata"/><Relationship Id="rId47" Type="http://schemas.openxmlformats.org/officeDocument/2006/relationships/font" Target="fonts/RobotoMedium-boldItalic.fntdata"/><Relationship Id="rId49" Type="http://schemas.openxmlformats.org/officeDocument/2006/relationships/font" Target="fonts/Oxyge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obotoBlack-boldItalic.fntdata"/><Relationship Id="rId38" Type="http://schemas.openxmlformats.org/officeDocument/2006/relationships/font" Target="fonts/RobotoBlack-bold.fntdata"/><Relationship Id="rId61" Type="http://schemas.openxmlformats.org/officeDocument/2006/relationships/font" Target="fonts/Adamina-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Aclonica-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ukta-regular.fntdata"/><Relationship Id="rId50" Type="http://schemas.openxmlformats.org/officeDocument/2006/relationships/font" Target="fonts/Oxygen-bold.fntdata"/><Relationship Id="rId53" Type="http://schemas.openxmlformats.org/officeDocument/2006/relationships/font" Target="fonts/FugazOne-regular.fntdata"/><Relationship Id="rId52" Type="http://schemas.openxmlformats.org/officeDocument/2006/relationships/font" Target="fonts/Mukta-bold.fntdata"/><Relationship Id="rId11" Type="http://schemas.openxmlformats.org/officeDocument/2006/relationships/slide" Target="slides/slide6.xml"/><Relationship Id="rId55" Type="http://schemas.openxmlformats.org/officeDocument/2006/relationships/font" Target="fonts/RobotoLight-bold.fntdata"/><Relationship Id="rId10" Type="http://schemas.openxmlformats.org/officeDocument/2006/relationships/slide" Target="slides/slide5.xml"/><Relationship Id="rId54" Type="http://schemas.openxmlformats.org/officeDocument/2006/relationships/font" Target="fonts/RobotoLight-regular.fntdata"/><Relationship Id="rId13" Type="http://schemas.openxmlformats.org/officeDocument/2006/relationships/slide" Target="slides/slide8.xml"/><Relationship Id="rId57" Type="http://schemas.openxmlformats.org/officeDocument/2006/relationships/font" Target="fonts/RobotoLight-boldItalic.fntdata"/><Relationship Id="rId12" Type="http://schemas.openxmlformats.org/officeDocument/2006/relationships/slide" Target="slides/slide7.xml"/><Relationship Id="rId56" Type="http://schemas.openxmlformats.org/officeDocument/2006/relationships/font" Target="fonts/RobotoLight-italic.fntdata"/><Relationship Id="rId15" Type="http://schemas.openxmlformats.org/officeDocument/2006/relationships/slide" Target="slides/slide10.xml"/><Relationship Id="rId59" Type="http://schemas.openxmlformats.org/officeDocument/2006/relationships/font" Target="fonts/Oswald-bold.fntdata"/><Relationship Id="rId14" Type="http://schemas.openxmlformats.org/officeDocument/2006/relationships/slide" Target="slides/slide9.xml"/><Relationship Id="rId58"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b15115e2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b15115e2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6121e66c5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6121e66c5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6121e66c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86121e66c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6121e66c5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6121e66c5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f2cca463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f2cca463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3de5df67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3de5df67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6121e66c5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6121e66c5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6121e66c5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86121e66c5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6121e66c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86121e66c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6121e66c5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86121e66c5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86121e66c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86121e66c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6121e66c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6121e66c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b3de5df67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b3de5df67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6121e66c5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6121e66c5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3de5df67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b3de5df67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3de5df67b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b3de5df67b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3de5df67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b3de5df67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3de5df67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b3de5df67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b3de5df67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b3de5df67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3de5df67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b3de5df67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b3de5df67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b3de5df67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b3de5df67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b3de5df67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6121e66c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6121e66c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b3de5df67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b3de5df67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b3de5df67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b3de5df67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86121e66c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86121e66c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6121e66c5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6121e66c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6121e66c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6121e66c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121e66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6121e66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3de5df67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3de5df67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6121e66c5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6121e66c5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6121e66c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6121e66c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7.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6.png"/><Relationship Id="rId13" Type="http://schemas.openxmlformats.org/officeDocument/2006/relationships/hyperlink" Target="https://publicdomainvectors.org/photos/laptop.png" TargetMode="External"/><Relationship Id="rId12"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7.png"/><Relationship Id="rId17" Type="http://schemas.openxmlformats.org/officeDocument/2006/relationships/image" Target="../media/image25.jpg"/><Relationship Id="rId16" Type="http://schemas.openxmlformats.org/officeDocument/2006/relationships/image" Target="../media/image1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3.png"/><Relationship Id="rId18" Type="http://schemas.openxmlformats.org/officeDocument/2006/relationships/image" Target="../media/image4.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3.png"/><Relationship Id="rId7" Type="http://schemas.openxmlformats.org/officeDocument/2006/relationships/hyperlink" Target="https://publicdomainvectors.org/photos/Pflanze-coloured.png" TargetMode="External"/><Relationship Id="rId8"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researchgate.net/profile/Mansi-Bosamia/publication/325570282_Positive_and_Negative_Impacts_of_Information_and_Communication_Technology_in_our_Everyday_Life/links/5b167c6eaca272d43b7f06f4/Positive-and-Negative-Impacts-of-Information-and-Communication-Technology-in-our-Everyday-Life.pdfe-effects-of-technologye" TargetMode="External"/><Relationship Id="rId4" Type="http://schemas.openxmlformats.org/officeDocument/2006/relationships/hyperlink" Target="https://openai.com/" TargetMode="External"/><Relationship Id="rId5" Type="http://schemas.openxmlformats.org/officeDocument/2006/relationships/hyperlink" Target="https://techterms.com/" TargetMode="External"/><Relationship Id="rId6" Type="http://schemas.openxmlformats.org/officeDocument/2006/relationships/hyperlink" Target="https://www.researchgate.net/profile/Shalabh-Agarwal/publication/325416897_Impacts_of_Social_Networks_A_Comprehensive_Study_on_Positive_and_Negative_Effects_on_Different_Age_Groups_in_a_Society/links/5b0e492e0f7e9b1ed7014af7/Impacts-of-Social-Networks-A-Comprehensive-Study-on-Positive-and-Negative-Effects-on-Different-Age-Groups-in-a-Society.pdf" TargetMode="External"/><Relationship Id="rId7" Type="http://schemas.openxmlformats.org/officeDocument/2006/relationships/hyperlink" Target="https://eprints.tiu.edu.iq/1412/bc35efbcd7bd86060f8752a/1?pq-origsite=gscholar&amp;cbl=4672073" TargetMode="External"/><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5.xml"/><Relationship Id="rId13" Type="http://schemas.openxmlformats.org/officeDocument/2006/relationships/slide" Target="/ppt/slides/slide14.xml"/><Relationship Id="rId12" Type="http://schemas.openxmlformats.org/officeDocument/2006/relationships/slide" Target="/ppt/slides/slide11.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slide" Target="/ppt/slides/slide11.xml"/><Relationship Id="rId15" Type="http://schemas.openxmlformats.org/officeDocument/2006/relationships/image" Target="../media/image4.png"/><Relationship Id="rId14" Type="http://schemas.openxmlformats.org/officeDocument/2006/relationships/slide" Target="/ppt/slides/slide19.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3.png"/><Relationship Id="rId7" Type="http://schemas.openxmlformats.org/officeDocument/2006/relationships/hyperlink" Target="https://publicdomainvectors.org/photos/Pflanze-coloured.png" TargetMode="External"/><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8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200">
                <a:solidFill>
                  <a:srgbClr val="FFFFFF"/>
                </a:solidFill>
                <a:latin typeface="Roboto Black"/>
                <a:ea typeface="Roboto Black"/>
                <a:cs typeface="Roboto Black"/>
                <a:sym typeface="Roboto Black"/>
              </a:rPr>
              <a:t>8.1.2 </a:t>
            </a:r>
            <a:r>
              <a:rPr lang="en" sz="2200">
                <a:solidFill>
                  <a:srgbClr val="FFFFFF"/>
                </a:solidFill>
                <a:latin typeface="Roboto Black"/>
                <a:ea typeface="Roboto Black"/>
                <a:cs typeface="Roboto Black"/>
                <a:sym typeface="Roboto Black"/>
              </a:rPr>
              <a:t>Impacts of Computing</a:t>
            </a:r>
            <a:endParaRPr sz="22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0" name="Google Shape;60;p13"/>
          <p:cNvSpPr txBox="1"/>
          <p:nvPr/>
        </p:nvSpPr>
        <p:spPr>
          <a:xfrm>
            <a:off x="8008675" y="32550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Page </a:t>
            </a:r>
            <a:fld id="{00000000-1234-1234-1234-123412341234}" type="slidenum">
              <a:rPr lang="en">
                <a:solidFill>
                  <a:schemeClr val="lt1"/>
                </a:solidFill>
              </a:rPr>
              <a:t>‹#›</a:t>
            </a:fld>
            <a:r>
              <a:rPr lang="en">
                <a:solidFill>
                  <a:schemeClr val="lt1"/>
                </a:solidFill>
              </a:rPr>
              <a:t> </a:t>
            </a:r>
            <a:endParaRPr>
              <a:solidFill>
                <a:schemeClr val="lt1"/>
              </a:solidFill>
            </a:endParaRPr>
          </a:p>
        </p:txBody>
      </p:sp>
      <p:pic>
        <p:nvPicPr>
          <p:cNvPr id="62" name="Google Shape;62;p13"/>
          <p:cNvPicPr preferRelativeResize="0"/>
          <p:nvPr/>
        </p:nvPicPr>
        <p:blipFill>
          <a:blip r:embed="rId5">
            <a:alphaModFix/>
          </a:blip>
          <a:stretch>
            <a:fillRect/>
          </a:stretch>
        </p:blipFill>
        <p:spPr>
          <a:xfrm>
            <a:off x="0" y="4663225"/>
            <a:ext cx="7959875"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idx="12" type="sldNum"/>
          </p:nvPr>
        </p:nvSpPr>
        <p:spPr>
          <a:xfrm>
            <a:off x="828285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87" name="Google Shape;187;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22"/>
          <p:cNvPicPr preferRelativeResize="0"/>
          <p:nvPr/>
        </p:nvPicPr>
        <p:blipFill rotWithShape="1">
          <a:blip r:embed="rId3">
            <a:alphaModFix/>
          </a:blip>
          <a:srcRect b="0" l="18019" r="0" t="0"/>
          <a:stretch/>
        </p:blipFill>
        <p:spPr>
          <a:xfrm>
            <a:off x="5657850" y="1868925"/>
            <a:ext cx="2625100" cy="2582850"/>
          </a:xfrm>
          <a:prstGeom prst="rect">
            <a:avLst/>
          </a:prstGeom>
          <a:noFill/>
          <a:ln>
            <a:noFill/>
          </a:ln>
        </p:spPr>
      </p:pic>
      <p:sp>
        <p:nvSpPr>
          <p:cNvPr id="189" name="Google Shape;189;p22"/>
          <p:cNvSpPr txBox="1"/>
          <p:nvPr/>
        </p:nvSpPr>
        <p:spPr>
          <a:xfrm>
            <a:off x="152400" y="1659475"/>
            <a:ext cx="5594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rgbClr val="333333"/>
                </a:solidFill>
                <a:latin typeface="Roboto"/>
                <a:ea typeface="Roboto"/>
                <a:cs typeface="Roboto"/>
                <a:sym typeface="Roboto"/>
              </a:rPr>
              <a:t>A computing system is an </a:t>
            </a:r>
            <a:r>
              <a:rPr b="1" i="1" lang="en" sz="3400">
                <a:solidFill>
                  <a:srgbClr val="333333"/>
                </a:solidFill>
                <a:latin typeface="Roboto"/>
                <a:ea typeface="Roboto"/>
                <a:cs typeface="Roboto"/>
                <a:sym typeface="Roboto"/>
              </a:rPr>
              <a:t>arrangement </a:t>
            </a:r>
            <a:r>
              <a:rPr lang="en" sz="3400">
                <a:solidFill>
                  <a:srgbClr val="333333"/>
                </a:solidFill>
                <a:latin typeface="Roboto"/>
                <a:ea typeface="Roboto"/>
                <a:cs typeface="Roboto"/>
                <a:sym typeface="Roboto"/>
              </a:rPr>
              <a:t>(or </a:t>
            </a:r>
            <a:r>
              <a:rPr i="1" lang="en" sz="3400">
                <a:solidFill>
                  <a:srgbClr val="333333"/>
                </a:solidFill>
                <a:latin typeface="Roboto"/>
                <a:ea typeface="Roboto"/>
                <a:cs typeface="Roboto"/>
                <a:sym typeface="Roboto"/>
              </a:rPr>
              <a:t>layout</a:t>
            </a:r>
            <a:r>
              <a:rPr lang="en" sz="3400">
                <a:solidFill>
                  <a:srgbClr val="333333"/>
                </a:solidFill>
                <a:latin typeface="Roboto"/>
                <a:ea typeface="Roboto"/>
                <a:cs typeface="Roboto"/>
                <a:sym typeface="Roboto"/>
              </a:rPr>
              <a:t>) of </a:t>
            </a:r>
            <a:r>
              <a:rPr b="1" i="1" lang="en" sz="3400">
                <a:solidFill>
                  <a:srgbClr val="333333"/>
                </a:solidFill>
                <a:latin typeface="Roboto"/>
                <a:ea typeface="Roboto"/>
                <a:cs typeface="Roboto"/>
                <a:sym typeface="Roboto"/>
              </a:rPr>
              <a:t>hardware and software</a:t>
            </a:r>
            <a:r>
              <a:rPr lang="en" sz="3400">
                <a:solidFill>
                  <a:srgbClr val="333333"/>
                </a:solidFill>
                <a:latin typeface="Roboto"/>
                <a:ea typeface="Roboto"/>
                <a:cs typeface="Roboto"/>
                <a:sym typeface="Roboto"/>
              </a:rPr>
              <a:t> to</a:t>
            </a:r>
            <a:endParaRPr sz="3400">
              <a:solidFill>
                <a:srgbClr val="333333"/>
              </a:solidFill>
              <a:latin typeface="Roboto"/>
              <a:ea typeface="Roboto"/>
              <a:cs typeface="Roboto"/>
              <a:sym typeface="Roboto"/>
            </a:endParaRPr>
          </a:p>
          <a:p>
            <a:pPr indent="0" lvl="0" marL="0" rtl="0" algn="l">
              <a:spcBef>
                <a:spcPts val="0"/>
              </a:spcBef>
              <a:spcAft>
                <a:spcPts val="0"/>
              </a:spcAft>
              <a:buNone/>
            </a:pPr>
            <a:r>
              <a:rPr lang="en" sz="3400">
                <a:solidFill>
                  <a:srgbClr val="333333"/>
                </a:solidFill>
                <a:latin typeface="Roboto"/>
                <a:ea typeface="Roboto"/>
                <a:cs typeface="Roboto"/>
                <a:sym typeface="Roboto"/>
              </a:rPr>
              <a:t>perform a computing task.</a:t>
            </a:r>
            <a:endParaRPr sz="3400">
              <a:solidFill>
                <a:schemeClr val="dk1"/>
              </a:solidFill>
              <a:latin typeface="Roboto"/>
              <a:ea typeface="Roboto"/>
              <a:cs typeface="Roboto"/>
              <a:sym typeface="Roboto"/>
            </a:endParaRPr>
          </a:p>
        </p:txBody>
      </p:sp>
      <p:sp>
        <p:nvSpPr>
          <p:cNvPr id="190" name="Google Shape;190;p22"/>
          <p:cNvSpPr/>
          <p:nvPr/>
        </p:nvSpPr>
        <p:spPr>
          <a:xfrm>
            <a:off x="152400" y="81475"/>
            <a:ext cx="8069973" cy="845475"/>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What is a Computing System?</a:t>
            </a:r>
          </a:p>
        </p:txBody>
      </p:sp>
      <p:sp>
        <p:nvSpPr>
          <p:cNvPr id="191" name="Google Shape;191;p22"/>
          <p:cNvSpPr txBox="1"/>
          <p:nvPr/>
        </p:nvSpPr>
        <p:spPr>
          <a:xfrm>
            <a:off x="8008675" y="0"/>
            <a:ext cx="13875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92" name="Google Shape;192;p2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93" name="Google Shape;193;p22"/>
          <p:cNvPicPr preferRelativeResize="0"/>
          <p:nvPr/>
        </p:nvPicPr>
        <p:blipFill>
          <a:blip r:embed="rId4">
            <a:alphaModFix/>
          </a:blip>
          <a:stretch>
            <a:fillRect/>
          </a:stretch>
        </p:blipFill>
        <p:spPr>
          <a:xfrm>
            <a:off x="0" y="4663225"/>
            <a:ext cx="8282849" cy="45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00" name="Google Shape;200;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0" y="1300475"/>
            <a:ext cx="804831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Common Computing Devices</a:t>
            </a:r>
          </a:p>
        </p:txBody>
      </p:sp>
      <p:sp>
        <p:nvSpPr>
          <p:cNvPr id="202" name="Google Shape;202;p23"/>
          <p:cNvSpPr txBox="1"/>
          <p:nvPr/>
        </p:nvSpPr>
        <p:spPr>
          <a:xfrm>
            <a:off x="8161275" y="0"/>
            <a:ext cx="11196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03" name="Google Shape;203;p2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04" name="Google Shape;204;p23"/>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11" name="Google Shape;211;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txBox="1"/>
          <p:nvPr/>
        </p:nvSpPr>
        <p:spPr>
          <a:xfrm>
            <a:off x="172025" y="263300"/>
            <a:ext cx="45018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rgbClr val="FF0000"/>
                </a:solidFill>
                <a:latin typeface="Roboto"/>
                <a:ea typeface="Roboto"/>
                <a:cs typeface="Roboto"/>
                <a:sym typeface="Roboto"/>
              </a:rPr>
              <a:t>Question:</a:t>
            </a:r>
            <a:r>
              <a:rPr b="1" lang="en" sz="4000">
                <a:latin typeface="Roboto"/>
                <a:ea typeface="Roboto"/>
                <a:cs typeface="Roboto"/>
                <a:sym typeface="Roboto"/>
              </a:rPr>
              <a:t> </a:t>
            </a:r>
            <a:endParaRPr b="1" sz="4000">
              <a:latin typeface="Roboto"/>
              <a:ea typeface="Roboto"/>
              <a:cs typeface="Roboto"/>
              <a:sym typeface="Roboto"/>
            </a:endParaRPr>
          </a:p>
          <a:p>
            <a:pPr indent="0" lvl="0" marL="0" rtl="0" algn="l">
              <a:spcBef>
                <a:spcPts val="0"/>
              </a:spcBef>
              <a:spcAft>
                <a:spcPts val="0"/>
              </a:spcAft>
              <a:buNone/>
            </a:pPr>
            <a:r>
              <a:rPr b="1" lang="en" sz="4000">
                <a:latin typeface="Roboto"/>
                <a:ea typeface="Roboto"/>
                <a:cs typeface="Roboto"/>
                <a:sym typeface="Roboto"/>
              </a:rPr>
              <a:t>Can you name</a:t>
            </a:r>
            <a:endParaRPr b="1" sz="4000">
              <a:latin typeface="Roboto"/>
              <a:ea typeface="Roboto"/>
              <a:cs typeface="Roboto"/>
              <a:sym typeface="Roboto"/>
            </a:endParaRPr>
          </a:p>
          <a:p>
            <a:pPr indent="0" lvl="0" marL="0" rtl="0" algn="l">
              <a:spcBef>
                <a:spcPts val="0"/>
              </a:spcBef>
              <a:spcAft>
                <a:spcPts val="0"/>
              </a:spcAft>
              <a:buNone/>
            </a:pPr>
            <a:r>
              <a:rPr b="1" lang="en" sz="4000">
                <a:latin typeface="Roboto"/>
                <a:ea typeface="Roboto"/>
                <a:cs typeface="Roboto"/>
                <a:sym typeface="Roboto"/>
              </a:rPr>
              <a:t>a computing device that people use </a:t>
            </a:r>
            <a:r>
              <a:rPr b="1" lang="en" sz="4000">
                <a:latin typeface="Roboto"/>
                <a:ea typeface="Roboto"/>
                <a:cs typeface="Roboto"/>
                <a:sym typeface="Roboto"/>
              </a:rPr>
              <a:t>everyday</a:t>
            </a:r>
            <a:r>
              <a:rPr b="1" lang="en" sz="4000">
                <a:latin typeface="Roboto"/>
                <a:ea typeface="Roboto"/>
                <a:cs typeface="Roboto"/>
                <a:sym typeface="Roboto"/>
              </a:rPr>
              <a:t>?</a:t>
            </a:r>
            <a:endParaRPr b="1" sz="4000">
              <a:latin typeface="Roboto"/>
              <a:ea typeface="Roboto"/>
              <a:cs typeface="Roboto"/>
              <a:sym typeface="Roboto"/>
            </a:endParaRPr>
          </a:p>
        </p:txBody>
      </p:sp>
      <p:sp>
        <p:nvSpPr>
          <p:cNvPr id="213" name="Google Shape;213;p24"/>
          <p:cNvSpPr txBox="1"/>
          <p:nvPr/>
        </p:nvSpPr>
        <p:spPr>
          <a:xfrm>
            <a:off x="8008675" y="0"/>
            <a:ext cx="1411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14" name="Google Shape;214;p2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15" name="Google Shape;215;p24"/>
          <p:cNvPicPr preferRelativeResize="0"/>
          <p:nvPr/>
        </p:nvPicPr>
        <p:blipFill>
          <a:blip r:embed="rId3">
            <a:alphaModFix/>
          </a:blip>
          <a:stretch>
            <a:fillRect/>
          </a:stretch>
        </p:blipFill>
        <p:spPr>
          <a:xfrm>
            <a:off x="3982150" y="781050"/>
            <a:ext cx="4300549" cy="4300550"/>
          </a:xfrm>
          <a:prstGeom prst="rect">
            <a:avLst/>
          </a:prstGeom>
          <a:noFill/>
          <a:ln>
            <a:noFill/>
          </a:ln>
        </p:spPr>
      </p:pic>
      <p:sp>
        <p:nvSpPr>
          <p:cNvPr id="216" name="Google Shape;216;p24"/>
          <p:cNvSpPr/>
          <p:nvPr/>
        </p:nvSpPr>
        <p:spPr>
          <a:xfrm rot="-250340">
            <a:off x="6647766" y="181774"/>
            <a:ext cx="420744" cy="759227"/>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7" name="Google Shape;217;p24"/>
          <p:cNvSpPr/>
          <p:nvPr/>
        </p:nvSpPr>
        <p:spPr>
          <a:xfrm rot="156754">
            <a:off x="7355245" y="413463"/>
            <a:ext cx="464933" cy="88380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8" name="Google Shape;218;p24"/>
          <p:cNvSpPr/>
          <p:nvPr/>
        </p:nvSpPr>
        <p:spPr>
          <a:xfrm rot="-903205">
            <a:off x="5901326" y="178966"/>
            <a:ext cx="395928" cy="874093"/>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9" name="Google Shape;219;p24"/>
          <p:cNvSpPr/>
          <p:nvPr/>
        </p:nvSpPr>
        <p:spPr>
          <a:xfrm rot="-903228">
            <a:off x="4938707" y="451463"/>
            <a:ext cx="489060" cy="89514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pic>
        <p:nvPicPr>
          <p:cNvPr id="220" name="Google Shape;220;p24"/>
          <p:cNvPicPr preferRelativeResize="0"/>
          <p:nvPr/>
        </p:nvPicPr>
        <p:blipFill>
          <a:blip r:embed="rId4">
            <a:alphaModFix/>
          </a:blip>
          <a:stretch>
            <a:fillRect/>
          </a:stretch>
        </p:blipFill>
        <p:spPr>
          <a:xfrm>
            <a:off x="0" y="4663225"/>
            <a:ext cx="8282701" cy="45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rotWithShape="1">
          <a:blip r:embed="rId3">
            <a:alphaModFix/>
          </a:blip>
          <a:srcRect b="24348" l="0" r="0" t="28244"/>
          <a:stretch/>
        </p:blipFill>
        <p:spPr>
          <a:xfrm>
            <a:off x="3519400" y="872350"/>
            <a:ext cx="5074200" cy="4552424"/>
          </a:xfrm>
          <a:prstGeom prst="rect">
            <a:avLst/>
          </a:prstGeom>
          <a:noFill/>
          <a:ln>
            <a:noFill/>
          </a:ln>
        </p:spPr>
      </p:pic>
      <p:sp>
        <p:nvSpPr>
          <p:cNvPr id="226" name="Google Shape;226;p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28" name="Google Shape;228;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txBox="1"/>
          <p:nvPr/>
        </p:nvSpPr>
        <p:spPr>
          <a:xfrm>
            <a:off x="52225" y="0"/>
            <a:ext cx="816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rgbClr val="FF0000"/>
                </a:solidFill>
                <a:latin typeface="Roboto"/>
                <a:ea typeface="Roboto"/>
                <a:cs typeface="Roboto"/>
                <a:sym typeface="Roboto"/>
              </a:rPr>
              <a:t>Answer:</a:t>
            </a:r>
            <a:r>
              <a:rPr b="1" lang="en" sz="3100">
                <a:solidFill>
                  <a:srgbClr val="FF0000"/>
                </a:solidFill>
                <a:latin typeface="Roboto"/>
                <a:ea typeface="Roboto"/>
                <a:cs typeface="Roboto"/>
                <a:sym typeface="Roboto"/>
              </a:rPr>
              <a:t> </a:t>
            </a:r>
            <a:r>
              <a:rPr b="1" lang="en" sz="2500">
                <a:latin typeface="Roboto"/>
                <a:ea typeface="Roboto"/>
                <a:cs typeface="Roboto"/>
                <a:sym typeface="Roboto"/>
              </a:rPr>
              <a:t>Below is a list of common </a:t>
            </a:r>
            <a:r>
              <a:rPr b="1" lang="en" sz="2500">
                <a:latin typeface="Roboto"/>
                <a:ea typeface="Roboto"/>
                <a:cs typeface="Roboto"/>
                <a:sym typeface="Roboto"/>
              </a:rPr>
              <a:t>computing devices that you use at school and home</a:t>
            </a:r>
            <a:r>
              <a:rPr b="1" lang="en" sz="3100">
                <a:latin typeface="Roboto"/>
                <a:ea typeface="Roboto"/>
                <a:cs typeface="Roboto"/>
                <a:sym typeface="Roboto"/>
              </a:rPr>
              <a:t>. </a:t>
            </a:r>
            <a:endParaRPr b="1" sz="3100">
              <a:latin typeface="Roboto"/>
              <a:ea typeface="Roboto"/>
              <a:cs typeface="Roboto"/>
              <a:sym typeface="Roboto"/>
            </a:endParaRPr>
          </a:p>
        </p:txBody>
      </p:sp>
      <p:sp>
        <p:nvSpPr>
          <p:cNvPr id="230" name="Google Shape;230;p25"/>
          <p:cNvSpPr txBox="1"/>
          <p:nvPr/>
        </p:nvSpPr>
        <p:spPr>
          <a:xfrm>
            <a:off x="8008675" y="0"/>
            <a:ext cx="1411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31" name="Google Shape;231;p2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32" name="Google Shape;232;p25"/>
          <p:cNvPicPr preferRelativeResize="0"/>
          <p:nvPr/>
        </p:nvPicPr>
        <p:blipFill>
          <a:blip r:embed="rId4">
            <a:alphaModFix/>
          </a:blip>
          <a:stretch>
            <a:fillRect/>
          </a:stretch>
        </p:blipFill>
        <p:spPr>
          <a:xfrm>
            <a:off x="0" y="4663225"/>
            <a:ext cx="8218148" cy="459575"/>
          </a:xfrm>
          <a:prstGeom prst="rect">
            <a:avLst/>
          </a:prstGeom>
          <a:noFill/>
          <a:ln>
            <a:noFill/>
          </a:ln>
        </p:spPr>
      </p:pic>
      <p:sp>
        <p:nvSpPr>
          <p:cNvPr id="233" name="Google Shape;233;p25"/>
          <p:cNvSpPr txBox="1"/>
          <p:nvPr>
            <p:ph idx="1" type="body"/>
          </p:nvPr>
        </p:nvSpPr>
        <p:spPr>
          <a:xfrm>
            <a:off x="534850" y="1053800"/>
            <a:ext cx="3322800" cy="37125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Desktop</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Laptop</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Tablet</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Smart TVs</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chemeClr val="dk1"/>
                </a:solidFill>
                <a:latin typeface="Roboto"/>
                <a:ea typeface="Roboto"/>
                <a:cs typeface="Roboto"/>
                <a:sym typeface="Roboto"/>
              </a:rPr>
              <a:t>Smart phone</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Smartwatch</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E-readers</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Fitness Trackers</a:t>
            </a:r>
            <a:endParaRPr b="1" sz="2800">
              <a:solidFill>
                <a:srgbClr val="000000"/>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a:p>
            <a:pPr indent="0" lvl="0" marL="0" rtl="0" algn="l">
              <a:spcBef>
                <a:spcPts val="1600"/>
              </a:spcBef>
              <a:spcAft>
                <a:spcPts val="0"/>
              </a:spcAft>
              <a:buNone/>
            </a:pPr>
            <a:r>
              <a:t/>
            </a:r>
            <a:endParaRPr b="1" sz="2400">
              <a:solidFill>
                <a:schemeClr val="dk1"/>
              </a:solidFill>
              <a:latin typeface="Roboto"/>
              <a:ea typeface="Roboto"/>
              <a:cs typeface="Roboto"/>
              <a:sym typeface="Roboto"/>
            </a:endParaRPr>
          </a:p>
          <a:p>
            <a:pPr indent="0" lvl="0" marL="0" rtl="0" algn="l">
              <a:spcBef>
                <a:spcPts val="1600"/>
              </a:spcBef>
              <a:spcAft>
                <a:spcPts val="1600"/>
              </a:spcAft>
              <a:buNone/>
            </a:pPr>
            <a:r>
              <a:t/>
            </a:r>
            <a:endParaRPr b="1" sz="12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40" name="Google Shape;240;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0" y="1300475"/>
            <a:ext cx="8110147" cy="174341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Types of  Computing Devices</a:t>
            </a:r>
          </a:p>
        </p:txBody>
      </p:sp>
      <p:sp>
        <p:nvSpPr>
          <p:cNvPr id="242" name="Google Shape;242;p26"/>
          <p:cNvSpPr txBox="1"/>
          <p:nvPr/>
        </p:nvSpPr>
        <p:spPr>
          <a:xfrm>
            <a:off x="8161275" y="0"/>
            <a:ext cx="11196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43" name="Google Shape;243;p2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44" name="Google Shape;244;p26"/>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51" name="Google Shape;251;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p:nvPr/>
        </p:nvSpPr>
        <p:spPr>
          <a:xfrm>
            <a:off x="445675" y="50"/>
            <a:ext cx="7717305" cy="1300626"/>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Types of Computing Devices</a:t>
            </a:r>
          </a:p>
        </p:txBody>
      </p:sp>
      <p:sp>
        <p:nvSpPr>
          <p:cNvPr id="253" name="Google Shape;253;p27"/>
          <p:cNvSpPr txBox="1"/>
          <p:nvPr/>
        </p:nvSpPr>
        <p:spPr>
          <a:xfrm>
            <a:off x="952275" y="1254300"/>
            <a:ext cx="7461300" cy="3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Roboto"/>
                <a:ea typeface="Roboto"/>
                <a:cs typeface="Roboto"/>
                <a:sym typeface="Roboto"/>
              </a:rPr>
              <a:t>We use three different types of </a:t>
            </a:r>
            <a:r>
              <a:rPr lang="en" sz="3600">
                <a:latin typeface="Roboto"/>
                <a:ea typeface="Roboto"/>
                <a:cs typeface="Roboto"/>
                <a:sym typeface="Roboto"/>
              </a:rPr>
              <a:t>Impacts of Computing</a:t>
            </a:r>
            <a:r>
              <a:rPr lang="en" sz="3600">
                <a:solidFill>
                  <a:srgbClr val="000000"/>
                </a:solidFill>
                <a:latin typeface="Roboto"/>
                <a:ea typeface="Roboto"/>
                <a:cs typeface="Roboto"/>
                <a:sym typeface="Roboto"/>
              </a:rPr>
              <a:t> or devices:</a:t>
            </a:r>
            <a:endParaRPr sz="3600">
              <a:solidFill>
                <a:srgbClr val="000000"/>
              </a:solidFill>
              <a:latin typeface="Roboto"/>
              <a:ea typeface="Roboto"/>
              <a:cs typeface="Roboto"/>
              <a:sym typeface="Roboto"/>
            </a:endParaRPr>
          </a:p>
          <a:p>
            <a:pPr indent="-444500" lvl="0" marL="914400" rtl="0" algn="l">
              <a:lnSpc>
                <a:spcPct val="150000"/>
              </a:lnSpc>
              <a:spcBef>
                <a:spcPts val="0"/>
              </a:spcBef>
              <a:spcAft>
                <a:spcPts val="0"/>
              </a:spcAft>
              <a:buClr>
                <a:srgbClr val="000000"/>
              </a:buClr>
              <a:buSzPts val="3400"/>
              <a:buFont typeface="Roboto"/>
              <a:buAutoNum type="arabicPeriod"/>
            </a:pPr>
            <a:r>
              <a:rPr b="1" lang="en" sz="3400">
                <a:solidFill>
                  <a:srgbClr val="000000"/>
                </a:solidFill>
                <a:latin typeface="Roboto"/>
                <a:ea typeface="Roboto"/>
                <a:cs typeface="Roboto"/>
                <a:sym typeface="Roboto"/>
              </a:rPr>
              <a:t>stationary devices</a:t>
            </a:r>
            <a:endParaRPr b="1" sz="3400">
              <a:solidFill>
                <a:srgbClr val="000000"/>
              </a:solidFill>
              <a:latin typeface="Roboto"/>
              <a:ea typeface="Roboto"/>
              <a:cs typeface="Roboto"/>
              <a:sym typeface="Roboto"/>
            </a:endParaRPr>
          </a:p>
          <a:p>
            <a:pPr indent="-444500" lvl="0" marL="914400" rtl="0" algn="l">
              <a:lnSpc>
                <a:spcPct val="150000"/>
              </a:lnSpc>
              <a:spcBef>
                <a:spcPts val="0"/>
              </a:spcBef>
              <a:spcAft>
                <a:spcPts val="0"/>
              </a:spcAft>
              <a:buClr>
                <a:srgbClr val="000000"/>
              </a:buClr>
              <a:buSzPts val="3400"/>
              <a:buFont typeface="Roboto"/>
              <a:buAutoNum type="arabicPeriod"/>
            </a:pPr>
            <a:r>
              <a:rPr b="1" lang="en" sz="3400">
                <a:solidFill>
                  <a:srgbClr val="000000"/>
                </a:solidFill>
                <a:latin typeface="Roboto"/>
                <a:ea typeface="Roboto"/>
                <a:cs typeface="Roboto"/>
                <a:sym typeface="Roboto"/>
              </a:rPr>
              <a:t>mobile devices</a:t>
            </a:r>
            <a:endParaRPr b="1" sz="3400">
              <a:solidFill>
                <a:srgbClr val="000000"/>
              </a:solidFill>
              <a:latin typeface="Roboto"/>
              <a:ea typeface="Roboto"/>
              <a:cs typeface="Roboto"/>
              <a:sym typeface="Roboto"/>
            </a:endParaRPr>
          </a:p>
          <a:p>
            <a:pPr indent="-444500" lvl="0" marL="914400" rtl="0" algn="l">
              <a:lnSpc>
                <a:spcPct val="150000"/>
              </a:lnSpc>
              <a:spcBef>
                <a:spcPts val="0"/>
              </a:spcBef>
              <a:spcAft>
                <a:spcPts val="0"/>
              </a:spcAft>
              <a:buClr>
                <a:srgbClr val="000000"/>
              </a:buClr>
              <a:buSzPts val="3400"/>
              <a:buFont typeface="Roboto"/>
              <a:buAutoNum type="arabicPeriod"/>
            </a:pPr>
            <a:r>
              <a:rPr b="1" lang="en" sz="3400">
                <a:solidFill>
                  <a:srgbClr val="000000"/>
                </a:solidFill>
                <a:latin typeface="Roboto"/>
                <a:ea typeface="Roboto"/>
                <a:cs typeface="Roboto"/>
                <a:sym typeface="Roboto"/>
              </a:rPr>
              <a:t>wearable devices</a:t>
            </a:r>
            <a:endParaRPr sz="4300">
              <a:solidFill>
                <a:srgbClr val="000000"/>
              </a:solidFill>
              <a:latin typeface="Roboto"/>
              <a:ea typeface="Roboto"/>
              <a:cs typeface="Roboto"/>
              <a:sym typeface="Roboto"/>
            </a:endParaRPr>
          </a:p>
        </p:txBody>
      </p:sp>
      <p:sp>
        <p:nvSpPr>
          <p:cNvPr id="254" name="Google Shape;254;p27"/>
          <p:cNvSpPr txBox="1"/>
          <p:nvPr/>
        </p:nvSpPr>
        <p:spPr>
          <a:xfrm>
            <a:off x="8008675" y="0"/>
            <a:ext cx="13638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55" name="Google Shape;255;p2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56" name="Google Shape;256;p27"/>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8"/>
          <p:cNvPicPr preferRelativeResize="0"/>
          <p:nvPr/>
        </p:nvPicPr>
        <p:blipFill>
          <a:blip r:embed="rId3">
            <a:alphaModFix/>
          </a:blip>
          <a:stretch>
            <a:fillRect/>
          </a:stretch>
        </p:blipFill>
        <p:spPr>
          <a:xfrm>
            <a:off x="4747801" y="1076389"/>
            <a:ext cx="3535150" cy="3430613"/>
          </a:xfrm>
          <a:prstGeom prst="rect">
            <a:avLst/>
          </a:prstGeom>
          <a:noFill/>
          <a:ln>
            <a:noFill/>
          </a:ln>
        </p:spPr>
      </p:pic>
      <p:sp>
        <p:nvSpPr>
          <p:cNvPr id="262" name="Google Shape;262;p2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64" name="Google Shape;264;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152400" y="81475"/>
            <a:ext cx="7717305" cy="855133"/>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Types of Computing Devices</a:t>
            </a:r>
          </a:p>
        </p:txBody>
      </p:sp>
      <p:sp>
        <p:nvSpPr>
          <p:cNvPr id="266" name="Google Shape;266;p28"/>
          <p:cNvSpPr txBox="1"/>
          <p:nvPr/>
        </p:nvSpPr>
        <p:spPr>
          <a:xfrm>
            <a:off x="97975" y="1297600"/>
            <a:ext cx="5003400" cy="3076200"/>
          </a:xfrm>
          <a:prstGeom prst="rect">
            <a:avLst/>
          </a:prstGeom>
          <a:noFill/>
          <a:ln>
            <a:noFill/>
          </a:ln>
        </p:spPr>
        <p:txBody>
          <a:bodyPr anchorCtr="0" anchor="t" bIns="91425" lIns="91425" spcFirstLastPara="1" rIns="91425" wrap="square" tIns="91425">
            <a:noAutofit/>
          </a:bodyPr>
          <a:lstStyle/>
          <a:p>
            <a:pPr indent="-438150" lvl="0" marL="457200" rtl="0" algn="l">
              <a:lnSpc>
                <a:spcPct val="100000"/>
              </a:lnSpc>
              <a:spcBef>
                <a:spcPts val="0"/>
              </a:spcBef>
              <a:spcAft>
                <a:spcPts val="0"/>
              </a:spcAft>
              <a:buClr>
                <a:srgbClr val="000000"/>
              </a:buClr>
              <a:buSzPts val="3300"/>
              <a:buFont typeface="Roboto"/>
              <a:buAutoNum type="arabicPeriod"/>
            </a:pPr>
            <a:r>
              <a:rPr b="1" i="1" lang="en" sz="3300">
                <a:latin typeface="Roboto"/>
                <a:ea typeface="Roboto"/>
                <a:cs typeface="Roboto"/>
                <a:sym typeface="Roboto"/>
              </a:rPr>
              <a:t>S</a:t>
            </a:r>
            <a:r>
              <a:rPr b="1" i="1" lang="en" sz="3300">
                <a:solidFill>
                  <a:srgbClr val="000000"/>
                </a:solidFill>
                <a:latin typeface="Roboto"/>
                <a:ea typeface="Roboto"/>
                <a:cs typeface="Roboto"/>
                <a:sym typeface="Roboto"/>
              </a:rPr>
              <a:t>tationary </a:t>
            </a:r>
            <a:r>
              <a:rPr b="1" i="1" lang="en" sz="3300">
                <a:latin typeface="Roboto"/>
                <a:ea typeface="Roboto"/>
                <a:cs typeface="Roboto"/>
                <a:sym typeface="Roboto"/>
              </a:rPr>
              <a:t>d</a:t>
            </a:r>
            <a:r>
              <a:rPr b="1" i="1" lang="en" sz="3300">
                <a:solidFill>
                  <a:srgbClr val="000000"/>
                </a:solidFill>
                <a:latin typeface="Roboto"/>
                <a:ea typeface="Roboto"/>
                <a:cs typeface="Roboto"/>
                <a:sym typeface="Roboto"/>
              </a:rPr>
              <a:t>evices</a:t>
            </a:r>
            <a:r>
              <a:rPr lang="en" sz="3300">
                <a:latin typeface="Roboto"/>
                <a:ea typeface="Roboto"/>
                <a:cs typeface="Roboto"/>
                <a:sym typeface="Roboto"/>
              </a:rPr>
              <a:t> </a:t>
            </a:r>
            <a:r>
              <a:rPr lang="en" sz="3300">
                <a:solidFill>
                  <a:schemeClr val="dk1"/>
                </a:solidFill>
                <a:latin typeface="Roboto"/>
                <a:ea typeface="Roboto"/>
                <a:cs typeface="Roboto"/>
                <a:sym typeface="Roboto"/>
              </a:rPr>
              <a:t>stay in one place, like a desktop computer. </a:t>
            </a:r>
            <a:r>
              <a:rPr b="1" i="1" lang="en" sz="3300">
                <a:solidFill>
                  <a:schemeClr val="dk1"/>
                </a:solidFill>
                <a:latin typeface="Roboto"/>
                <a:ea typeface="Roboto"/>
                <a:cs typeface="Roboto"/>
                <a:sym typeface="Roboto"/>
              </a:rPr>
              <a:t>You go to the device when you need to use it.</a:t>
            </a:r>
            <a:endParaRPr b="1" i="1" sz="3300">
              <a:solidFill>
                <a:srgbClr val="000000"/>
              </a:solidFill>
              <a:latin typeface="Roboto"/>
              <a:ea typeface="Roboto"/>
              <a:cs typeface="Roboto"/>
              <a:sym typeface="Roboto"/>
            </a:endParaRPr>
          </a:p>
        </p:txBody>
      </p:sp>
      <p:sp>
        <p:nvSpPr>
          <p:cNvPr id="267" name="Google Shape;267;p28"/>
          <p:cNvSpPr txBox="1"/>
          <p:nvPr/>
        </p:nvSpPr>
        <p:spPr>
          <a:xfrm>
            <a:off x="8008675" y="0"/>
            <a:ext cx="14229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68" name="Google Shape;268;p2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69" name="Google Shape;269;p28"/>
          <p:cNvPicPr preferRelativeResize="0"/>
          <p:nvPr/>
        </p:nvPicPr>
        <p:blipFill>
          <a:blip r:embed="rId4">
            <a:alphaModFix/>
          </a:blip>
          <a:stretch>
            <a:fillRect/>
          </a:stretch>
        </p:blipFill>
        <p:spPr>
          <a:xfrm>
            <a:off x="0" y="4663225"/>
            <a:ext cx="8282952" cy="459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76" name="Google Shape;276;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p:nvPr/>
        </p:nvSpPr>
        <p:spPr>
          <a:xfrm>
            <a:off x="152400" y="81475"/>
            <a:ext cx="7717305" cy="855133"/>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Types of Computing Devices</a:t>
            </a:r>
          </a:p>
        </p:txBody>
      </p:sp>
      <p:sp>
        <p:nvSpPr>
          <p:cNvPr id="278" name="Google Shape;278;p29"/>
          <p:cNvSpPr txBox="1"/>
          <p:nvPr/>
        </p:nvSpPr>
        <p:spPr>
          <a:xfrm>
            <a:off x="380025" y="1279225"/>
            <a:ext cx="4662300" cy="31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2. </a:t>
            </a:r>
            <a:r>
              <a:rPr b="1" lang="en" sz="3300">
                <a:latin typeface="Roboto"/>
                <a:ea typeface="Roboto"/>
                <a:cs typeface="Roboto"/>
                <a:sym typeface="Roboto"/>
              </a:rPr>
              <a:t>M</a:t>
            </a:r>
            <a:r>
              <a:rPr b="1" lang="en" sz="3300">
                <a:solidFill>
                  <a:srgbClr val="000000"/>
                </a:solidFill>
                <a:latin typeface="Roboto"/>
                <a:ea typeface="Roboto"/>
                <a:cs typeface="Roboto"/>
                <a:sym typeface="Roboto"/>
              </a:rPr>
              <a:t>obile devices</a:t>
            </a:r>
            <a:r>
              <a:rPr lang="en" sz="3300">
                <a:latin typeface="Roboto"/>
                <a:ea typeface="Roboto"/>
                <a:cs typeface="Roboto"/>
                <a:sym typeface="Roboto"/>
              </a:rPr>
              <a:t> </a:t>
            </a:r>
            <a:r>
              <a:rPr b="1" i="1" lang="en" sz="3300">
                <a:solidFill>
                  <a:schemeClr val="dk1"/>
                </a:solidFill>
              </a:rPr>
              <a:t>go with you from place to place </a:t>
            </a:r>
            <a:r>
              <a:rPr lang="en" sz="3300">
                <a:solidFill>
                  <a:schemeClr val="dk1"/>
                </a:solidFill>
              </a:rPr>
              <a:t>like a laptop, tablet and smartphone in your bookbag.</a:t>
            </a:r>
            <a:endParaRPr sz="3300">
              <a:latin typeface="Roboto"/>
              <a:ea typeface="Roboto"/>
              <a:cs typeface="Roboto"/>
              <a:sym typeface="Roboto"/>
            </a:endParaRPr>
          </a:p>
        </p:txBody>
      </p:sp>
      <p:sp>
        <p:nvSpPr>
          <p:cNvPr id="279" name="Google Shape;279;p29"/>
          <p:cNvSpPr txBox="1"/>
          <p:nvPr/>
        </p:nvSpPr>
        <p:spPr>
          <a:xfrm>
            <a:off x="8008675" y="0"/>
            <a:ext cx="13875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80" name="Google Shape;280;p2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81" name="Google Shape;281;p29"/>
          <p:cNvPicPr preferRelativeResize="0"/>
          <p:nvPr/>
        </p:nvPicPr>
        <p:blipFill>
          <a:blip r:embed="rId3">
            <a:alphaModFix/>
          </a:blip>
          <a:stretch>
            <a:fillRect/>
          </a:stretch>
        </p:blipFill>
        <p:spPr>
          <a:xfrm>
            <a:off x="4502750" y="1279225"/>
            <a:ext cx="4104150" cy="3384000"/>
          </a:xfrm>
          <a:prstGeom prst="rect">
            <a:avLst/>
          </a:prstGeom>
          <a:noFill/>
          <a:ln>
            <a:noFill/>
          </a:ln>
        </p:spPr>
      </p:pic>
      <p:pic>
        <p:nvPicPr>
          <p:cNvPr id="282" name="Google Shape;282;p29"/>
          <p:cNvPicPr preferRelativeResize="0"/>
          <p:nvPr/>
        </p:nvPicPr>
        <p:blipFill>
          <a:blip r:embed="rId4">
            <a:alphaModFix/>
          </a:blip>
          <a:stretch>
            <a:fillRect/>
          </a:stretch>
        </p:blipFill>
        <p:spPr>
          <a:xfrm>
            <a:off x="0" y="4663225"/>
            <a:ext cx="8282952" cy="459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0"/>
          <p:cNvPicPr preferRelativeResize="0"/>
          <p:nvPr/>
        </p:nvPicPr>
        <p:blipFill>
          <a:blip r:embed="rId3">
            <a:alphaModFix/>
          </a:blip>
          <a:stretch>
            <a:fillRect/>
          </a:stretch>
        </p:blipFill>
        <p:spPr>
          <a:xfrm>
            <a:off x="5256015" y="1262725"/>
            <a:ext cx="3026935" cy="3276625"/>
          </a:xfrm>
          <a:prstGeom prst="rect">
            <a:avLst/>
          </a:prstGeom>
          <a:noFill/>
          <a:ln>
            <a:noFill/>
          </a:ln>
        </p:spPr>
      </p:pic>
      <p:sp>
        <p:nvSpPr>
          <p:cNvPr id="288" name="Google Shape;288;p3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90" name="Google Shape;290;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152400" y="81475"/>
            <a:ext cx="7717305" cy="855133"/>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Types of Computing Devices</a:t>
            </a:r>
          </a:p>
        </p:txBody>
      </p:sp>
      <p:sp>
        <p:nvSpPr>
          <p:cNvPr id="292" name="Google Shape;292;p30"/>
          <p:cNvSpPr txBox="1"/>
          <p:nvPr/>
        </p:nvSpPr>
        <p:spPr>
          <a:xfrm>
            <a:off x="224850" y="1262725"/>
            <a:ext cx="4966800" cy="307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3. </a:t>
            </a:r>
            <a:r>
              <a:rPr b="1" lang="en" sz="3300">
                <a:latin typeface="Roboto"/>
                <a:ea typeface="Roboto"/>
                <a:cs typeface="Roboto"/>
                <a:sym typeface="Roboto"/>
              </a:rPr>
              <a:t>W</a:t>
            </a:r>
            <a:r>
              <a:rPr b="1" lang="en" sz="3300">
                <a:solidFill>
                  <a:srgbClr val="000000"/>
                </a:solidFill>
                <a:latin typeface="Roboto"/>
                <a:ea typeface="Roboto"/>
                <a:cs typeface="Roboto"/>
                <a:sym typeface="Roboto"/>
              </a:rPr>
              <a:t>earable devices</a:t>
            </a:r>
            <a:r>
              <a:rPr lang="en" sz="3300">
                <a:solidFill>
                  <a:srgbClr val="000000"/>
                </a:solidFill>
                <a:latin typeface="Roboto"/>
                <a:ea typeface="Roboto"/>
                <a:cs typeface="Roboto"/>
                <a:sym typeface="Roboto"/>
              </a:rPr>
              <a:t> </a:t>
            </a:r>
            <a:r>
              <a:rPr lang="en" sz="3300">
                <a:solidFill>
                  <a:schemeClr val="dk1"/>
                </a:solidFill>
                <a:latin typeface="Roboto"/>
                <a:ea typeface="Roboto"/>
                <a:cs typeface="Roboto"/>
                <a:sym typeface="Roboto"/>
              </a:rPr>
              <a:t>are</a:t>
            </a:r>
            <a:r>
              <a:rPr b="1" lang="en" sz="3300">
                <a:solidFill>
                  <a:schemeClr val="dk1"/>
                </a:solidFill>
                <a:latin typeface="Roboto"/>
                <a:ea typeface="Roboto"/>
                <a:cs typeface="Roboto"/>
                <a:sym typeface="Roboto"/>
              </a:rPr>
              <a:t> </a:t>
            </a:r>
            <a:r>
              <a:rPr b="1" i="1" lang="en" sz="3300">
                <a:solidFill>
                  <a:schemeClr val="dk1"/>
                </a:solidFill>
                <a:latin typeface="Roboto"/>
                <a:ea typeface="Roboto"/>
                <a:cs typeface="Roboto"/>
                <a:sym typeface="Roboto"/>
              </a:rPr>
              <a:t>worn on the human body</a:t>
            </a:r>
            <a:r>
              <a:rPr i="1" lang="en" sz="3300">
                <a:solidFill>
                  <a:schemeClr val="dk1"/>
                </a:solidFill>
                <a:latin typeface="Roboto"/>
                <a:ea typeface="Roboto"/>
                <a:cs typeface="Roboto"/>
                <a:sym typeface="Roboto"/>
              </a:rPr>
              <a:t>,</a:t>
            </a:r>
            <a:r>
              <a:rPr lang="en" sz="3300">
                <a:solidFill>
                  <a:schemeClr val="dk1"/>
                </a:solidFill>
                <a:latin typeface="Roboto"/>
                <a:ea typeface="Roboto"/>
                <a:cs typeface="Roboto"/>
                <a:sym typeface="Roboto"/>
              </a:rPr>
              <a:t> like a watch connected to a smartphone or fitness tracker.</a:t>
            </a:r>
            <a:endParaRPr sz="3300">
              <a:solidFill>
                <a:srgbClr val="000000"/>
              </a:solidFill>
              <a:latin typeface="Roboto"/>
              <a:ea typeface="Roboto"/>
              <a:cs typeface="Roboto"/>
              <a:sym typeface="Roboto"/>
            </a:endParaRPr>
          </a:p>
        </p:txBody>
      </p:sp>
      <p:cxnSp>
        <p:nvCxnSpPr>
          <p:cNvPr id="293" name="Google Shape;293;p30"/>
          <p:cNvCxnSpPr/>
          <p:nvPr/>
        </p:nvCxnSpPr>
        <p:spPr>
          <a:xfrm>
            <a:off x="5076125" y="2206675"/>
            <a:ext cx="1172100" cy="1054200"/>
          </a:xfrm>
          <a:prstGeom prst="straightConnector1">
            <a:avLst/>
          </a:prstGeom>
          <a:noFill/>
          <a:ln cap="flat" cmpd="sng" w="152400">
            <a:solidFill>
              <a:srgbClr val="FF0000"/>
            </a:solidFill>
            <a:prstDash val="solid"/>
            <a:round/>
            <a:headEnd len="med" w="med" type="none"/>
            <a:tailEnd len="med" w="med" type="triangle"/>
          </a:ln>
        </p:spPr>
      </p:cxnSp>
      <p:sp>
        <p:nvSpPr>
          <p:cNvPr id="294" name="Google Shape;294;p30"/>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95" name="Google Shape;295;p3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296" name="Google Shape;296;p30"/>
          <p:cNvPicPr preferRelativeResize="0"/>
          <p:nvPr/>
        </p:nvPicPr>
        <p:blipFill>
          <a:blip r:embed="rId4">
            <a:alphaModFix/>
          </a:blip>
          <a:stretch>
            <a:fillRect/>
          </a:stretch>
        </p:blipFill>
        <p:spPr>
          <a:xfrm>
            <a:off x="0" y="4663225"/>
            <a:ext cx="8282701" cy="459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03" name="Google Shape;303;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795750" y="1962150"/>
            <a:ext cx="6195995" cy="2390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 People</a:t>
            </a:r>
          </a:p>
        </p:txBody>
      </p:sp>
      <p:sp>
        <p:nvSpPr>
          <p:cNvPr id="305" name="Google Shape;305;p31"/>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306" name="Google Shape;306;p3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07" name="Google Shape;307;p31"/>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308" name="Google Shape;308;p31"/>
          <p:cNvSpPr/>
          <p:nvPr/>
        </p:nvSpPr>
        <p:spPr>
          <a:xfrm>
            <a:off x="170151" y="256325"/>
            <a:ext cx="735459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How Computing Devices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6950" y="14630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661250" y="648150"/>
            <a:ext cx="49005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u="sng">
                <a:solidFill>
                  <a:srgbClr val="F3F3F3"/>
                </a:solidFill>
                <a:latin typeface="Roboto Black"/>
                <a:ea typeface="Roboto Black"/>
                <a:cs typeface="Roboto Black"/>
                <a:sym typeface="Roboto Black"/>
              </a:rPr>
              <a:t>Technology</a:t>
            </a:r>
            <a:endParaRPr sz="1800" u="sng">
              <a:solidFill>
                <a:srgbClr val="F3F3F3"/>
              </a:solidFill>
              <a:latin typeface="Roboto Black"/>
              <a:ea typeface="Roboto Black"/>
              <a:cs typeface="Roboto Black"/>
              <a:sym typeface="Roboto Black"/>
            </a:endParaRPr>
          </a:p>
          <a:p>
            <a:pPr indent="0" lvl="0" marL="0" rtl="0" algn="l">
              <a:spcBef>
                <a:spcPts val="0"/>
              </a:spcBef>
              <a:spcAft>
                <a:spcPts val="0"/>
              </a:spcAft>
              <a:buClr>
                <a:schemeClr val="dk1"/>
              </a:buClr>
              <a:buSzPts val="1100"/>
              <a:buFont typeface="Arial"/>
              <a:buNone/>
            </a:pPr>
            <a:r>
              <a:rPr lang="en">
                <a:solidFill>
                  <a:srgbClr val="FFFFFF"/>
                </a:solidFill>
                <a:latin typeface="Roboto Black"/>
                <a:ea typeface="Roboto Black"/>
                <a:cs typeface="Roboto Black"/>
                <a:sym typeface="Roboto Black"/>
              </a:rPr>
              <a:t> </a:t>
            </a:r>
            <a:r>
              <a:rPr lang="en" sz="1600">
                <a:solidFill>
                  <a:srgbClr val="FFFFFF"/>
                </a:solidFill>
                <a:latin typeface="Roboto Black"/>
                <a:ea typeface="Roboto Black"/>
                <a:cs typeface="Roboto Black"/>
                <a:sym typeface="Roboto Black"/>
              </a:rPr>
              <a:t>8.1.2.IC.1:</a:t>
            </a:r>
            <a:r>
              <a:rPr lang="en">
                <a:solidFill>
                  <a:srgbClr val="FFFFFF"/>
                </a:solidFill>
                <a:latin typeface="Roboto"/>
                <a:ea typeface="Roboto"/>
                <a:cs typeface="Roboto"/>
                <a:sym typeface="Roboto"/>
              </a:rPr>
              <a:t> </a:t>
            </a:r>
            <a:r>
              <a:rPr lang="en" sz="1600">
                <a:solidFill>
                  <a:srgbClr val="FFFFFF"/>
                </a:solidFill>
                <a:latin typeface="Roboto"/>
                <a:ea typeface="Roboto"/>
                <a:cs typeface="Roboto"/>
                <a:sym typeface="Roboto"/>
              </a:rPr>
              <a:t>Compare and contrast the impact of new computing technology in everyday life. Identify the pros and cons of computing technology, and how it impacts people and their communities. </a:t>
            </a:r>
            <a:endParaRPr sz="18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156350" y="0"/>
            <a:ext cx="1044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0" name="Google Shape;90;p14"/>
          <p:cNvSpPr txBox="1"/>
          <p:nvPr/>
        </p:nvSpPr>
        <p:spPr>
          <a:xfrm>
            <a:off x="82829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688"/>
            <a:ext cx="8282701" cy="54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2"/>
          <p:cNvPicPr preferRelativeResize="0"/>
          <p:nvPr/>
        </p:nvPicPr>
        <p:blipFill rotWithShape="1">
          <a:blip r:embed="rId3">
            <a:alphaModFix/>
          </a:blip>
          <a:srcRect b="13944" l="8677" r="7478" t="16817"/>
          <a:stretch/>
        </p:blipFill>
        <p:spPr>
          <a:xfrm>
            <a:off x="0" y="2127825"/>
            <a:ext cx="8323700" cy="2743200"/>
          </a:xfrm>
          <a:prstGeom prst="rect">
            <a:avLst/>
          </a:prstGeom>
          <a:noFill/>
          <a:ln>
            <a:noFill/>
          </a:ln>
        </p:spPr>
      </p:pic>
      <p:sp>
        <p:nvSpPr>
          <p:cNvPr id="314" name="Google Shape;314;p3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16" name="Google Shape;316;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18" name="Google Shape;318;p32"/>
          <p:cNvSpPr txBox="1"/>
          <p:nvPr/>
        </p:nvSpPr>
        <p:spPr>
          <a:xfrm>
            <a:off x="134325" y="1084850"/>
            <a:ext cx="7199400" cy="13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Roboto"/>
                <a:ea typeface="Roboto"/>
                <a:cs typeface="Roboto"/>
                <a:sym typeface="Roboto"/>
              </a:rPr>
              <a:t>A community is a </a:t>
            </a:r>
            <a:r>
              <a:rPr b="1" i="1" lang="en" sz="1900">
                <a:solidFill>
                  <a:schemeClr val="dk1"/>
                </a:solidFill>
                <a:latin typeface="Roboto"/>
                <a:ea typeface="Roboto"/>
                <a:cs typeface="Roboto"/>
                <a:sym typeface="Roboto"/>
              </a:rPr>
              <a:t>social group of any size</a:t>
            </a:r>
            <a:r>
              <a:rPr lang="en" sz="1900">
                <a:solidFill>
                  <a:schemeClr val="dk1"/>
                </a:solidFill>
                <a:latin typeface="Roboto"/>
                <a:ea typeface="Roboto"/>
                <a:cs typeface="Roboto"/>
                <a:sym typeface="Roboto"/>
              </a:rPr>
              <a:t> whose </a:t>
            </a:r>
            <a:r>
              <a:rPr b="1" lang="en" sz="1900">
                <a:solidFill>
                  <a:schemeClr val="dk1"/>
                </a:solidFill>
                <a:latin typeface="Roboto"/>
                <a:ea typeface="Roboto"/>
                <a:cs typeface="Roboto"/>
                <a:sym typeface="Roboto"/>
              </a:rPr>
              <a:t>members </a:t>
            </a:r>
            <a:r>
              <a:rPr b="1" lang="en" sz="1900">
                <a:solidFill>
                  <a:schemeClr val="dk1"/>
                </a:solidFill>
                <a:latin typeface="Roboto"/>
                <a:ea typeface="Roboto"/>
                <a:cs typeface="Roboto"/>
                <a:sym typeface="Roboto"/>
              </a:rPr>
              <a:t>reside in a specific locality, share governmen</a:t>
            </a:r>
            <a:r>
              <a:rPr lang="en" sz="1900">
                <a:solidFill>
                  <a:schemeClr val="dk1"/>
                </a:solidFill>
                <a:latin typeface="Roboto"/>
                <a:ea typeface="Roboto"/>
                <a:cs typeface="Roboto"/>
                <a:sym typeface="Roboto"/>
              </a:rPr>
              <a:t>t, and often have a </a:t>
            </a:r>
            <a:r>
              <a:rPr b="1" lang="en" sz="1900">
                <a:solidFill>
                  <a:schemeClr val="dk1"/>
                </a:solidFill>
                <a:latin typeface="Roboto"/>
                <a:ea typeface="Roboto"/>
                <a:cs typeface="Roboto"/>
                <a:sym typeface="Roboto"/>
              </a:rPr>
              <a:t>common cultural</a:t>
            </a:r>
            <a:r>
              <a:rPr lang="en" sz="1900">
                <a:solidFill>
                  <a:schemeClr val="dk1"/>
                </a:solidFill>
                <a:latin typeface="Roboto"/>
                <a:ea typeface="Roboto"/>
                <a:cs typeface="Roboto"/>
                <a:sym typeface="Roboto"/>
              </a:rPr>
              <a:t> and </a:t>
            </a:r>
            <a:r>
              <a:rPr b="1" lang="en" sz="1900">
                <a:solidFill>
                  <a:schemeClr val="dk1"/>
                </a:solidFill>
                <a:latin typeface="Roboto"/>
                <a:ea typeface="Roboto"/>
                <a:cs typeface="Roboto"/>
                <a:sym typeface="Roboto"/>
              </a:rPr>
              <a:t>historical heritage.</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p:txBody>
      </p:sp>
      <p:sp>
        <p:nvSpPr>
          <p:cNvPr id="319" name="Google Shape;319;p3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20" name="Google Shape;320;p3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21" name="Google Shape;321;p32"/>
          <p:cNvPicPr preferRelativeResize="0"/>
          <p:nvPr/>
        </p:nvPicPr>
        <p:blipFill>
          <a:blip r:embed="rId4">
            <a:alphaModFix/>
          </a:blip>
          <a:stretch>
            <a:fillRect/>
          </a:stretch>
        </p:blipFill>
        <p:spPr>
          <a:xfrm>
            <a:off x="50350" y="4683825"/>
            <a:ext cx="8232351" cy="459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28" name="Google Shape;328;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3"/>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30" name="Google Shape;330;p33"/>
          <p:cNvSpPr txBox="1"/>
          <p:nvPr/>
        </p:nvSpPr>
        <p:spPr>
          <a:xfrm>
            <a:off x="377750" y="1189000"/>
            <a:ext cx="4058700" cy="33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Computing devices have a </a:t>
            </a:r>
            <a:r>
              <a:rPr b="1" lang="en" sz="3300">
                <a:latin typeface="Roboto"/>
                <a:ea typeface="Roboto"/>
                <a:cs typeface="Roboto"/>
                <a:sym typeface="Roboto"/>
              </a:rPr>
              <a:t>big</a:t>
            </a:r>
            <a:r>
              <a:rPr b="1" lang="en" sz="3300">
                <a:latin typeface="Roboto"/>
                <a:ea typeface="Roboto"/>
                <a:cs typeface="Roboto"/>
                <a:sym typeface="Roboto"/>
              </a:rPr>
              <a:t> impact</a:t>
            </a:r>
            <a:r>
              <a:rPr lang="en" sz="3300">
                <a:latin typeface="Roboto"/>
                <a:ea typeface="Roboto"/>
                <a:cs typeface="Roboto"/>
                <a:sym typeface="Roboto"/>
              </a:rPr>
              <a:t> on</a:t>
            </a:r>
            <a:r>
              <a:rPr b="1" lang="en" sz="3300">
                <a:latin typeface="Roboto"/>
                <a:ea typeface="Roboto"/>
                <a:cs typeface="Roboto"/>
                <a:sym typeface="Roboto"/>
              </a:rPr>
              <a:t> peop</a:t>
            </a:r>
            <a:r>
              <a:rPr b="1" lang="en" sz="3300">
                <a:latin typeface="Roboto"/>
                <a:ea typeface="Roboto"/>
                <a:cs typeface="Roboto"/>
                <a:sym typeface="Roboto"/>
              </a:rPr>
              <a:t>le in a community</a:t>
            </a:r>
            <a:r>
              <a:rPr lang="en" sz="3300">
                <a:latin typeface="Roboto"/>
                <a:ea typeface="Roboto"/>
                <a:cs typeface="Roboto"/>
                <a:sym typeface="Roboto"/>
              </a:rPr>
              <a:t> in good ways and in bad ways. </a:t>
            </a:r>
            <a:endParaRPr sz="3300">
              <a:solidFill>
                <a:srgbClr val="000000"/>
              </a:solidFill>
              <a:latin typeface="Roboto"/>
              <a:ea typeface="Roboto"/>
              <a:cs typeface="Roboto"/>
              <a:sym typeface="Roboto"/>
            </a:endParaRPr>
          </a:p>
        </p:txBody>
      </p:sp>
      <p:sp>
        <p:nvSpPr>
          <p:cNvPr id="331" name="Google Shape;331;p3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32" name="Google Shape;332;p3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33" name="Google Shape;333;p33"/>
          <p:cNvPicPr preferRelativeResize="0"/>
          <p:nvPr/>
        </p:nvPicPr>
        <p:blipFill>
          <a:blip r:embed="rId3">
            <a:alphaModFix/>
          </a:blip>
          <a:stretch>
            <a:fillRect/>
          </a:stretch>
        </p:blipFill>
        <p:spPr>
          <a:xfrm>
            <a:off x="0" y="4683825"/>
            <a:ext cx="8282701" cy="459575"/>
          </a:xfrm>
          <a:prstGeom prst="rect">
            <a:avLst/>
          </a:prstGeom>
          <a:noFill/>
          <a:ln>
            <a:noFill/>
          </a:ln>
        </p:spPr>
      </p:pic>
      <p:pic>
        <p:nvPicPr>
          <p:cNvPr id="334" name="Google Shape;334;p33"/>
          <p:cNvPicPr preferRelativeResize="0"/>
          <p:nvPr/>
        </p:nvPicPr>
        <p:blipFill>
          <a:blip r:embed="rId4">
            <a:alphaModFix/>
          </a:blip>
          <a:stretch>
            <a:fillRect/>
          </a:stretch>
        </p:blipFill>
        <p:spPr>
          <a:xfrm>
            <a:off x="4472250" y="931550"/>
            <a:ext cx="3637806" cy="35969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41" name="Google Shape;341;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4"/>
          <p:cNvSpPr/>
          <p:nvPr/>
        </p:nvSpPr>
        <p:spPr>
          <a:xfrm>
            <a:off x="99925" y="5690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43" name="Google Shape;343;p34"/>
          <p:cNvSpPr txBox="1"/>
          <p:nvPr/>
        </p:nvSpPr>
        <p:spPr>
          <a:xfrm>
            <a:off x="369350" y="1068976"/>
            <a:ext cx="5428800" cy="359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A</a:t>
            </a:r>
            <a:r>
              <a:rPr lang="en" sz="3300">
                <a:latin typeface="Roboto"/>
                <a:ea typeface="Roboto"/>
                <a:cs typeface="Roboto"/>
                <a:sym typeface="Roboto"/>
              </a:rPr>
              <a:t> </a:t>
            </a:r>
            <a:r>
              <a:rPr b="1" lang="en" sz="3300" u="sng">
                <a:latin typeface="Roboto"/>
                <a:ea typeface="Roboto"/>
                <a:cs typeface="Roboto"/>
                <a:sym typeface="Roboto"/>
              </a:rPr>
              <a:t>good</a:t>
            </a:r>
            <a:r>
              <a:rPr b="1" lang="en" sz="3300">
                <a:latin typeface="Roboto"/>
                <a:ea typeface="Roboto"/>
                <a:cs typeface="Roboto"/>
                <a:sym typeface="Roboto"/>
              </a:rPr>
              <a:t> impact</a:t>
            </a:r>
            <a:r>
              <a:rPr lang="en" sz="3300">
                <a:latin typeface="Roboto"/>
                <a:ea typeface="Roboto"/>
                <a:cs typeface="Roboto"/>
                <a:sym typeface="Roboto"/>
              </a:rPr>
              <a:t> </a:t>
            </a:r>
            <a:r>
              <a:rPr b="1" lang="en" sz="3300">
                <a:latin typeface="Roboto"/>
                <a:ea typeface="Roboto"/>
                <a:cs typeface="Roboto"/>
                <a:sym typeface="Roboto"/>
              </a:rPr>
              <a:t>is one that makes the person, family and community better.</a:t>
            </a:r>
            <a:r>
              <a:rPr lang="en" sz="3100">
                <a:latin typeface="Roboto"/>
                <a:ea typeface="Roboto"/>
                <a:cs typeface="Roboto"/>
                <a:sym typeface="Roboto"/>
              </a:rPr>
              <a:t> </a:t>
            </a:r>
            <a:endParaRPr sz="3100">
              <a:latin typeface="Roboto"/>
              <a:ea typeface="Roboto"/>
              <a:cs typeface="Roboto"/>
              <a:sym typeface="Roboto"/>
            </a:endParaRPr>
          </a:p>
          <a:p>
            <a:pPr indent="0" lvl="0" marL="0" rtl="0" algn="l">
              <a:lnSpc>
                <a:spcPct val="100000"/>
              </a:lnSpc>
              <a:spcBef>
                <a:spcPts val="0"/>
              </a:spcBef>
              <a:spcAft>
                <a:spcPts val="0"/>
              </a:spcAft>
              <a:buNone/>
            </a:pPr>
            <a:r>
              <a:t/>
            </a:r>
            <a:endParaRPr sz="1300">
              <a:latin typeface="Roboto"/>
              <a:ea typeface="Roboto"/>
              <a:cs typeface="Roboto"/>
              <a:sym typeface="Roboto"/>
            </a:endParaRPr>
          </a:p>
          <a:p>
            <a:pPr indent="0" lvl="0" marL="0" rtl="0" algn="l">
              <a:lnSpc>
                <a:spcPct val="100000"/>
              </a:lnSpc>
              <a:spcBef>
                <a:spcPts val="0"/>
              </a:spcBef>
              <a:spcAft>
                <a:spcPts val="0"/>
              </a:spcAft>
              <a:buNone/>
            </a:pPr>
            <a:r>
              <a:rPr lang="en" sz="2800">
                <a:latin typeface="Roboto"/>
                <a:ea typeface="Roboto"/>
                <a:cs typeface="Roboto"/>
                <a:sym typeface="Roboto"/>
              </a:rPr>
              <a:t>A good impact would be using your cell phone to call your parent to let them know you arrived at school safely.</a:t>
            </a:r>
            <a:endParaRPr sz="2800">
              <a:solidFill>
                <a:srgbClr val="000000"/>
              </a:solidFill>
              <a:latin typeface="Roboto"/>
              <a:ea typeface="Roboto"/>
              <a:cs typeface="Roboto"/>
              <a:sym typeface="Roboto"/>
            </a:endParaRPr>
          </a:p>
        </p:txBody>
      </p:sp>
      <p:sp>
        <p:nvSpPr>
          <p:cNvPr id="344" name="Google Shape;344;p34"/>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45" name="Google Shape;345;p3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46" name="Google Shape;346;p34"/>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47" name="Google Shape;347;p34"/>
          <p:cNvPicPr preferRelativeResize="0"/>
          <p:nvPr/>
        </p:nvPicPr>
        <p:blipFill>
          <a:blip r:embed="rId4">
            <a:alphaModFix/>
          </a:blip>
          <a:stretch>
            <a:fillRect/>
          </a:stretch>
        </p:blipFill>
        <p:spPr>
          <a:xfrm>
            <a:off x="5588325" y="1099000"/>
            <a:ext cx="2406499" cy="3513400"/>
          </a:xfrm>
          <a:prstGeom prst="rect">
            <a:avLst/>
          </a:prstGeom>
          <a:noFill/>
          <a:ln>
            <a:noFill/>
          </a:ln>
        </p:spPr>
      </p:pic>
      <p:sp>
        <p:nvSpPr>
          <p:cNvPr id="348" name="Google Shape;348;p34"/>
          <p:cNvSpPr/>
          <p:nvPr/>
        </p:nvSpPr>
        <p:spPr>
          <a:xfrm>
            <a:off x="5143625" y="951000"/>
            <a:ext cx="1258500" cy="841200"/>
          </a:xfrm>
          <a:prstGeom prst="wedgeEllipseCallout">
            <a:avLst>
              <a:gd fmla="val 62008" name="adj1"/>
              <a:gd fmla="val 136891"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rPr>
              <a:t>Thanks for calling Sweetpea! Have a great day at school!</a:t>
            </a:r>
            <a:endParaRPr sz="9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55" name="Google Shape;355;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p:nvPr/>
        </p:nvSpPr>
        <p:spPr>
          <a:xfrm>
            <a:off x="99925" y="5690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57" name="Google Shape;357;p35"/>
          <p:cNvSpPr txBox="1"/>
          <p:nvPr/>
        </p:nvSpPr>
        <p:spPr>
          <a:xfrm>
            <a:off x="388350" y="898000"/>
            <a:ext cx="5168700" cy="372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A </a:t>
            </a:r>
            <a:r>
              <a:rPr b="1" lang="en" sz="3300" u="sng">
                <a:latin typeface="Roboto"/>
                <a:ea typeface="Roboto"/>
                <a:cs typeface="Roboto"/>
                <a:sym typeface="Roboto"/>
              </a:rPr>
              <a:t>bad</a:t>
            </a:r>
            <a:r>
              <a:rPr b="1" lang="en" sz="3300">
                <a:latin typeface="Roboto"/>
                <a:ea typeface="Roboto"/>
                <a:cs typeface="Roboto"/>
                <a:sym typeface="Roboto"/>
              </a:rPr>
              <a:t> impact</a:t>
            </a:r>
            <a:r>
              <a:rPr lang="en" sz="3300">
                <a:latin typeface="Roboto"/>
                <a:ea typeface="Roboto"/>
                <a:cs typeface="Roboto"/>
                <a:sym typeface="Roboto"/>
              </a:rPr>
              <a:t> </a:t>
            </a:r>
            <a:r>
              <a:rPr b="1" lang="en" sz="3300">
                <a:latin typeface="Roboto"/>
                <a:ea typeface="Roboto"/>
                <a:cs typeface="Roboto"/>
                <a:sym typeface="Roboto"/>
              </a:rPr>
              <a:t>is one that hurts you or another person; or that makes your family or community feel or look bad.</a:t>
            </a:r>
            <a:r>
              <a:rPr lang="en" sz="3100">
                <a:latin typeface="Roboto"/>
                <a:ea typeface="Roboto"/>
                <a:cs typeface="Roboto"/>
                <a:sym typeface="Roboto"/>
              </a:rPr>
              <a:t> </a:t>
            </a:r>
            <a:endParaRPr sz="3100">
              <a:latin typeface="Roboto"/>
              <a:ea typeface="Roboto"/>
              <a:cs typeface="Roboto"/>
              <a:sym typeface="Roboto"/>
            </a:endParaRPr>
          </a:p>
          <a:p>
            <a:pPr indent="0" lvl="0" marL="0" rtl="0" algn="l">
              <a:lnSpc>
                <a:spcPct val="100000"/>
              </a:lnSpc>
              <a:spcBef>
                <a:spcPts val="0"/>
              </a:spcBef>
              <a:spcAft>
                <a:spcPts val="0"/>
              </a:spcAft>
              <a:buNone/>
            </a:pPr>
            <a:r>
              <a:t/>
            </a:r>
            <a:endParaRPr sz="1300">
              <a:latin typeface="Roboto"/>
              <a:ea typeface="Roboto"/>
              <a:cs typeface="Roboto"/>
              <a:sym typeface="Roboto"/>
            </a:endParaRPr>
          </a:p>
          <a:p>
            <a:pPr indent="0" lvl="0" marL="0" rtl="0" algn="l">
              <a:lnSpc>
                <a:spcPct val="100000"/>
              </a:lnSpc>
              <a:spcBef>
                <a:spcPts val="0"/>
              </a:spcBef>
              <a:spcAft>
                <a:spcPts val="0"/>
              </a:spcAft>
              <a:buNone/>
            </a:pPr>
            <a:r>
              <a:rPr lang="en" sz="2500">
                <a:latin typeface="Roboto"/>
                <a:ea typeface="Roboto"/>
                <a:cs typeface="Roboto"/>
                <a:sym typeface="Roboto"/>
              </a:rPr>
              <a:t>A bad impact would be sending or </a:t>
            </a:r>
            <a:r>
              <a:rPr lang="en" sz="2500">
                <a:latin typeface="Roboto"/>
                <a:ea typeface="Roboto"/>
                <a:cs typeface="Roboto"/>
                <a:sym typeface="Roboto"/>
              </a:rPr>
              <a:t>receiving</a:t>
            </a:r>
            <a:r>
              <a:rPr lang="en" sz="2500">
                <a:latin typeface="Roboto"/>
                <a:ea typeface="Roboto"/>
                <a:cs typeface="Roboto"/>
                <a:sym typeface="Roboto"/>
              </a:rPr>
              <a:t> a mean text message.</a:t>
            </a:r>
            <a:endParaRPr sz="2500">
              <a:solidFill>
                <a:srgbClr val="000000"/>
              </a:solidFill>
              <a:latin typeface="Roboto"/>
              <a:ea typeface="Roboto"/>
              <a:cs typeface="Roboto"/>
              <a:sym typeface="Roboto"/>
            </a:endParaRPr>
          </a:p>
        </p:txBody>
      </p:sp>
      <p:sp>
        <p:nvSpPr>
          <p:cNvPr id="358" name="Google Shape;358;p3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59" name="Google Shape;359;p3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60" name="Google Shape;360;p35"/>
          <p:cNvPicPr preferRelativeResize="0"/>
          <p:nvPr/>
        </p:nvPicPr>
        <p:blipFill>
          <a:blip r:embed="rId3">
            <a:alphaModFix/>
          </a:blip>
          <a:stretch>
            <a:fillRect/>
          </a:stretch>
        </p:blipFill>
        <p:spPr>
          <a:xfrm>
            <a:off x="41950" y="4663275"/>
            <a:ext cx="8240748" cy="459575"/>
          </a:xfrm>
          <a:prstGeom prst="rect">
            <a:avLst/>
          </a:prstGeom>
          <a:noFill/>
          <a:ln>
            <a:noFill/>
          </a:ln>
        </p:spPr>
      </p:pic>
      <p:pic>
        <p:nvPicPr>
          <p:cNvPr id="361" name="Google Shape;361;p35"/>
          <p:cNvPicPr preferRelativeResize="0"/>
          <p:nvPr/>
        </p:nvPicPr>
        <p:blipFill rotWithShape="1">
          <a:blip r:embed="rId4">
            <a:alphaModFix/>
          </a:blip>
          <a:srcRect b="3194" l="19396" r="17360" t="0"/>
          <a:stretch/>
        </p:blipFill>
        <p:spPr>
          <a:xfrm>
            <a:off x="5766900" y="1577550"/>
            <a:ext cx="2516050" cy="3043251"/>
          </a:xfrm>
          <a:prstGeom prst="rect">
            <a:avLst/>
          </a:prstGeom>
          <a:noFill/>
          <a:ln>
            <a:noFill/>
          </a:ln>
        </p:spPr>
      </p:pic>
      <p:sp>
        <p:nvSpPr>
          <p:cNvPr id="362" name="Google Shape;362;p35"/>
          <p:cNvSpPr txBox="1"/>
          <p:nvPr/>
        </p:nvSpPr>
        <p:spPr>
          <a:xfrm>
            <a:off x="6460850" y="2246225"/>
            <a:ext cx="1266900" cy="14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Roboto Black"/>
                <a:ea typeface="Roboto Black"/>
                <a:cs typeface="Roboto Black"/>
                <a:sym typeface="Roboto Black"/>
              </a:rPr>
              <a:t>Hey pig face! Why don’t you go back to the farm!</a:t>
            </a:r>
            <a:endParaRPr sz="1100">
              <a:solidFill>
                <a:srgbClr val="FFFFFF"/>
              </a:solidFill>
              <a:latin typeface="Roboto Black"/>
              <a:ea typeface="Roboto Black"/>
              <a:cs typeface="Roboto Black"/>
              <a:sym typeface="Roboto Black"/>
            </a:endParaRPr>
          </a:p>
          <a:p>
            <a:pPr indent="0" lvl="0" marL="0" rtl="0" algn="l">
              <a:spcBef>
                <a:spcPts val="0"/>
              </a:spcBef>
              <a:spcAft>
                <a:spcPts val="0"/>
              </a:spcAft>
              <a:buNone/>
            </a:pPr>
            <a:r>
              <a:t/>
            </a:r>
            <a:endParaRPr sz="1100">
              <a:solidFill>
                <a:srgbClr val="FFFFFF"/>
              </a:solidFill>
              <a:latin typeface="Roboto Black"/>
              <a:ea typeface="Roboto Black"/>
              <a:cs typeface="Roboto Black"/>
              <a:sym typeface="Roboto Black"/>
            </a:endParaRPr>
          </a:p>
          <a:p>
            <a:pPr indent="0" lvl="0" marL="0" rtl="0" algn="l">
              <a:spcBef>
                <a:spcPts val="0"/>
              </a:spcBef>
              <a:spcAft>
                <a:spcPts val="0"/>
              </a:spcAft>
              <a:buNone/>
            </a:pPr>
            <a:r>
              <a:rPr lang="en" sz="1100">
                <a:solidFill>
                  <a:srgbClr val="FFFFFF"/>
                </a:solidFill>
                <a:latin typeface="Roboto Black"/>
                <a:ea typeface="Roboto Black"/>
                <a:cs typeface="Roboto Black"/>
                <a:sym typeface="Roboto Black"/>
              </a:rPr>
              <a:t>No one likes you!</a:t>
            </a:r>
            <a:endParaRPr sz="1100">
              <a:solidFill>
                <a:srgbClr val="FFFFFF"/>
              </a:solidFill>
              <a:latin typeface="Roboto Black"/>
              <a:ea typeface="Roboto Black"/>
              <a:cs typeface="Roboto Black"/>
              <a:sym typeface="Roboto Black"/>
            </a:endParaRPr>
          </a:p>
          <a:p>
            <a:pPr indent="0" lvl="0" marL="0" rtl="0" algn="l">
              <a:spcBef>
                <a:spcPts val="0"/>
              </a:spcBef>
              <a:spcAft>
                <a:spcPts val="0"/>
              </a:spcAft>
              <a:buNone/>
            </a:pPr>
            <a:r>
              <a:t/>
            </a:r>
            <a:endParaRPr sz="1100">
              <a:solidFill>
                <a:srgbClr val="FFFFFF"/>
              </a:solidFill>
              <a:latin typeface="Roboto Black"/>
              <a:ea typeface="Roboto Black"/>
              <a:cs typeface="Roboto Black"/>
              <a:sym typeface="Roboto Black"/>
            </a:endParaRPr>
          </a:p>
          <a:p>
            <a:pPr indent="0" lvl="0" marL="0" rtl="0" algn="l">
              <a:spcBef>
                <a:spcPts val="0"/>
              </a:spcBef>
              <a:spcAft>
                <a:spcPts val="0"/>
              </a:spcAft>
              <a:buNone/>
            </a:pPr>
            <a:r>
              <a:rPr lang="en" sz="1100">
                <a:solidFill>
                  <a:srgbClr val="FFFFFF"/>
                </a:solidFill>
                <a:latin typeface="Roboto Black"/>
                <a:ea typeface="Roboto Black"/>
                <a:cs typeface="Roboto Black"/>
                <a:sym typeface="Roboto Black"/>
              </a:rPr>
              <a:t>Oink! Oink! Oink!</a:t>
            </a:r>
            <a:endParaRPr sz="1100">
              <a:solidFill>
                <a:srgbClr val="FFFFFF"/>
              </a:solidFill>
              <a:latin typeface="Roboto Black"/>
              <a:ea typeface="Roboto Black"/>
              <a:cs typeface="Roboto Black"/>
              <a:sym typeface="Roboto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69" name="Google Shape;369;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6"/>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71" name="Google Shape;371;p36"/>
          <p:cNvSpPr txBox="1"/>
          <p:nvPr/>
        </p:nvSpPr>
        <p:spPr>
          <a:xfrm>
            <a:off x="99925" y="820725"/>
            <a:ext cx="8282700" cy="52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latin typeface="Roboto"/>
                <a:ea typeface="Roboto"/>
                <a:cs typeface="Roboto"/>
                <a:sym typeface="Roboto"/>
              </a:rPr>
              <a:t>Computing devices impact every part of  modern life. </a:t>
            </a:r>
            <a:endParaRPr sz="600">
              <a:solidFill>
                <a:srgbClr val="000000"/>
              </a:solidFill>
              <a:latin typeface="Roboto"/>
              <a:ea typeface="Roboto"/>
              <a:cs typeface="Roboto"/>
              <a:sym typeface="Roboto"/>
            </a:endParaRPr>
          </a:p>
        </p:txBody>
      </p:sp>
      <p:sp>
        <p:nvSpPr>
          <p:cNvPr id="372" name="Google Shape;372;p3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73" name="Google Shape;373;p3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74" name="Google Shape;374;p36"/>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75" name="Google Shape;375;p36"/>
          <p:cNvPicPr preferRelativeResize="0"/>
          <p:nvPr/>
        </p:nvPicPr>
        <p:blipFill>
          <a:blip r:embed="rId4">
            <a:alphaModFix/>
          </a:blip>
          <a:stretch>
            <a:fillRect/>
          </a:stretch>
        </p:blipFill>
        <p:spPr>
          <a:xfrm>
            <a:off x="1237400" y="1280075"/>
            <a:ext cx="6007751" cy="3341200"/>
          </a:xfrm>
          <a:prstGeom prst="rect">
            <a:avLst/>
          </a:prstGeom>
          <a:noFill/>
          <a:ln>
            <a:noFill/>
          </a:ln>
        </p:spPr>
      </p:pic>
      <p:sp>
        <p:nvSpPr>
          <p:cNvPr id="376" name="Google Shape;376;p36"/>
          <p:cNvSpPr txBox="1"/>
          <p:nvPr/>
        </p:nvSpPr>
        <p:spPr>
          <a:xfrm>
            <a:off x="2448500" y="2067900"/>
            <a:ext cx="12303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hewy"/>
                <a:ea typeface="Chewy"/>
                <a:cs typeface="Chewy"/>
                <a:sym typeface="Chewy"/>
              </a:rPr>
              <a:t>shopping</a:t>
            </a:r>
            <a:endParaRPr sz="1800">
              <a:solidFill>
                <a:schemeClr val="dk2"/>
              </a:solidFill>
              <a:latin typeface="Chewy"/>
              <a:ea typeface="Chewy"/>
              <a:cs typeface="Chewy"/>
              <a:sym typeface="Chewy"/>
            </a:endParaRPr>
          </a:p>
        </p:txBody>
      </p:sp>
      <p:sp>
        <p:nvSpPr>
          <p:cNvPr id="377" name="Google Shape;377;p36"/>
          <p:cNvSpPr txBox="1"/>
          <p:nvPr/>
        </p:nvSpPr>
        <p:spPr>
          <a:xfrm>
            <a:off x="2759863" y="3525563"/>
            <a:ext cx="2962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Aclonica"/>
                <a:ea typeface="Aclonica"/>
                <a:cs typeface="Aclonica"/>
                <a:sym typeface="Aclonica"/>
              </a:rPr>
              <a:t>access to information</a:t>
            </a:r>
            <a:endParaRPr b="1" sz="1800">
              <a:solidFill>
                <a:schemeClr val="dk2"/>
              </a:solidFill>
              <a:latin typeface="Aclonica"/>
              <a:ea typeface="Aclonica"/>
              <a:cs typeface="Aclonica"/>
              <a:sym typeface="Aclonica"/>
            </a:endParaRPr>
          </a:p>
        </p:txBody>
      </p:sp>
      <p:sp>
        <p:nvSpPr>
          <p:cNvPr id="378" name="Google Shape;378;p36"/>
          <p:cNvSpPr txBox="1"/>
          <p:nvPr/>
        </p:nvSpPr>
        <p:spPr>
          <a:xfrm>
            <a:off x="3427063" y="1743288"/>
            <a:ext cx="19176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damina"/>
                <a:ea typeface="Adamina"/>
                <a:cs typeface="Adamina"/>
                <a:sym typeface="Adamina"/>
              </a:rPr>
              <a:t>communication</a:t>
            </a:r>
            <a:endParaRPr sz="1800">
              <a:solidFill>
                <a:schemeClr val="dk2"/>
              </a:solidFill>
              <a:latin typeface="Adamina"/>
              <a:ea typeface="Adamina"/>
              <a:cs typeface="Adamina"/>
              <a:sym typeface="Adamina"/>
            </a:endParaRPr>
          </a:p>
        </p:txBody>
      </p:sp>
      <p:sp>
        <p:nvSpPr>
          <p:cNvPr id="379" name="Google Shape;379;p36"/>
          <p:cNvSpPr txBox="1"/>
          <p:nvPr/>
        </p:nvSpPr>
        <p:spPr>
          <a:xfrm>
            <a:off x="3427075" y="2404638"/>
            <a:ext cx="1744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omic Sans MS"/>
                <a:ea typeface="Comic Sans MS"/>
                <a:cs typeface="Comic Sans MS"/>
                <a:sym typeface="Comic Sans MS"/>
              </a:rPr>
              <a:t>entertainment</a:t>
            </a:r>
            <a:endParaRPr sz="1800">
              <a:solidFill>
                <a:schemeClr val="dk2"/>
              </a:solidFill>
              <a:latin typeface="Comic Sans MS"/>
              <a:ea typeface="Comic Sans MS"/>
              <a:cs typeface="Comic Sans MS"/>
              <a:sym typeface="Comic Sans MS"/>
            </a:endParaRPr>
          </a:p>
        </p:txBody>
      </p:sp>
      <p:sp>
        <p:nvSpPr>
          <p:cNvPr id="380" name="Google Shape;380;p36"/>
          <p:cNvSpPr txBox="1"/>
          <p:nvPr/>
        </p:nvSpPr>
        <p:spPr>
          <a:xfrm>
            <a:off x="5171275" y="2271825"/>
            <a:ext cx="8610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clonica"/>
                <a:ea typeface="Aclonica"/>
                <a:cs typeface="Aclonica"/>
                <a:sym typeface="Aclonica"/>
              </a:rPr>
              <a:t>work</a:t>
            </a:r>
            <a:endParaRPr sz="1800">
              <a:solidFill>
                <a:schemeClr val="dk2"/>
              </a:solidFill>
              <a:latin typeface="Aclonica"/>
              <a:ea typeface="Aclonica"/>
              <a:cs typeface="Aclonica"/>
              <a:sym typeface="Aclonica"/>
            </a:endParaRPr>
          </a:p>
        </p:txBody>
      </p:sp>
      <p:sp>
        <p:nvSpPr>
          <p:cNvPr id="381" name="Google Shape;381;p36"/>
          <p:cNvSpPr txBox="1"/>
          <p:nvPr/>
        </p:nvSpPr>
        <p:spPr>
          <a:xfrm>
            <a:off x="2172563" y="2634425"/>
            <a:ext cx="1600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Fugaz One"/>
                <a:ea typeface="Fugaz One"/>
                <a:cs typeface="Fugaz One"/>
                <a:sym typeface="Fugaz One"/>
              </a:rPr>
              <a:t>healthcare</a:t>
            </a:r>
            <a:endParaRPr sz="1800">
              <a:solidFill>
                <a:schemeClr val="dk2"/>
              </a:solidFill>
              <a:latin typeface="Fugaz One"/>
              <a:ea typeface="Fugaz One"/>
              <a:cs typeface="Fugaz One"/>
              <a:sym typeface="Fugaz One"/>
            </a:endParaRPr>
          </a:p>
        </p:txBody>
      </p:sp>
      <p:sp>
        <p:nvSpPr>
          <p:cNvPr id="382" name="Google Shape;382;p36"/>
          <p:cNvSpPr txBox="1"/>
          <p:nvPr/>
        </p:nvSpPr>
        <p:spPr>
          <a:xfrm>
            <a:off x="3917400" y="2067900"/>
            <a:ext cx="1309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Medium"/>
                <a:ea typeface="Roboto Medium"/>
                <a:cs typeface="Roboto Medium"/>
                <a:sym typeface="Roboto Medium"/>
              </a:rPr>
              <a:t>education</a:t>
            </a:r>
            <a:endParaRPr sz="1800">
              <a:solidFill>
                <a:schemeClr val="dk2"/>
              </a:solidFill>
              <a:latin typeface="Roboto Medium"/>
              <a:ea typeface="Roboto Medium"/>
              <a:cs typeface="Roboto Medium"/>
              <a:sym typeface="Roboto Medium"/>
            </a:endParaRPr>
          </a:p>
        </p:txBody>
      </p:sp>
      <p:sp>
        <p:nvSpPr>
          <p:cNvPr id="383" name="Google Shape;383;p36"/>
          <p:cNvSpPr txBox="1"/>
          <p:nvPr/>
        </p:nvSpPr>
        <p:spPr>
          <a:xfrm>
            <a:off x="3992850" y="2776025"/>
            <a:ext cx="22035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Oxygen"/>
                <a:ea typeface="Oxygen"/>
                <a:cs typeface="Oxygen"/>
                <a:sym typeface="Oxygen"/>
              </a:rPr>
              <a:t>social interaction</a:t>
            </a:r>
            <a:endParaRPr b="1" sz="1800">
              <a:solidFill>
                <a:schemeClr val="dk2"/>
              </a:solidFill>
              <a:latin typeface="Oxygen"/>
              <a:ea typeface="Oxygen"/>
              <a:cs typeface="Oxygen"/>
              <a:sym typeface="Oxygen"/>
            </a:endParaRPr>
          </a:p>
        </p:txBody>
      </p:sp>
      <p:sp>
        <p:nvSpPr>
          <p:cNvPr id="384" name="Google Shape;384;p36"/>
          <p:cNvSpPr txBox="1"/>
          <p:nvPr/>
        </p:nvSpPr>
        <p:spPr>
          <a:xfrm>
            <a:off x="4224725" y="3148300"/>
            <a:ext cx="2092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swald"/>
                <a:ea typeface="Oswald"/>
                <a:cs typeface="Oswald"/>
                <a:sym typeface="Oswald"/>
              </a:rPr>
              <a:t>p</a:t>
            </a:r>
            <a:r>
              <a:rPr lang="en" sz="1800">
                <a:solidFill>
                  <a:schemeClr val="dk2"/>
                </a:solidFill>
                <a:latin typeface="Oswald"/>
                <a:ea typeface="Oswald"/>
                <a:cs typeface="Oswald"/>
                <a:sym typeface="Oswald"/>
              </a:rPr>
              <a:t>ersonal organization</a:t>
            </a:r>
            <a:endParaRPr sz="1800">
              <a:solidFill>
                <a:schemeClr val="dk2"/>
              </a:solidFill>
              <a:latin typeface="Oswald"/>
              <a:ea typeface="Oswald"/>
              <a:cs typeface="Oswald"/>
              <a:sym typeface="Oswald"/>
            </a:endParaRPr>
          </a:p>
        </p:txBody>
      </p:sp>
      <p:sp>
        <p:nvSpPr>
          <p:cNvPr id="385" name="Google Shape;385;p36"/>
          <p:cNvSpPr txBox="1"/>
          <p:nvPr/>
        </p:nvSpPr>
        <p:spPr>
          <a:xfrm>
            <a:off x="2122225" y="3066000"/>
            <a:ext cx="22035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Mukta"/>
                <a:ea typeface="Mukta"/>
                <a:cs typeface="Mukta"/>
                <a:sym typeface="Mukta"/>
              </a:rPr>
              <a:t>creative expression</a:t>
            </a:r>
            <a:endParaRPr sz="1800">
              <a:solidFill>
                <a:schemeClr val="dk2"/>
              </a:solidFill>
              <a:latin typeface="Mukta"/>
              <a:ea typeface="Mukta"/>
              <a:cs typeface="Mukta"/>
              <a:sym typeface="Mukt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37"/>
          <p:cNvPicPr preferRelativeResize="0"/>
          <p:nvPr/>
        </p:nvPicPr>
        <p:blipFill>
          <a:blip r:embed="rId3">
            <a:alphaModFix/>
          </a:blip>
          <a:stretch>
            <a:fillRect/>
          </a:stretch>
        </p:blipFill>
        <p:spPr>
          <a:xfrm>
            <a:off x="4287650" y="2221415"/>
            <a:ext cx="3858200" cy="2839635"/>
          </a:xfrm>
          <a:prstGeom prst="rect">
            <a:avLst/>
          </a:prstGeom>
          <a:noFill/>
          <a:ln>
            <a:noFill/>
          </a:ln>
        </p:spPr>
      </p:pic>
      <p:sp>
        <p:nvSpPr>
          <p:cNvPr id="391" name="Google Shape;391;p3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93" name="Google Shape;393;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7"/>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95" name="Google Shape;395;p37"/>
          <p:cNvSpPr txBox="1"/>
          <p:nvPr/>
        </p:nvSpPr>
        <p:spPr>
          <a:xfrm>
            <a:off x="275388" y="1157438"/>
            <a:ext cx="7695000" cy="32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We will investigate how one of the following areas impact modern life.  </a:t>
            </a:r>
            <a:endParaRPr sz="3300">
              <a:latin typeface="Roboto"/>
              <a:ea typeface="Roboto"/>
              <a:cs typeface="Roboto"/>
              <a:sym typeface="Roboto"/>
            </a:endParaRPr>
          </a:p>
          <a:p>
            <a:pPr indent="-438150" lvl="0" marL="1371600" rtl="0" algn="l">
              <a:lnSpc>
                <a:spcPct val="100000"/>
              </a:lnSpc>
              <a:spcBef>
                <a:spcPts val="0"/>
              </a:spcBef>
              <a:spcAft>
                <a:spcPts val="0"/>
              </a:spcAft>
              <a:buSzPts val="3300"/>
              <a:buFont typeface="Roboto"/>
              <a:buChar char="●"/>
            </a:pPr>
            <a:r>
              <a:rPr lang="en" sz="3300">
                <a:latin typeface="Roboto"/>
                <a:ea typeface="Roboto"/>
                <a:cs typeface="Roboto"/>
                <a:sym typeface="Roboto"/>
              </a:rPr>
              <a:t>communication</a:t>
            </a:r>
            <a:endParaRPr sz="3300">
              <a:latin typeface="Roboto"/>
              <a:ea typeface="Roboto"/>
              <a:cs typeface="Roboto"/>
              <a:sym typeface="Roboto"/>
            </a:endParaRPr>
          </a:p>
          <a:p>
            <a:pPr indent="-438150" lvl="0" marL="1371600" rtl="0" algn="l">
              <a:lnSpc>
                <a:spcPct val="100000"/>
              </a:lnSpc>
              <a:spcBef>
                <a:spcPts val="0"/>
              </a:spcBef>
              <a:spcAft>
                <a:spcPts val="0"/>
              </a:spcAft>
              <a:buSzPts val="3300"/>
              <a:buFont typeface="Roboto"/>
              <a:buChar char="●"/>
            </a:pPr>
            <a:r>
              <a:rPr lang="en" sz="3300">
                <a:latin typeface="Roboto"/>
                <a:ea typeface="Roboto"/>
                <a:cs typeface="Roboto"/>
                <a:sym typeface="Roboto"/>
              </a:rPr>
              <a:t>education</a:t>
            </a:r>
            <a:endParaRPr sz="3300">
              <a:latin typeface="Roboto"/>
              <a:ea typeface="Roboto"/>
              <a:cs typeface="Roboto"/>
              <a:sym typeface="Roboto"/>
            </a:endParaRPr>
          </a:p>
          <a:p>
            <a:pPr indent="-438150" lvl="0" marL="1371600" rtl="0" algn="l">
              <a:lnSpc>
                <a:spcPct val="100000"/>
              </a:lnSpc>
              <a:spcBef>
                <a:spcPts val="0"/>
              </a:spcBef>
              <a:spcAft>
                <a:spcPts val="0"/>
              </a:spcAft>
              <a:buSzPts val="3300"/>
              <a:buFont typeface="Roboto"/>
              <a:buChar char="●"/>
            </a:pPr>
            <a:r>
              <a:rPr lang="en" sz="3300">
                <a:latin typeface="Roboto"/>
                <a:ea typeface="Roboto"/>
                <a:cs typeface="Roboto"/>
                <a:sym typeface="Roboto"/>
              </a:rPr>
              <a:t>entertainment</a:t>
            </a:r>
            <a:endParaRPr sz="3300">
              <a:latin typeface="Roboto"/>
              <a:ea typeface="Roboto"/>
              <a:cs typeface="Roboto"/>
              <a:sym typeface="Roboto"/>
            </a:endParaRPr>
          </a:p>
          <a:p>
            <a:pPr indent="-438150" lvl="0" marL="1371600" rtl="0" algn="l">
              <a:lnSpc>
                <a:spcPct val="100000"/>
              </a:lnSpc>
              <a:spcBef>
                <a:spcPts val="0"/>
              </a:spcBef>
              <a:spcAft>
                <a:spcPts val="0"/>
              </a:spcAft>
              <a:buSzPts val="3300"/>
              <a:buFont typeface="Roboto"/>
              <a:buChar char="●"/>
            </a:pPr>
            <a:r>
              <a:rPr lang="en" sz="3300">
                <a:latin typeface="Roboto"/>
                <a:ea typeface="Roboto"/>
                <a:cs typeface="Roboto"/>
                <a:sym typeface="Roboto"/>
              </a:rPr>
              <a:t>shopping</a:t>
            </a:r>
            <a:endParaRPr sz="3300">
              <a:latin typeface="Roboto"/>
              <a:ea typeface="Roboto"/>
              <a:cs typeface="Roboto"/>
              <a:sym typeface="Roboto"/>
            </a:endParaRPr>
          </a:p>
        </p:txBody>
      </p:sp>
      <p:sp>
        <p:nvSpPr>
          <p:cNvPr id="396" name="Google Shape;396;p3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97" name="Google Shape;397;p3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98" name="Google Shape;398;p37"/>
          <p:cNvPicPr preferRelativeResize="0"/>
          <p:nvPr/>
        </p:nvPicPr>
        <p:blipFill>
          <a:blip r:embed="rId4">
            <a:alphaModFix/>
          </a:blip>
          <a:stretch>
            <a:fillRect/>
          </a:stretch>
        </p:blipFill>
        <p:spPr>
          <a:xfrm>
            <a:off x="0" y="4663225"/>
            <a:ext cx="8282952" cy="45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05" name="Google Shape;405;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8"/>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407" name="Google Shape;407;p38"/>
          <p:cNvSpPr txBox="1"/>
          <p:nvPr/>
        </p:nvSpPr>
        <p:spPr>
          <a:xfrm>
            <a:off x="174150" y="1105100"/>
            <a:ext cx="7444500" cy="338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200">
                <a:latin typeface="Roboto"/>
                <a:ea typeface="Roboto"/>
                <a:cs typeface="Roboto"/>
                <a:sym typeface="Roboto"/>
              </a:rPr>
              <a:t>Computing devices are used to </a:t>
            </a:r>
            <a:r>
              <a:rPr b="1" lang="en" sz="2200" u="sng">
                <a:latin typeface="Roboto"/>
                <a:ea typeface="Roboto"/>
                <a:cs typeface="Roboto"/>
                <a:sym typeface="Roboto"/>
              </a:rPr>
              <a:t>communicate</a:t>
            </a:r>
            <a:r>
              <a:rPr b="1" lang="en" sz="2200">
                <a:latin typeface="Roboto"/>
                <a:ea typeface="Roboto"/>
                <a:cs typeface="Roboto"/>
                <a:sym typeface="Roboto"/>
              </a:rPr>
              <a:t>: </a:t>
            </a:r>
            <a:r>
              <a:rPr lang="en" sz="2200">
                <a:latin typeface="Roboto"/>
                <a:ea typeface="Roboto"/>
                <a:cs typeface="Roboto"/>
                <a:sym typeface="Roboto"/>
              </a:rPr>
              <a:t>Computing devices, particularly smartphones and computers, have revolutionized how people communicate. </a:t>
            </a:r>
            <a:endParaRPr sz="2200">
              <a:latin typeface="Roboto"/>
              <a:ea typeface="Roboto"/>
              <a:cs typeface="Roboto"/>
              <a:sym typeface="Roboto"/>
            </a:endParaRPr>
          </a:p>
          <a:p>
            <a:pPr indent="-368300" lvl="0" marL="1828800" rtl="0" algn="l">
              <a:lnSpc>
                <a:spcPct val="100000"/>
              </a:lnSpc>
              <a:spcBef>
                <a:spcPts val="0"/>
              </a:spcBef>
              <a:spcAft>
                <a:spcPts val="0"/>
              </a:spcAft>
              <a:buSzPts val="2200"/>
              <a:buFont typeface="Roboto"/>
              <a:buChar char="●"/>
            </a:pPr>
            <a:r>
              <a:rPr lang="en" sz="2200">
                <a:latin typeface="Roboto"/>
                <a:ea typeface="Roboto"/>
                <a:cs typeface="Roboto"/>
                <a:sym typeface="Roboto"/>
              </a:rPr>
              <a:t>email,</a:t>
            </a:r>
            <a:endParaRPr sz="2200">
              <a:latin typeface="Roboto"/>
              <a:ea typeface="Roboto"/>
              <a:cs typeface="Roboto"/>
              <a:sym typeface="Roboto"/>
            </a:endParaRPr>
          </a:p>
          <a:p>
            <a:pPr indent="-368300" lvl="0" marL="1828800" rtl="0" algn="l">
              <a:lnSpc>
                <a:spcPct val="100000"/>
              </a:lnSpc>
              <a:spcBef>
                <a:spcPts val="0"/>
              </a:spcBef>
              <a:spcAft>
                <a:spcPts val="0"/>
              </a:spcAft>
              <a:buSzPts val="2200"/>
              <a:buFont typeface="Roboto"/>
              <a:buChar char="●"/>
            </a:pPr>
            <a:r>
              <a:rPr lang="en" sz="2200">
                <a:latin typeface="Roboto"/>
                <a:ea typeface="Roboto"/>
                <a:cs typeface="Roboto"/>
                <a:sym typeface="Roboto"/>
              </a:rPr>
              <a:t>instant messaging, </a:t>
            </a:r>
            <a:endParaRPr sz="2200">
              <a:latin typeface="Roboto"/>
              <a:ea typeface="Roboto"/>
              <a:cs typeface="Roboto"/>
              <a:sym typeface="Roboto"/>
            </a:endParaRPr>
          </a:p>
          <a:p>
            <a:pPr indent="-368300" lvl="0" marL="1828800" rtl="0" algn="l">
              <a:lnSpc>
                <a:spcPct val="100000"/>
              </a:lnSpc>
              <a:spcBef>
                <a:spcPts val="0"/>
              </a:spcBef>
              <a:spcAft>
                <a:spcPts val="0"/>
              </a:spcAft>
              <a:buSzPts val="2200"/>
              <a:buFont typeface="Roboto"/>
              <a:buChar char="●"/>
            </a:pPr>
            <a:r>
              <a:rPr lang="en" sz="2200">
                <a:latin typeface="Roboto"/>
                <a:ea typeface="Roboto"/>
                <a:cs typeface="Roboto"/>
                <a:sym typeface="Roboto"/>
              </a:rPr>
              <a:t>social media platforms, </a:t>
            </a:r>
            <a:endParaRPr sz="2200">
              <a:latin typeface="Roboto"/>
              <a:ea typeface="Roboto"/>
              <a:cs typeface="Roboto"/>
              <a:sym typeface="Roboto"/>
            </a:endParaRPr>
          </a:p>
          <a:p>
            <a:pPr indent="-368300" lvl="0" marL="1828800" rtl="0" algn="l">
              <a:lnSpc>
                <a:spcPct val="100000"/>
              </a:lnSpc>
              <a:spcBef>
                <a:spcPts val="0"/>
              </a:spcBef>
              <a:spcAft>
                <a:spcPts val="0"/>
              </a:spcAft>
              <a:buSzPts val="2200"/>
              <a:buFont typeface="Roboto"/>
              <a:buChar char="●"/>
            </a:pPr>
            <a:r>
              <a:rPr lang="en" sz="2200">
                <a:latin typeface="Roboto"/>
                <a:ea typeface="Roboto"/>
                <a:cs typeface="Roboto"/>
                <a:sym typeface="Roboto"/>
              </a:rPr>
              <a:t>video conferencing, and </a:t>
            </a:r>
            <a:endParaRPr sz="2200">
              <a:latin typeface="Roboto"/>
              <a:ea typeface="Roboto"/>
              <a:cs typeface="Roboto"/>
              <a:sym typeface="Roboto"/>
            </a:endParaRPr>
          </a:p>
          <a:p>
            <a:pPr indent="-368300" lvl="0" marL="1828800" rtl="0" algn="l">
              <a:lnSpc>
                <a:spcPct val="100000"/>
              </a:lnSpc>
              <a:spcBef>
                <a:spcPts val="0"/>
              </a:spcBef>
              <a:spcAft>
                <a:spcPts val="0"/>
              </a:spcAft>
              <a:buSzPts val="2200"/>
              <a:buFont typeface="Roboto"/>
              <a:buChar char="●"/>
            </a:pPr>
            <a:r>
              <a:rPr lang="en" sz="2200">
                <a:solidFill>
                  <a:srgbClr val="040C28"/>
                </a:solidFill>
                <a:latin typeface="Roboto"/>
                <a:ea typeface="Roboto"/>
                <a:cs typeface="Roboto"/>
                <a:sym typeface="Roboto"/>
              </a:rPr>
              <a:t>voice over Internet Protocol</a:t>
            </a:r>
            <a:r>
              <a:rPr lang="en" sz="2200">
                <a:solidFill>
                  <a:srgbClr val="202124"/>
                </a:solidFill>
                <a:highlight>
                  <a:srgbClr val="FFFFFF"/>
                </a:highlight>
                <a:latin typeface="Roboto"/>
                <a:ea typeface="Roboto"/>
                <a:cs typeface="Roboto"/>
                <a:sym typeface="Roboto"/>
              </a:rPr>
              <a:t> (</a:t>
            </a:r>
            <a:r>
              <a:rPr b="1" lang="en" sz="2200">
                <a:solidFill>
                  <a:srgbClr val="202124"/>
                </a:solidFill>
                <a:highlight>
                  <a:srgbClr val="FFFFFF"/>
                </a:highlight>
                <a:latin typeface="Roboto"/>
                <a:ea typeface="Roboto"/>
                <a:cs typeface="Roboto"/>
                <a:sym typeface="Roboto"/>
              </a:rPr>
              <a:t>VoIP</a:t>
            </a:r>
            <a:r>
              <a:rPr lang="en" sz="2200">
                <a:solidFill>
                  <a:srgbClr val="202124"/>
                </a:solidFill>
                <a:highlight>
                  <a:srgbClr val="FFFFFF"/>
                </a:highlight>
                <a:latin typeface="Roboto"/>
                <a:ea typeface="Roboto"/>
                <a:cs typeface="Roboto"/>
                <a:sym typeface="Roboto"/>
              </a:rPr>
              <a:t>)</a:t>
            </a:r>
            <a:endParaRPr sz="22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200">
                <a:solidFill>
                  <a:srgbClr val="202124"/>
                </a:solidFill>
                <a:highlight>
                  <a:srgbClr val="FFFFFF"/>
                </a:highlight>
                <a:latin typeface="Roboto"/>
                <a:ea typeface="Roboto"/>
                <a:cs typeface="Roboto"/>
                <a:sym typeface="Roboto"/>
              </a:rPr>
              <a:t>These communication tools have made it </a:t>
            </a:r>
            <a:r>
              <a:rPr lang="en" sz="2200">
                <a:latin typeface="Roboto"/>
                <a:ea typeface="Roboto"/>
                <a:cs typeface="Roboto"/>
                <a:sym typeface="Roboto"/>
              </a:rPr>
              <a:t> have made it easier for people to stay connected across large distances</a:t>
            </a:r>
            <a:endParaRPr sz="2200">
              <a:solidFill>
                <a:srgbClr val="000000"/>
              </a:solidFill>
              <a:latin typeface="Roboto"/>
              <a:ea typeface="Roboto"/>
              <a:cs typeface="Roboto"/>
              <a:sym typeface="Roboto"/>
            </a:endParaRPr>
          </a:p>
        </p:txBody>
      </p:sp>
      <p:sp>
        <p:nvSpPr>
          <p:cNvPr id="408" name="Google Shape;408;p3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09" name="Google Shape;409;p3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10" name="Google Shape;410;p38"/>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17" name="Google Shape;417;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9"/>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419" name="Google Shape;419;p39"/>
          <p:cNvSpPr txBox="1"/>
          <p:nvPr/>
        </p:nvSpPr>
        <p:spPr>
          <a:xfrm>
            <a:off x="263675" y="1099350"/>
            <a:ext cx="7785600" cy="331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latin typeface="Roboto"/>
                <a:ea typeface="Roboto"/>
                <a:cs typeface="Roboto"/>
                <a:sym typeface="Roboto"/>
              </a:rPr>
              <a:t>Computing devices are used in </a:t>
            </a:r>
            <a:r>
              <a:rPr b="1" lang="en" sz="3000" u="sng">
                <a:latin typeface="Roboto"/>
                <a:ea typeface="Roboto"/>
                <a:cs typeface="Roboto"/>
                <a:sym typeface="Roboto"/>
              </a:rPr>
              <a:t>education</a:t>
            </a:r>
            <a:r>
              <a:rPr lang="en" sz="3000">
                <a:latin typeface="Roboto"/>
                <a:ea typeface="Roboto"/>
                <a:cs typeface="Roboto"/>
                <a:sym typeface="Roboto"/>
              </a:rPr>
              <a:t>: </a:t>
            </a:r>
            <a:endParaRPr sz="3000">
              <a:latin typeface="Roboto"/>
              <a:ea typeface="Roboto"/>
              <a:cs typeface="Roboto"/>
              <a:sym typeface="Roboto"/>
            </a:endParaRPr>
          </a:p>
          <a:p>
            <a:pPr indent="-361950" lvl="0" marL="457200" rtl="0" algn="l">
              <a:lnSpc>
                <a:spcPct val="100000"/>
              </a:lnSpc>
              <a:spcBef>
                <a:spcPts val="0"/>
              </a:spcBef>
              <a:spcAft>
                <a:spcPts val="0"/>
              </a:spcAft>
              <a:buSzPts val="2100"/>
              <a:buFont typeface="Roboto"/>
              <a:buChar char="●"/>
            </a:pPr>
            <a:r>
              <a:rPr b="1" lang="en" sz="2100">
                <a:latin typeface="Roboto"/>
                <a:ea typeface="Roboto"/>
                <a:cs typeface="Roboto"/>
                <a:sym typeface="Roboto"/>
              </a:rPr>
              <a:t>Teachers </a:t>
            </a:r>
            <a:endParaRPr b="1" sz="2100">
              <a:latin typeface="Roboto"/>
              <a:ea typeface="Roboto"/>
              <a:cs typeface="Roboto"/>
              <a:sym typeface="Roboto"/>
            </a:endParaRPr>
          </a:p>
          <a:p>
            <a:pPr indent="-361950" lvl="1" marL="914400" rtl="0" algn="l">
              <a:lnSpc>
                <a:spcPct val="100000"/>
              </a:lnSpc>
              <a:spcBef>
                <a:spcPts val="0"/>
              </a:spcBef>
              <a:spcAft>
                <a:spcPts val="0"/>
              </a:spcAft>
              <a:buSzPts val="2100"/>
              <a:buFont typeface="Roboto"/>
              <a:buChar char="○"/>
            </a:pPr>
            <a:r>
              <a:rPr lang="en" sz="2100">
                <a:latin typeface="Roboto"/>
                <a:ea typeface="Roboto"/>
                <a:cs typeface="Roboto"/>
                <a:sym typeface="Roboto"/>
              </a:rPr>
              <a:t>record attendance,</a:t>
            </a:r>
            <a:endParaRPr sz="2100">
              <a:latin typeface="Roboto"/>
              <a:ea typeface="Roboto"/>
              <a:cs typeface="Roboto"/>
              <a:sym typeface="Roboto"/>
            </a:endParaRPr>
          </a:p>
          <a:p>
            <a:pPr indent="-361950" lvl="1" marL="914400" rtl="0" algn="l">
              <a:lnSpc>
                <a:spcPct val="100000"/>
              </a:lnSpc>
              <a:spcBef>
                <a:spcPts val="0"/>
              </a:spcBef>
              <a:spcAft>
                <a:spcPts val="0"/>
              </a:spcAft>
              <a:buSzPts val="2100"/>
              <a:buFont typeface="Roboto"/>
              <a:buChar char="○"/>
            </a:pPr>
            <a:r>
              <a:rPr lang="en" sz="2100">
                <a:latin typeface="Roboto"/>
                <a:ea typeface="Roboto"/>
                <a:cs typeface="Roboto"/>
                <a:sym typeface="Roboto"/>
              </a:rPr>
              <a:t>grades </a:t>
            </a:r>
            <a:endParaRPr sz="2100">
              <a:latin typeface="Roboto"/>
              <a:ea typeface="Roboto"/>
              <a:cs typeface="Roboto"/>
              <a:sym typeface="Roboto"/>
            </a:endParaRPr>
          </a:p>
          <a:p>
            <a:pPr indent="-361950" lvl="0" marL="457200" rtl="0" algn="l">
              <a:lnSpc>
                <a:spcPct val="100000"/>
              </a:lnSpc>
              <a:spcBef>
                <a:spcPts val="0"/>
              </a:spcBef>
              <a:spcAft>
                <a:spcPts val="0"/>
              </a:spcAft>
              <a:buSzPts val="2100"/>
              <a:buFont typeface="Roboto"/>
              <a:buChar char="●"/>
            </a:pPr>
            <a:r>
              <a:rPr b="1" lang="en" sz="2100">
                <a:latin typeface="Roboto"/>
                <a:ea typeface="Roboto"/>
                <a:cs typeface="Roboto"/>
                <a:sym typeface="Roboto"/>
              </a:rPr>
              <a:t>Students </a:t>
            </a:r>
            <a:endParaRPr b="1" sz="2100">
              <a:latin typeface="Roboto"/>
              <a:ea typeface="Roboto"/>
              <a:cs typeface="Roboto"/>
              <a:sym typeface="Roboto"/>
            </a:endParaRPr>
          </a:p>
          <a:p>
            <a:pPr indent="-361950" lvl="1" marL="914400" rtl="0" algn="l">
              <a:lnSpc>
                <a:spcPct val="100000"/>
              </a:lnSpc>
              <a:spcBef>
                <a:spcPts val="0"/>
              </a:spcBef>
              <a:spcAft>
                <a:spcPts val="0"/>
              </a:spcAft>
              <a:buSzPts val="2100"/>
              <a:buFont typeface="Roboto"/>
              <a:buChar char="○"/>
            </a:pPr>
            <a:r>
              <a:rPr lang="en" sz="2100">
                <a:latin typeface="Roboto"/>
                <a:ea typeface="Roboto"/>
                <a:cs typeface="Roboto"/>
                <a:sym typeface="Roboto"/>
              </a:rPr>
              <a:t>on</a:t>
            </a:r>
            <a:r>
              <a:rPr lang="en" sz="2100">
                <a:latin typeface="Roboto"/>
                <a:ea typeface="Roboto"/>
                <a:cs typeface="Roboto"/>
                <a:sym typeface="Roboto"/>
              </a:rPr>
              <a:t>line learning</a:t>
            </a:r>
            <a:endParaRPr sz="2100">
              <a:latin typeface="Roboto"/>
              <a:ea typeface="Roboto"/>
              <a:cs typeface="Roboto"/>
              <a:sym typeface="Roboto"/>
            </a:endParaRPr>
          </a:p>
          <a:p>
            <a:pPr indent="-361950" lvl="1" marL="914400" rtl="0" algn="l">
              <a:lnSpc>
                <a:spcPct val="100000"/>
              </a:lnSpc>
              <a:spcBef>
                <a:spcPts val="0"/>
              </a:spcBef>
              <a:spcAft>
                <a:spcPts val="0"/>
              </a:spcAft>
              <a:buSzPts val="2100"/>
              <a:buFont typeface="Roboto"/>
              <a:buChar char="○"/>
            </a:pPr>
            <a:r>
              <a:rPr lang="en" sz="2100">
                <a:latin typeface="Roboto"/>
                <a:ea typeface="Roboto"/>
                <a:cs typeface="Roboto"/>
                <a:sym typeface="Roboto"/>
              </a:rPr>
              <a:t>practice a skill, </a:t>
            </a:r>
            <a:endParaRPr sz="2100">
              <a:latin typeface="Roboto"/>
              <a:ea typeface="Roboto"/>
              <a:cs typeface="Roboto"/>
              <a:sym typeface="Roboto"/>
            </a:endParaRPr>
          </a:p>
          <a:p>
            <a:pPr indent="-361950" lvl="1" marL="914400" rtl="0" algn="l">
              <a:lnSpc>
                <a:spcPct val="100000"/>
              </a:lnSpc>
              <a:spcBef>
                <a:spcPts val="0"/>
              </a:spcBef>
              <a:spcAft>
                <a:spcPts val="0"/>
              </a:spcAft>
              <a:buSzPts val="2100"/>
              <a:buFont typeface="Roboto"/>
              <a:buChar char="○"/>
            </a:pPr>
            <a:r>
              <a:rPr lang="en" sz="2100">
                <a:latin typeface="Roboto"/>
                <a:ea typeface="Roboto"/>
                <a:cs typeface="Roboto"/>
                <a:sym typeface="Roboto"/>
              </a:rPr>
              <a:t>find information,</a:t>
            </a:r>
            <a:endParaRPr sz="2100">
              <a:latin typeface="Roboto"/>
              <a:ea typeface="Roboto"/>
              <a:cs typeface="Roboto"/>
              <a:sym typeface="Roboto"/>
            </a:endParaRPr>
          </a:p>
          <a:p>
            <a:pPr indent="-361950" lvl="1" marL="914400" rtl="0" algn="l">
              <a:lnSpc>
                <a:spcPct val="100000"/>
              </a:lnSpc>
              <a:spcBef>
                <a:spcPts val="0"/>
              </a:spcBef>
              <a:spcAft>
                <a:spcPts val="0"/>
              </a:spcAft>
              <a:buSzPts val="2100"/>
              <a:buFont typeface="Roboto"/>
              <a:buChar char="○"/>
            </a:pPr>
            <a:r>
              <a:rPr lang="en" sz="2100">
                <a:latin typeface="Roboto"/>
                <a:ea typeface="Roboto"/>
                <a:cs typeface="Roboto"/>
                <a:sym typeface="Roboto"/>
              </a:rPr>
              <a:t>play games.</a:t>
            </a:r>
            <a:endParaRPr sz="3600">
              <a:solidFill>
                <a:srgbClr val="000000"/>
              </a:solidFill>
              <a:latin typeface="Roboto"/>
              <a:ea typeface="Roboto"/>
              <a:cs typeface="Roboto"/>
              <a:sym typeface="Roboto"/>
            </a:endParaRPr>
          </a:p>
        </p:txBody>
      </p:sp>
      <p:sp>
        <p:nvSpPr>
          <p:cNvPr id="420" name="Google Shape;420;p3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21" name="Google Shape;421;p3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22" name="Google Shape;422;p39"/>
          <p:cNvPicPr preferRelativeResize="0"/>
          <p:nvPr/>
        </p:nvPicPr>
        <p:blipFill>
          <a:blip r:embed="rId3">
            <a:alphaModFix/>
          </a:blip>
          <a:stretch>
            <a:fillRect/>
          </a:stretch>
        </p:blipFill>
        <p:spPr>
          <a:xfrm>
            <a:off x="-41825" y="4684000"/>
            <a:ext cx="8324526" cy="459550"/>
          </a:xfrm>
          <a:prstGeom prst="rect">
            <a:avLst/>
          </a:prstGeom>
          <a:noFill/>
          <a:ln>
            <a:noFill/>
          </a:ln>
        </p:spPr>
      </p:pic>
      <p:pic>
        <p:nvPicPr>
          <p:cNvPr id="423" name="Google Shape;423;p39"/>
          <p:cNvPicPr preferRelativeResize="0"/>
          <p:nvPr/>
        </p:nvPicPr>
        <p:blipFill>
          <a:blip r:embed="rId4">
            <a:alphaModFix/>
          </a:blip>
          <a:stretch>
            <a:fillRect/>
          </a:stretch>
        </p:blipFill>
        <p:spPr>
          <a:xfrm>
            <a:off x="3289150" y="1842550"/>
            <a:ext cx="4929000" cy="2508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30" name="Google Shape;430;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0"/>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432" name="Google Shape;432;p40"/>
          <p:cNvSpPr txBox="1"/>
          <p:nvPr/>
        </p:nvSpPr>
        <p:spPr>
          <a:xfrm>
            <a:off x="165750" y="1073000"/>
            <a:ext cx="8117100" cy="344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700">
                <a:solidFill>
                  <a:schemeClr val="dk1"/>
                </a:solidFill>
                <a:latin typeface="Roboto"/>
                <a:ea typeface="Roboto"/>
                <a:cs typeface="Roboto"/>
                <a:sym typeface="Roboto"/>
              </a:rPr>
              <a:t>Computing devices </a:t>
            </a:r>
            <a:r>
              <a:rPr lang="en" sz="2700">
                <a:solidFill>
                  <a:schemeClr val="dk1"/>
                </a:solidFill>
                <a:latin typeface="Roboto"/>
                <a:ea typeface="Roboto"/>
                <a:cs typeface="Roboto"/>
                <a:sym typeface="Roboto"/>
              </a:rPr>
              <a:t>are used for</a:t>
            </a:r>
            <a:r>
              <a:rPr b="1" lang="en" sz="2700">
                <a:solidFill>
                  <a:schemeClr val="dk1"/>
                </a:solidFill>
                <a:latin typeface="Roboto"/>
                <a:ea typeface="Roboto"/>
                <a:cs typeface="Roboto"/>
                <a:sym typeface="Roboto"/>
              </a:rPr>
              <a:t> </a:t>
            </a:r>
            <a:r>
              <a:rPr b="1" lang="en" sz="2700" u="sng">
                <a:solidFill>
                  <a:schemeClr val="dk1"/>
                </a:solidFill>
                <a:latin typeface="Roboto"/>
                <a:ea typeface="Roboto"/>
                <a:cs typeface="Roboto"/>
                <a:sym typeface="Roboto"/>
              </a:rPr>
              <a:t>e</a:t>
            </a:r>
            <a:r>
              <a:rPr b="1" lang="en" sz="2700" u="sng">
                <a:latin typeface="Roboto"/>
                <a:ea typeface="Roboto"/>
                <a:cs typeface="Roboto"/>
                <a:sym typeface="Roboto"/>
              </a:rPr>
              <a:t>ntertainment</a:t>
            </a:r>
            <a:r>
              <a:rPr lang="en" sz="2700">
                <a:latin typeface="Roboto"/>
                <a:ea typeface="Roboto"/>
                <a:cs typeface="Roboto"/>
                <a:sym typeface="Roboto"/>
              </a:rPr>
              <a:t>. </a:t>
            </a:r>
            <a:endParaRPr sz="2700">
              <a:latin typeface="Roboto"/>
              <a:ea typeface="Roboto"/>
              <a:cs typeface="Roboto"/>
              <a:sym typeface="Roboto"/>
            </a:endParaRPr>
          </a:p>
          <a:p>
            <a:pPr indent="-400050" lvl="0" marL="457200" rtl="0" algn="l">
              <a:lnSpc>
                <a:spcPct val="100000"/>
              </a:lnSpc>
              <a:spcBef>
                <a:spcPts val="0"/>
              </a:spcBef>
              <a:spcAft>
                <a:spcPts val="0"/>
              </a:spcAft>
              <a:buSzPts val="2700"/>
              <a:buFont typeface="Roboto"/>
              <a:buChar char="●"/>
            </a:pPr>
            <a:r>
              <a:rPr b="1" lang="en" sz="2700">
                <a:latin typeface="Roboto"/>
                <a:ea typeface="Roboto"/>
                <a:cs typeface="Roboto"/>
                <a:sym typeface="Roboto"/>
              </a:rPr>
              <a:t>s</a:t>
            </a:r>
            <a:r>
              <a:rPr b="1" lang="en" sz="2700">
                <a:latin typeface="Roboto"/>
                <a:ea typeface="Roboto"/>
                <a:cs typeface="Roboto"/>
                <a:sym typeface="Roboto"/>
              </a:rPr>
              <a:t>treaming services </a:t>
            </a:r>
            <a:r>
              <a:rPr lang="en" sz="2700">
                <a:latin typeface="Roboto"/>
                <a:ea typeface="Roboto"/>
                <a:cs typeface="Roboto"/>
                <a:sym typeface="Roboto"/>
              </a:rPr>
              <a:t>for music, movies, and </a:t>
            </a:r>
            <a:r>
              <a:rPr b="1" lang="en" sz="2700">
                <a:latin typeface="Roboto"/>
                <a:ea typeface="Roboto"/>
                <a:cs typeface="Roboto"/>
                <a:sym typeface="Roboto"/>
              </a:rPr>
              <a:t>television shows</a:t>
            </a:r>
            <a:r>
              <a:rPr lang="en" sz="2700">
                <a:latin typeface="Roboto"/>
                <a:ea typeface="Roboto"/>
                <a:cs typeface="Roboto"/>
                <a:sym typeface="Roboto"/>
              </a:rPr>
              <a:t> to </a:t>
            </a:r>
            <a:endParaRPr sz="2700">
              <a:latin typeface="Roboto"/>
              <a:ea typeface="Roboto"/>
              <a:cs typeface="Roboto"/>
              <a:sym typeface="Roboto"/>
            </a:endParaRPr>
          </a:p>
          <a:p>
            <a:pPr indent="-400050" lvl="0" marL="457200" rtl="0" algn="l">
              <a:lnSpc>
                <a:spcPct val="100000"/>
              </a:lnSpc>
              <a:spcBef>
                <a:spcPts val="0"/>
              </a:spcBef>
              <a:spcAft>
                <a:spcPts val="0"/>
              </a:spcAft>
              <a:buSzPts val="2700"/>
              <a:buFont typeface="Roboto"/>
              <a:buChar char="●"/>
            </a:pPr>
            <a:r>
              <a:rPr b="1" i="1" lang="en" sz="2700">
                <a:latin typeface="Roboto"/>
                <a:ea typeface="Roboto"/>
                <a:cs typeface="Roboto"/>
                <a:sym typeface="Roboto"/>
              </a:rPr>
              <a:t>v</a:t>
            </a:r>
            <a:r>
              <a:rPr b="1" i="1" lang="en" sz="2700">
                <a:latin typeface="Roboto"/>
                <a:ea typeface="Roboto"/>
                <a:cs typeface="Roboto"/>
                <a:sym typeface="Roboto"/>
              </a:rPr>
              <a:t>ideo games</a:t>
            </a:r>
            <a:r>
              <a:rPr lang="en" sz="2700">
                <a:latin typeface="Roboto"/>
                <a:ea typeface="Roboto"/>
                <a:cs typeface="Roboto"/>
                <a:sym typeface="Roboto"/>
              </a:rPr>
              <a:t> and </a:t>
            </a:r>
            <a:endParaRPr sz="2700">
              <a:latin typeface="Roboto"/>
              <a:ea typeface="Roboto"/>
              <a:cs typeface="Roboto"/>
              <a:sym typeface="Roboto"/>
            </a:endParaRPr>
          </a:p>
          <a:p>
            <a:pPr indent="-400050" lvl="0" marL="457200" rtl="0" algn="l">
              <a:lnSpc>
                <a:spcPct val="100000"/>
              </a:lnSpc>
              <a:spcBef>
                <a:spcPts val="0"/>
              </a:spcBef>
              <a:spcAft>
                <a:spcPts val="0"/>
              </a:spcAft>
              <a:buSzPts val="2700"/>
              <a:buFont typeface="Roboto"/>
              <a:buChar char="●"/>
            </a:pPr>
            <a:r>
              <a:rPr b="1" lang="en" sz="2700">
                <a:latin typeface="Roboto"/>
                <a:ea typeface="Roboto"/>
                <a:cs typeface="Roboto"/>
                <a:sym typeface="Roboto"/>
              </a:rPr>
              <a:t>interactive multimedia experiences</a:t>
            </a:r>
            <a:r>
              <a:rPr lang="en" sz="2700">
                <a:latin typeface="Roboto"/>
                <a:ea typeface="Roboto"/>
                <a:cs typeface="Roboto"/>
                <a:sym typeface="Roboto"/>
              </a:rPr>
              <a:t>.</a:t>
            </a:r>
            <a:endParaRPr sz="2700">
              <a:latin typeface="Roboto"/>
              <a:ea typeface="Roboto"/>
              <a:cs typeface="Roboto"/>
              <a:sym typeface="Roboto"/>
            </a:endParaRPr>
          </a:p>
          <a:p>
            <a:pPr indent="0" lvl="0" marL="0" rtl="0" algn="l">
              <a:lnSpc>
                <a:spcPct val="100000"/>
              </a:lnSpc>
              <a:spcBef>
                <a:spcPts val="0"/>
              </a:spcBef>
              <a:spcAft>
                <a:spcPts val="0"/>
              </a:spcAft>
              <a:buNone/>
            </a:pPr>
            <a:r>
              <a:rPr lang="en" sz="2700">
                <a:latin typeface="Roboto"/>
                <a:ea typeface="Roboto"/>
                <a:cs typeface="Roboto"/>
                <a:sym typeface="Roboto"/>
              </a:rPr>
              <a:t>These devices are important to how people get media because they offer a wide range of entertainment options. </a:t>
            </a:r>
            <a:endParaRPr sz="2700">
              <a:solidFill>
                <a:srgbClr val="000000"/>
              </a:solidFill>
              <a:latin typeface="Roboto"/>
              <a:ea typeface="Roboto"/>
              <a:cs typeface="Roboto"/>
              <a:sym typeface="Roboto"/>
            </a:endParaRPr>
          </a:p>
        </p:txBody>
      </p:sp>
      <p:sp>
        <p:nvSpPr>
          <p:cNvPr id="433" name="Google Shape;433;p4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34" name="Google Shape;434;p4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35" name="Google Shape;435;p40"/>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42" name="Google Shape;442;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1"/>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444" name="Google Shape;444;p41"/>
          <p:cNvSpPr txBox="1"/>
          <p:nvPr/>
        </p:nvSpPr>
        <p:spPr>
          <a:xfrm>
            <a:off x="300100" y="1006825"/>
            <a:ext cx="7184400" cy="3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Roboto"/>
                <a:ea typeface="Roboto"/>
                <a:cs typeface="Roboto"/>
                <a:sym typeface="Roboto"/>
              </a:rPr>
              <a:t>Computing devices </a:t>
            </a:r>
            <a:r>
              <a:rPr lang="en" sz="2300">
                <a:latin typeface="Roboto"/>
                <a:ea typeface="Roboto"/>
                <a:cs typeface="Roboto"/>
                <a:sym typeface="Roboto"/>
              </a:rPr>
              <a:t>have transformed </a:t>
            </a:r>
            <a:r>
              <a:rPr b="1" lang="en" sz="2300" u="sng">
                <a:latin typeface="Roboto"/>
                <a:ea typeface="Roboto"/>
                <a:cs typeface="Roboto"/>
                <a:sym typeface="Roboto"/>
              </a:rPr>
              <a:t>shopping</a:t>
            </a:r>
            <a:r>
              <a:rPr lang="en" sz="2300">
                <a:latin typeface="Roboto"/>
                <a:ea typeface="Roboto"/>
                <a:cs typeface="Roboto"/>
                <a:sym typeface="Roboto"/>
              </a:rPr>
              <a:t> through E-commerce platforms. </a:t>
            </a:r>
            <a:endParaRPr sz="2300">
              <a:latin typeface="Roboto"/>
              <a:ea typeface="Roboto"/>
              <a:cs typeface="Roboto"/>
              <a:sym typeface="Roboto"/>
            </a:endParaRPr>
          </a:p>
          <a:p>
            <a:pPr indent="0" lvl="0" marL="457200" rtl="0" algn="l">
              <a:spcBef>
                <a:spcPts val="0"/>
              </a:spcBef>
              <a:spcAft>
                <a:spcPts val="0"/>
              </a:spcAft>
              <a:buNone/>
            </a:pPr>
            <a:r>
              <a:rPr b="1" lang="en" sz="2300">
                <a:latin typeface="Roboto"/>
                <a:ea typeface="Roboto"/>
                <a:cs typeface="Roboto"/>
                <a:sym typeface="Roboto"/>
              </a:rPr>
              <a:t>Online marketplaces offer</a:t>
            </a:r>
            <a:r>
              <a:rPr lang="en" sz="2300">
                <a:latin typeface="Roboto"/>
                <a:ea typeface="Roboto"/>
                <a:cs typeface="Roboto"/>
                <a:sym typeface="Roboto"/>
              </a:rPr>
              <a:t> </a:t>
            </a:r>
            <a:endParaRPr sz="23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convenience,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choice, and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lower prices compared to traditional brick-and-mortar stores. </a:t>
            </a:r>
            <a:endParaRPr sz="2100">
              <a:latin typeface="Roboto"/>
              <a:ea typeface="Roboto"/>
              <a:cs typeface="Roboto"/>
              <a:sym typeface="Roboto"/>
            </a:endParaRPr>
          </a:p>
          <a:p>
            <a:pPr indent="0" lvl="0" marL="457200" rtl="0" algn="l">
              <a:spcBef>
                <a:spcPts val="0"/>
              </a:spcBef>
              <a:spcAft>
                <a:spcPts val="0"/>
              </a:spcAft>
              <a:buNone/>
            </a:pPr>
            <a:r>
              <a:rPr b="1" lang="en" sz="2300">
                <a:latin typeface="Roboto"/>
                <a:ea typeface="Roboto"/>
                <a:cs typeface="Roboto"/>
                <a:sym typeface="Roboto"/>
              </a:rPr>
              <a:t>Mobile payment systems</a:t>
            </a:r>
            <a:r>
              <a:rPr lang="en" sz="2300">
                <a:latin typeface="Roboto"/>
                <a:ea typeface="Roboto"/>
                <a:cs typeface="Roboto"/>
                <a:sym typeface="Roboto"/>
              </a:rPr>
              <a:t> </a:t>
            </a:r>
            <a:endParaRPr sz="2300">
              <a:latin typeface="Roboto"/>
              <a:ea typeface="Roboto"/>
              <a:cs typeface="Roboto"/>
              <a:sym typeface="Roboto"/>
            </a:endParaRPr>
          </a:p>
          <a:p>
            <a:pPr indent="-355600" lvl="0" marL="914400" rtl="0" algn="l">
              <a:spcBef>
                <a:spcPts val="0"/>
              </a:spcBef>
              <a:spcAft>
                <a:spcPts val="0"/>
              </a:spcAft>
              <a:buSzPts val="2000"/>
              <a:buFont typeface="Roboto"/>
              <a:buChar char="●"/>
            </a:pPr>
            <a:r>
              <a:rPr lang="en" sz="2000">
                <a:latin typeface="Roboto"/>
                <a:ea typeface="Roboto"/>
                <a:cs typeface="Roboto"/>
                <a:sym typeface="Roboto"/>
              </a:rPr>
              <a:t>make it easier for people to make purchases</a:t>
            </a:r>
            <a:endParaRPr b="1" sz="2000">
              <a:solidFill>
                <a:schemeClr val="dk1"/>
              </a:solidFill>
              <a:latin typeface="Roboto"/>
              <a:ea typeface="Roboto"/>
              <a:cs typeface="Roboto"/>
              <a:sym typeface="Roboto"/>
            </a:endParaRPr>
          </a:p>
        </p:txBody>
      </p:sp>
      <p:sp>
        <p:nvSpPr>
          <p:cNvPr id="445" name="Google Shape;445;p4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46" name="Google Shape;446;p4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47" name="Google Shape;447;p41"/>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0"/>
              </a:spcAft>
              <a:buNone/>
            </a:pPr>
            <a:r>
              <a:rPr b="1" lang="en" sz="2200" u="sng">
                <a:latin typeface="Roboto"/>
                <a:ea typeface="Roboto"/>
                <a:cs typeface="Roboto"/>
                <a:sym typeface="Roboto"/>
              </a:rPr>
              <a:t>Core Concept </a:t>
            </a:r>
            <a:r>
              <a:rPr b="1" lang="en" sz="2500" u="sng">
                <a:latin typeface="Roboto"/>
                <a:ea typeface="Roboto"/>
                <a:cs typeface="Roboto"/>
                <a:sym typeface="Roboto"/>
              </a:rPr>
              <a:t> 8.1.2 Impacts of Computing</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105" name="Google Shape;105;p1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6" name="Google Shape;106;p15"/>
          <p:cNvSpPr txBox="1"/>
          <p:nvPr/>
        </p:nvSpPr>
        <p:spPr>
          <a:xfrm>
            <a:off x="8210275"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82952" cy="459575"/>
          </a:xfrm>
          <a:prstGeom prst="rect">
            <a:avLst/>
          </a:prstGeom>
          <a:noFill/>
          <a:ln>
            <a:noFill/>
          </a:ln>
        </p:spPr>
      </p:pic>
      <p:sp>
        <p:nvSpPr>
          <p:cNvPr id="108" name="Google Shape;108;p15"/>
          <p:cNvSpPr txBox="1"/>
          <p:nvPr/>
        </p:nvSpPr>
        <p:spPr>
          <a:xfrm>
            <a:off x="1393475" y="1071525"/>
            <a:ext cx="5762700" cy="30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rPr>
              <a:t>Computing affects many aspects of the world in both positive and negative ways at local, national, and global levels. Individuals and communities influence computing through their behaviors and cultural and social interactions, and, in turn, computing influences new cultural practices. </a:t>
            </a:r>
            <a:endParaRPr sz="2400">
              <a:solidFill>
                <a:schemeClr val="dk1"/>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42"/>
          <p:cNvPicPr preferRelativeResize="0"/>
          <p:nvPr/>
        </p:nvPicPr>
        <p:blipFill>
          <a:blip r:embed="rId3">
            <a:alphaModFix/>
          </a:blip>
          <a:stretch>
            <a:fillRect/>
          </a:stretch>
        </p:blipFill>
        <p:spPr>
          <a:xfrm>
            <a:off x="64800" y="870150"/>
            <a:ext cx="3459299" cy="3793075"/>
          </a:xfrm>
          <a:prstGeom prst="rect">
            <a:avLst/>
          </a:prstGeom>
          <a:noFill/>
          <a:ln>
            <a:noFill/>
          </a:ln>
        </p:spPr>
      </p:pic>
      <p:sp>
        <p:nvSpPr>
          <p:cNvPr id="453" name="Google Shape;453;p4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55" name="Google Shape;455;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2"/>
          <p:cNvSpPr/>
          <p:nvPr/>
        </p:nvSpPr>
        <p:spPr>
          <a:xfrm>
            <a:off x="64800" y="44875"/>
            <a:ext cx="8153335" cy="98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Positive Impact On People</a:t>
            </a:r>
          </a:p>
        </p:txBody>
      </p:sp>
      <p:sp>
        <p:nvSpPr>
          <p:cNvPr id="457" name="Google Shape;457;p42"/>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458" name="Google Shape;458;p4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59" name="Google Shape;459;p42"/>
          <p:cNvPicPr preferRelativeResize="0"/>
          <p:nvPr/>
        </p:nvPicPr>
        <p:blipFill>
          <a:blip r:embed="rId4">
            <a:alphaModFix/>
          </a:blip>
          <a:stretch>
            <a:fillRect/>
          </a:stretch>
        </p:blipFill>
        <p:spPr>
          <a:xfrm>
            <a:off x="0" y="4663225"/>
            <a:ext cx="8282701" cy="459575"/>
          </a:xfrm>
          <a:prstGeom prst="rect">
            <a:avLst/>
          </a:prstGeom>
          <a:noFill/>
          <a:ln>
            <a:noFill/>
          </a:ln>
        </p:spPr>
      </p:pic>
      <p:sp>
        <p:nvSpPr>
          <p:cNvPr id="460" name="Google Shape;460;p42"/>
          <p:cNvSpPr/>
          <p:nvPr/>
        </p:nvSpPr>
        <p:spPr>
          <a:xfrm>
            <a:off x="3112950" y="875925"/>
            <a:ext cx="4411798" cy="9913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Negative Impact On People</a:t>
            </a:r>
          </a:p>
        </p:txBody>
      </p:sp>
      <p:sp>
        <p:nvSpPr>
          <p:cNvPr id="461" name="Google Shape;461;p42"/>
          <p:cNvSpPr txBox="1"/>
          <p:nvPr/>
        </p:nvSpPr>
        <p:spPr>
          <a:xfrm>
            <a:off x="3558375" y="1867275"/>
            <a:ext cx="4659900" cy="2739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2"/>
                </a:solidFill>
                <a:latin typeface="Roboto Light"/>
                <a:ea typeface="Roboto Light"/>
                <a:cs typeface="Roboto Light"/>
                <a:sym typeface="Roboto Light"/>
              </a:rPr>
              <a:t>On the next slide, work with a partner to select a computing device. Research positive and negative impacts and then fill out the chart.Be prepared to report out on your findings.</a:t>
            </a:r>
            <a:endParaRPr sz="2600">
              <a:solidFill>
                <a:schemeClr val="dk2"/>
              </a:solidFill>
              <a:latin typeface="Roboto Light"/>
              <a:ea typeface="Roboto Light"/>
              <a:cs typeface="Roboto Light"/>
              <a:sym typeface="Robo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43"/>
          <p:cNvPicPr preferRelativeResize="0"/>
          <p:nvPr/>
        </p:nvPicPr>
        <p:blipFill>
          <a:blip r:embed="rId3">
            <a:alphaModFix/>
          </a:blip>
          <a:stretch>
            <a:fillRect/>
          </a:stretch>
        </p:blipFill>
        <p:spPr>
          <a:xfrm>
            <a:off x="352400" y="500975"/>
            <a:ext cx="7685875" cy="4162250"/>
          </a:xfrm>
          <a:prstGeom prst="rect">
            <a:avLst/>
          </a:prstGeom>
          <a:noFill/>
          <a:ln>
            <a:noFill/>
          </a:ln>
        </p:spPr>
      </p:pic>
      <p:sp>
        <p:nvSpPr>
          <p:cNvPr id="467" name="Google Shape;467;p4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69" name="Google Shape;469;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3"/>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471" name="Google Shape;471;p4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72" name="Google Shape;472;p43"/>
          <p:cNvPicPr preferRelativeResize="0"/>
          <p:nvPr/>
        </p:nvPicPr>
        <p:blipFill>
          <a:blip r:embed="rId4">
            <a:alphaModFix/>
          </a:blip>
          <a:stretch>
            <a:fillRect/>
          </a:stretch>
        </p:blipFill>
        <p:spPr>
          <a:xfrm>
            <a:off x="0" y="4663225"/>
            <a:ext cx="8282701" cy="459575"/>
          </a:xfrm>
          <a:prstGeom prst="rect">
            <a:avLst/>
          </a:prstGeom>
          <a:noFill/>
          <a:ln>
            <a:noFill/>
          </a:ln>
        </p:spPr>
      </p:pic>
      <p:sp>
        <p:nvSpPr>
          <p:cNvPr id="473" name="Google Shape;473;p43"/>
          <p:cNvSpPr txBox="1"/>
          <p:nvPr/>
        </p:nvSpPr>
        <p:spPr>
          <a:xfrm>
            <a:off x="21000" y="0"/>
            <a:ext cx="8240700" cy="419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Team Members:</a:t>
            </a:r>
            <a:r>
              <a:rPr lang="en" sz="1800">
                <a:solidFill>
                  <a:schemeClr val="dk2"/>
                </a:solidFill>
              </a:rPr>
              <a:t>                                                         </a:t>
            </a:r>
            <a:r>
              <a:rPr lang="en" sz="1800">
                <a:solidFill>
                  <a:schemeClr val="dk2"/>
                </a:solidFill>
                <a:latin typeface="Roboto"/>
                <a:ea typeface="Roboto"/>
                <a:cs typeface="Roboto"/>
                <a:sym typeface="Roboto"/>
              </a:rPr>
              <a:t>Device Name:  </a:t>
            </a:r>
            <a:r>
              <a:rPr lang="en" sz="1800">
                <a:solidFill>
                  <a:schemeClr val="dk2"/>
                </a:solidFill>
              </a:rPr>
              <a:t>                  </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80" name="Google Shape;480;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4"/>
          <p:cNvSpPr txBox="1"/>
          <p:nvPr>
            <p:ph type="title"/>
          </p:nvPr>
        </p:nvSpPr>
        <p:spPr>
          <a:xfrm>
            <a:off x="452275" y="0"/>
            <a:ext cx="7556400" cy="11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Resources</a:t>
            </a:r>
            <a:endParaRPr sz="7200"/>
          </a:p>
        </p:txBody>
      </p:sp>
      <p:sp>
        <p:nvSpPr>
          <p:cNvPr id="482" name="Google Shape;482;p44"/>
          <p:cNvSpPr txBox="1"/>
          <p:nvPr/>
        </p:nvSpPr>
        <p:spPr>
          <a:xfrm>
            <a:off x="762725" y="1128600"/>
            <a:ext cx="6503700" cy="25551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SzPts val="1400"/>
              <a:buFont typeface="Roboto Light"/>
              <a:buAutoNum type="arabicPeriod"/>
            </a:pPr>
            <a:r>
              <a:rPr lang="en" u="sng">
                <a:solidFill>
                  <a:schemeClr val="hlink"/>
                </a:solidFill>
                <a:latin typeface="Roboto Light"/>
                <a:ea typeface="Roboto Light"/>
                <a:cs typeface="Roboto Light"/>
                <a:sym typeface="Roboto Light"/>
                <a:hlinkClick r:id="rId3"/>
              </a:rPr>
              <a:t>Positive and Negative Impacts of Technology</a:t>
            </a:r>
            <a:endParaRPr>
              <a:solidFill>
                <a:schemeClr val="dk1"/>
              </a:solidFill>
              <a:latin typeface="Roboto Light"/>
              <a:ea typeface="Roboto Light"/>
              <a:cs typeface="Roboto Light"/>
              <a:sym typeface="Roboto Light"/>
            </a:endParaRPr>
          </a:p>
          <a:p>
            <a:pPr indent="-317500" lvl="0" marL="457200" rtl="0" algn="l">
              <a:lnSpc>
                <a:spcPct val="100000"/>
              </a:lnSpc>
              <a:spcBef>
                <a:spcPts val="0"/>
              </a:spcBef>
              <a:spcAft>
                <a:spcPts val="0"/>
              </a:spcAft>
              <a:buSzPts val="1400"/>
              <a:buFont typeface="Roboto Light"/>
              <a:buAutoNum type="arabicPeriod"/>
            </a:pPr>
            <a:r>
              <a:rPr lang="en" u="sng">
                <a:solidFill>
                  <a:schemeClr val="hlink"/>
                </a:solidFill>
                <a:latin typeface="Roboto Light"/>
                <a:ea typeface="Roboto Light"/>
                <a:cs typeface="Roboto Light"/>
                <a:sym typeface="Roboto Light"/>
                <a:hlinkClick r:id="rId4"/>
              </a:rPr>
              <a:t>OpenAI. (2023-2024). ChatGPT (3.5)</a:t>
            </a:r>
            <a:r>
              <a:rPr lang="en">
                <a:solidFill>
                  <a:srgbClr val="374151"/>
                </a:solidFill>
                <a:latin typeface="Roboto Light"/>
                <a:ea typeface="Roboto Light"/>
                <a:cs typeface="Roboto Light"/>
                <a:sym typeface="Roboto Light"/>
              </a:rPr>
              <a:t> </a:t>
            </a:r>
            <a:endParaRPr>
              <a:solidFill>
                <a:srgbClr val="374151"/>
              </a:solidFill>
              <a:latin typeface="Roboto Light"/>
              <a:ea typeface="Roboto Light"/>
              <a:cs typeface="Roboto Light"/>
              <a:sym typeface="Roboto Light"/>
            </a:endParaRPr>
          </a:p>
          <a:p>
            <a:pPr indent="0" lvl="0" marL="0" rtl="0" algn="l">
              <a:lnSpc>
                <a:spcPct val="100000"/>
              </a:lnSpc>
              <a:spcBef>
                <a:spcPts val="0"/>
              </a:spcBef>
              <a:spcAft>
                <a:spcPts val="0"/>
              </a:spcAft>
              <a:buNone/>
            </a:pPr>
            <a:r>
              <a:t/>
            </a:r>
            <a:endParaRPr>
              <a:solidFill>
                <a:srgbClr val="374151"/>
              </a:solidFill>
              <a:latin typeface="Roboto Light"/>
              <a:ea typeface="Roboto Light"/>
              <a:cs typeface="Roboto Light"/>
              <a:sym typeface="Roboto Light"/>
            </a:endParaRPr>
          </a:p>
          <a:p>
            <a:pPr indent="-317500" lvl="0" marL="457200" rtl="0" algn="l">
              <a:lnSpc>
                <a:spcPct val="200000"/>
              </a:lnSpc>
              <a:spcBef>
                <a:spcPts val="0"/>
              </a:spcBef>
              <a:spcAft>
                <a:spcPts val="0"/>
              </a:spcAft>
              <a:buClr>
                <a:schemeClr val="dk1"/>
              </a:buClr>
              <a:buSzPts val="1400"/>
              <a:buFont typeface="Roboto Light"/>
              <a:buAutoNum type="arabicPeriod"/>
            </a:pPr>
            <a:r>
              <a:rPr lang="en" u="sng">
                <a:solidFill>
                  <a:schemeClr val="hlink"/>
                </a:solidFill>
                <a:latin typeface="Roboto Light"/>
                <a:ea typeface="Roboto Light"/>
                <a:cs typeface="Roboto Light"/>
                <a:sym typeface="Roboto Light"/>
                <a:hlinkClick r:id="rId5"/>
              </a:rPr>
              <a:t>TechTerms.com</a:t>
            </a:r>
            <a:endParaRPr>
              <a:solidFill>
                <a:schemeClr val="dk1"/>
              </a:solidFill>
              <a:latin typeface="Roboto Light"/>
              <a:ea typeface="Roboto Light"/>
              <a:cs typeface="Roboto Light"/>
              <a:sym typeface="Roboto Light"/>
            </a:endParaRPr>
          </a:p>
          <a:p>
            <a:pPr indent="-317500" lvl="0" marL="457200" rtl="0" algn="l">
              <a:lnSpc>
                <a:spcPct val="200000"/>
              </a:lnSpc>
              <a:spcBef>
                <a:spcPts val="0"/>
              </a:spcBef>
              <a:spcAft>
                <a:spcPts val="0"/>
              </a:spcAft>
              <a:buClr>
                <a:schemeClr val="dk1"/>
              </a:buClr>
              <a:buSzPts val="1400"/>
              <a:buFont typeface="Roboto Light"/>
              <a:buAutoNum type="arabicPeriod"/>
            </a:pPr>
            <a:r>
              <a:rPr lang="en" u="sng">
                <a:solidFill>
                  <a:schemeClr val="hlink"/>
                </a:solidFill>
                <a:latin typeface="Roboto Light"/>
                <a:ea typeface="Roboto Light"/>
                <a:cs typeface="Roboto Light"/>
                <a:sym typeface="Roboto Light"/>
                <a:hlinkClick r:id="rId6"/>
              </a:rPr>
              <a:t>Impacts of Social Media</a:t>
            </a:r>
            <a:endParaRPr>
              <a:solidFill>
                <a:schemeClr val="dk1"/>
              </a:solidFill>
              <a:latin typeface="Roboto Light"/>
              <a:ea typeface="Roboto Light"/>
              <a:cs typeface="Roboto Light"/>
              <a:sym typeface="Roboto Light"/>
            </a:endParaRPr>
          </a:p>
          <a:p>
            <a:pPr indent="-317500" lvl="0" marL="457200" rtl="0" algn="l">
              <a:lnSpc>
                <a:spcPct val="100000"/>
              </a:lnSpc>
              <a:spcBef>
                <a:spcPts val="0"/>
              </a:spcBef>
              <a:spcAft>
                <a:spcPts val="0"/>
              </a:spcAft>
              <a:buClr>
                <a:schemeClr val="dk1"/>
              </a:buClr>
              <a:buSzPts val="1400"/>
              <a:buFont typeface="Roboto"/>
              <a:buAutoNum type="arabicPeriod"/>
            </a:pPr>
            <a:r>
              <a:rPr lang="en">
                <a:solidFill>
                  <a:schemeClr val="dk1"/>
                </a:solidFill>
                <a:highlight>
                  <a:srgbClr val="FFFFFF"/>
                </a:highlight>
                <a:latin typeface="Roboto"/>
                <a:ea typeface="Roboto"/>
                <a:cs typeface="Roboto"/>
                <a:sym typeface="Roboto"/>
              </a:rPr>
              <a:t>Kucuk, Turgay (2023) </a:t>
            </a:r>
            <a:r>
              <a:rPr i="1" lang="en" u="sng">
                <a:solidFill>
                  <a:schemeClr val="hlink"/>
                </a:solidFill>
                <a:highlight>
                  <a:srgbClr val="FFFFFF"/>
                </a:highlight>
                <a:latin typeface="Roboto"/>
                <a:ea typeface="Roboto"/>
                <a:cs typeface="Roboto"/>
                <a:sym typeface="Roboto"/>
                <a:hlinkClick r:id="rId7"/>
              </a:rPr>
              <a:t>Technology Integrated Teaching and Its Positive and Negative Impacts on Education</a:t>
            </a:r>
            <a:r>
              <a:rPr i="1" lang="en">
                <a:solidFill>
                  <a:schemeClr val="dk1"/>
                </a:solidFill>
                <a:highlight>
                  <a:srgbClr val="FFFFFF"/>
                </a:highlight>
                <a:latin typeface="Roboto"/>
                <a:ea typeface="Roboto"/>
                <a:cs typeface="Roboto"/>
                <a:sym typeface="Roboto"/>
              </a:rPr>
              <a:t>.</a:t>
            </a:r>
            <a:r>
              <a:rPr lang="en">
                <a:solidFill>
                  <a:schemeClr val="dk1"/>
                </a:solidFill>
                <a:highlight>
                  <a:srgbClr val="FFFFFF"/>
                </a:highlight>
                <a:latin typeface="Roboto"/>
                <a:ea typeface="Roboto"/>
                <a:cs typeface="Roboto"/>
                <a:sym typeface="Roboto"/>
              </a:rPr>
              <a:t> International Journal of Social Sciences &amp; Educational Studies, 10 (1). pp. 46-55.</a:t>
            </a:r>
            <a:endParaRPr>
              <a:solidFill>
                <a:schemeClr val="dk1"/>
              </a:solidFill>
              <a:latin typeface="Roboto"/>
              <a:ea typeface="Roboto"/>
              <a:cs typeface="Roboto"/>
              <a:sym typeface="Roboto"/>
            </a:endParaRPr>
          </a:p>
        </p:txBody>
      </p:sp>
      <p:sp>
        <p:nvSpPr>
          <p:cNvPr id="483" name="Google Shape;483;p4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sp>
        <p:nvSpPr>
          <p:cNvPr id="484" name="Google Shape;484;p44"/>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S</a:t>
            </a:r>
            <a:endParaRPr sz="11000">
              <a:solidFill>
                <a:srgbClr val="FFFFFF"/>
              </a:solidFill>
              <a:latin typeface="Roboto Black"/>
              <a:ea typeface="Roboto Black"/>
              <a:cs typeface="Roboto Black"/>
              <a:sym typeface="Roboto Black"/>
            </a:endParaRPr>
          </a:p>
        </p:txBody>
      </p:sp>
      <p:pic>
        <p:nvPicPr>
          <p:cNvPr id="485" name="Google Shape;485;p44"/>
          <p:cNvPicPr preferRelativeResize="0"/>
          <p:nvPr/>
        </p:nvPicPr>
        <p:blipFill>
          <a:blip r:embed="rId8">
            <a:alphaModFix/>
          </a:blip>
          <a:stretch>
            <a:fillRect/>
          </a:stretch>
        </p:blipFill>
        <p:spPr>
          <a:xfrm>
            <a:off x="0" y="4683850"/>
            <a:ext cx="8282952" cy="45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037663" y="426525"/>
            <a:ext cx="5371800" cy="36144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0"/>
              </a:spcAft>
              <a:buNone/>
            </a:pPr>
            <a:r>
              <a:rPr b="1" lang="en" sz="2300" u="sng">
                <a:latin typeface="Roboto"/>
                <a:ea typeface="Roboto"/>
                <a:cs typeface="Roboto"/>
                <a:sym typeface="Roboto"/>
              </a:rPr>
              <a:t>Topics Covered</a:t>
            </a:r>
            <a:endParaRPr b="1" sz="2300" u="sng">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What is a Computer</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What is Computer Science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What is a Computing System</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Common Computing Devices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Types of Computing Devices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How Computing Devices Impact People</a:t>
            </a:r>
            <a:endParaRPr sz="1800">
              <a:latin typeface="Roboto"/>
              <a:ea typeface="Roboto"/>
              <a:cs typeface="Roboto"/>
              <a:sym typeface="Roboto"/>
            </a:endParaRPr>
          </a:p>
        </p:txBody>
      </p:sp>
      <p:sp>
        <p:nvSpPr>
          <p:cNvPr id="121" name="Google Shape;121;p16"/>
          <p:cNvSpPr txBox="1"/>
          <p:nvPr/>
        </p:nvSpPr>
        <p:spPr>
          <a:xfrm>
            <a:off x="8043300" y="0"/>
            <a:ext cx="13389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2" name="Google Shape;122;p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23" name="Google Shape;123;p16"/>
          <p:cNvPicPr preferRelativeResize="0"/>
          <p:nvPr/>
        </p:nvPicPr>
        <p:blipFill>
          <a:blip r:embed="rId15">
            <a:alphaModFix/>
          </a:blip>
          <a:stretch>
            <a:fillRect/>
          </a:stretch>
        </p:blipFill>
        <p:spPr>
          <a:xfrm>
            <a:off x="0" y="4663225"/>
            <a:ext cx="8282701" cy="459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0" name="Google Shape;130;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175950" y="1718900"/>
            <a:ext cx="7826195"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a Computer?</a:t>
            </a:r>
          </a:p>
        </p:txBody>
      </p:sp>
      <p:sp>
        <p:nvSpPr>
          <p:cNvPr id="132" name="Google Shape;132;p17"/>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3" name="Google Shape;133;p17"/>
          <p:cNvSpPr txBox="1"/>
          <p:nvPr/>
        </p:nvSpPr>
        <p:spPr>
          <a:xfrm>
            <a:off x="8282950" y="31566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34" name="Google Shape;134;p17"/>
          <p:cNvPicPr preferRelativeResize="0"/>
          <p:nvPr/>
        </p:nvPicPr>
        <p:blipFill>
          <a:blip r:embed="rId3">
            <a:alphaModFix/>
          </a:blip>
          <a:stretch>
            <a:fillRect/>
          </a:stretch>
        </p:blipFill>
        <p:spPr>
          <a:xfrm>
            <a:off x="0" y="4663225"/>
            <a:ext cx="8229699" cy="45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idx="12" type="sldNum"/>
          </p:nvPr>
        </p:nvSpPr>
        <p:spPr>
          <a:xfrm>
            <a:off x="8648700" y="4766300"/>
            <a:ext cx="495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40" name="Google Shape;140;p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209550" y="1032475"/>
            <a:ext cx="7620000" cy="3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oboto Medium"/>
                <a:ea typeface="Roboto Medium"/>
                <a:cs typeface="Roboto Medium"/>
                <a:sym typeface="Roboto Medium"/>
              </a:rPr>
              <a:t>A computer is an electronic device that </a:t>
            </a:r>
            <a:endParaRPr sz="3600">
              <a:latin typeface="Roboto Medium"/>
              <a:ea typeface="Roboto Medium"/>
              <a:cs typeface="Roboto Medium"/>
              <a:sym typeface="Roboto Medium"/>
            </a:endParaRPr>
          </a:p>
          <a:p>
            <a:pPr indent="0" lvl="0" marL="914400" rtl="0" algn="l">
              <a:spcBef>
                <a:spcPts val="0"/>
              </a:spcBef>
              <a:spcAft>
                <a:spcPts val="0"/>
              </a:spcAft>
              <a:buNone/>
            </a:pPr>
            <a:r>
              <a:rPr b="1" lang="en" sz="3800">
                <a:latin typeface="Roboto"/>
                <a:ea typeface="Roboto"/>
                <a:cs typeface="Roboto"/>
                <a:sym typeface="Roboto"/>
              </a:rPr>
              <a:t>collects,</a:t>
            </a:r>
            <a:endParaRPr b="1" sz="3800">
              <a:latin typeface="Roboto"/>
              <a:ea typeface="Roboto"/>
              <a:cs typeface="Roboto"/>
              <a:sym typeface="Roboto"/>
            </a:endParaRPr>
          </a:p>
          <a:p>
            <a:pPr indent="0" lvl="0" marL="914400" rtl="0" algn="l">
              <a:spcBef>
                <a:spcPts val="0"/>
              </a:spcBef>
              <a:spcAft>
                <a:spcPts val="0"/>
              </a:spcAft>
              <a:buNone/>
            </a:pPr>
            <a:r>
              <a:rPr b="1" lang="en" sz="3800">
                <a:latin typeface="Roboto"/>
                <a:ea typeface="Roboto"/>
                <a:cs typeface="Roboto"/>
                <a:sym typeface="Roboto"/>
              </a:rPr>
              <a:t>analyzes (or </a:t>
            </a:r>
            <a:r>
              <a:rPr b="1" i="1" lang="en" sz="3800">
                <a:latin typeface="Roboto"/>
                <a:ea typeface="Roboto"/>
                <a:cs typeface="Roboto"/>
                <a:sym typeface="Roboto"/>
              </a:rPr>
              <a:t>study</a:t>
            </a:r>
            <a:r>
              <a:rPr b="1" lang="en" sz="3800">
                <a:latin typeface="Roboto"/>
                <a:ea typeface="Roboto"/>
                <a:cs typeface="Roboto"/>
                <a:sym typeface="Roboto"/>
              </a:rPr>
              <a:t>), and</a:t>
            </a:r>
            <a:endParaRPr b="1" sz="3800">
              <a:latin typeface="Roboto"/>
              <a:ea typeface="Roboto"/>
              <a:cs typeface="Roboto"/>
              <a:sym typeface="Roboto"/>
            </a:endParaRPr>
          </a:p>
          <a:p>
            <a:pPr indent="0" lvl="0" marL="914400" rtl="0" algn="l">
              <a:spcBef>
                <a:spcPts val="0"/>
              </a:spcBef>
              <a:spcAft>
                <a:spcPts val="0"/>
              </a:spcAft>
              <a:buNone/>
            </a:pPr>
            <a:r>
              <a:rPr b="1" lang="en" sz="3800">
                <a:latin typeface="Roboto"/>
                <a:ea typeface="Roboto"/>
                <a:cs typeface="Roboto"/>
                <a:sym typeface="Roboto"/>
              </a:rPr>
              <a:t>acts upon</a:t>
            </a:r>
            <a:endParaRPr b="1" sz="3800">
              <a:latin typeface="Roboto"/>
              <a:ea typeface="Roboto"/>
              <a:cs typeface="Roboto"/>
              <a:sym typeface="Roboto"/>
            </a:endParaRPr>
          </a:p>
          <a:p>
            <a:pPr indent="0" lvl="0" marL="0" rtl="0" algn="l">
              <a:spcBef>
                <a:spcPts val="0"/>
              </a:spcBef>
              <a:spcAft>
                <a:spcPts val="0"/>
              </a:spcAft>
              <a:buNone/>
            </a:pPr>
            <a:r>
              <a:rPr lang="en" sz="3600">
                <a:latin typeface="Roboto Medium"/>
                <a:ea typeface="Roboto Medium"/>
                <a:cs typeface="Roboto Medium"/>
                <a:sym typeface="Roboto Medium"/>
              </a:rPr>
              <a:t>information we give it.</a:t>
            </a:r>
            <a:endParaRPr sz="3600">
              <a:latin typeface="Roboto Medium"/>
              <a:ea typeface="Roboto Medium"/>
              <a:cs typeface="Roboto Medium"/>
              <a:sym typeface="Roboto Medium"/>
            </a:endParaRPr>
          </a:p>
        </p:txBody>
      </p:sp>
      <p:sp>
        <p:nvSpPr>
          <p:cNvPr id="143" name="Google Shape;143;p18"/>
          <p:cNvSpPr/>
          <p:nvPr/>
        </p:nvSpPr>
        <p:spPr>
          <a:xfrm>
            <a:off x="0" y="195769"/>
            <a:ext cx="8173877" cy="836703"/>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What is a Computer?</a:t>
            </a:r>
          </a:p>
        </p:txBody>
      </p:sp>
      <p:pic>
        <p:nvPicPr>
          <p:cNvPr id="144" name="Google Shape;144;p18"/>
          <p:cNvPicPr preferRelativeResize="0"/>
          <p:nvPr/>
        </p:nvPicPr>
        <p:blipFill>
          <a:blip r:embed="rId3">
            <a:alphaModFix/>
          </a:blip>
          <a:stretch>
            <a:fillRect/>
          </a:stretch>
        </p:blipFill>
        <p:spPr>
          <a:xfrm>
            <a:off x="5181600" y="1844950"/>
            <a:ext cx="3101350" cy="2727050"/>
          </a:xfrm>
          <a:prstGeom prst="rect">
            <a:avLst/>
          </a:prstGeom>
          <a:noFill/>
          <a:ln>
            <a:noFill/>
          </a:ln>
        </p:spPr>
      </p:pic>
      <p:sp>
        <p:nvSpPr>
          <p:cNvPr id="145" name="Google Shape;145;p1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46" name="Google Shape;146;p1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sp>
        <p:nvSpPr>
          <p:cNvPr id="147" name="Google Shape;147;p18"/>
          <p:cNvSpPr txBox="1"/>
          <p:nvPr/>
        </p:nvSpPr>
        <p:spPr>
          <a:xfrm>
            <a:off x="8282775" y="4882175"/>
            <a:ext cx="861000" cy="26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a:ea typeface="Roboto"/>
                <a:cs typeface="Roboto"/>
                <a:sym typeface="Roboto"/>
              </a:rPr>
              <a:t>Page 6</a:t>
            </a:r>
            <a:endParaRPr sz="1000">
              <a:solidFill>
                <a:schemeClr val="lt1"/>
              </a:solidFill>
              <a:latin typeface="Roboto"/>
              <a:ea typeface="Roboto"/>
              <a:cs typeface="Roboto"/>
              <a:sym typeface="Roboto"/>
            </a:endParaRPr>
          </a:p>
        </p:txBody>
      </p:sp>
      <p:pic>
        <p:nvPicPr>
          <p:cNvPr id="148" name="Google Shape;148;p18"/>
          <p:cNvPicPr preferRelativeResize="0"/>
          <p:nvPr/>
        </p:nvPicPr>
        <p:blipFill>
          <a:blip r:embed="rId4">
            <a:alphaModFix/>
          </a:blip>
          <a:stretch>
            <a:fillRect/>
          </a:stretch>
        </p:blipFill>
        <p:spPr>
          <a:xfrm>
            <a:off x="0" y="4663225"/>
            <a:ext cx="8282772" cy="45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55" name="Google Shape;155;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175950" y="1718900"/>
            <a:ext cx="750046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Computer Science?</a:t>
            </a:r>
          </a:p>
        </p:txBody>
      </p:sp>
      <p:sp>
        <p:nvSpPr>
          <p:cNvPr id="157" name="Google Shape;157;p1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58" name="Google Shape;158;p19"/>
          <p:cNvSpPr txBox="1"/>
          <p:nvPr/>
        </p:nvSpPr>
        <p:spPr>
          <a:xfrm>
            <a:off x="8282950" y="31566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59" name="Google Shape;159;p19"/>
          <p:cNvPicPr preferRelativeResize="0"/>
          <p:nvPr/>
        </p:nvPicPr>
        <p:blipFill>
          <a:blip r:embed="rId3">
            <a:alphaModFix/>
          </a:blip>
          <a:stretch>
            <a:fillRect/>
          </a:stretch>
        </p:blipFill>
        <p:spPr>
          <a:xfrm>
            <a:off x="0" y="4663225"/>
            <a:ext cx="8229699" cy="45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66" name="Google Shape;166;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68" name="Google Shape;168;p2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69" name="Google Shape;169;p20"/>
          <p:cNvPicPr preferRelativeResize="0"/>
          <p:nvPr/>
        </p:nvPicPr>
        <p:blipFill>
          <a:blip r:embed="rId3">
            <a:alphaModFix/>
          </a:blip>
          <a:stretch>
            <a:fillRect/>
          </a:stretch>
        </p:blipFill>
        <p:spPr>
          <a:xfrm>
            <a:off x="1770725" y="64975"/>
            <a:ext cx="4795351" cy="5008574"/>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76" name="Google Shape;176;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a:off x="80700" y="1623650"/>
            <a:ext cx="7925264" cy="17237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a Computing System?</a:t>
            </a:r>
          </a:p>
        </p:txBody>
      </p:sp>
      <p:sp>
        <p:nvSpPr>
          <p:cNvPr id="178" name="Google Shape;178;p21"/>
          <p:cNvSpPr txBox="1"/>
          <p:nvPr/>
        </p:nvSpPr>
        <p:spPr>
          <a:xfrm>
            <a:off x="8008675" y="0"/>
            <a:ext cx="13638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79" name="Google Shape;179;p2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80" name="Google Shape;180;p21"/>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