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0.xml"/>
  <Override ContentType="application/vnd.openxmlformats-officedocument.presentationml.notesSlide+xml" PartName="/ppt/notesSlides/notesSlide46.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174.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69.xml"/>
  <Override ContentType="application/vnd.openxmlformats-officedocument.presentationml.notesSlide+xml" PartName="/ppt/notesSlides/notesSlide177.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179.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67.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164.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170.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178.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180.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71.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Lst>
  <p:sldSz cy="5143500" cx="9144000"/>
  <p:notesSz cx="6858000" cy="9144000"/>
  <p:embeddedFontLst>
    <p:embeddedFont>
      <p:font typeface="Arimo"/>
      <p:regular r:id="rId187"/>
      <p:bold r:id="rId188"/>
      <p:italic r:id="rId189"/>
      <p:boldItalic r:id="rId190"/>
    </p:embeddedFont>
    <p:embeddedFont>
      <p:font typeface="Century Gothic"/>
      <p:regular r:id="rId191"/>
      <p:bold r:id="rId192"/>
      <p:italic r:id="rId193"/>
      <p:boldItalic r:id="rId194"/>
    </p:embeddedFont>
    <p:embeddedFont>
      <p:font typeface="Open Sans"/>
      <p:regular r:id="rId195"/>
      <p:bold r:id="rId196"/>
      <p:italic r:id="rId197"/>
      <p:boldItalic r:id="rId19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4256010-0EAC-4903-85BF-085830AD6EE0}">
  <a:tblStyle styleId="{44256010-0EAC-4903-85BF-085830AD6EE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190" Type="http://schemas.openxmlformats.org/officeDocument/2006/relationships/font" Target="fonts/Arimo-boldItalic.fntdata"/><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194" Type="http://schemas.openxmlformats.org/officeDocument/2006/relationships/font" Target="fonts/CenturyGothic-boldItalic.fntdata"/><Relationship Id="rId43" Type="http://schemas.openxmlformats.org/officeDocument/2006/relationships/slide" Target="slides/slide37.xml"/><Relationship Id="rId193" Type="http://schemas.openxmlformats.org/officeDocument/2006/relationships/font" Target="fonts/CenturyGothic-italic.fntdata"/><Relationship Id="rId46" Type="http://schemas.openxmlformats.org/officeDocument/2006/relationships/slide" Target="slides/slide40.xml"/><Relationship Id="rId192" Type="http://schemas.openxmlformats.org/officeDocument/2006/relationships/font" Target="fonts/CenturyGothic-bold.fntdata"/><Relationship Id="rId45" Type="http://schemas.openxmlformats.org/officeDocument/2006/relationships/slide" Target="slides/slide39.xml"/><Relationship Id="rId191" Type="http://schemas.openxmlformats.org/officeDocument/2006/relationships/font" Target="fonts/CenturyGothic-regular.fntdata"/><Relationship Id="rId48" Type="http://schemas.openxmlformats.org/officeDocument/2006/relationships/slide" Target="slides/slide42.xml"/><Relationship Id="rId187" Type="http://schemas.openxmlformats.org/officeDocument/2006/relationships/font" Target="fonts/Arimo-regular.fntdata"/><Relationship Id="rId47" Type="http://schemas.openxmlformats.org/officeDocument/2006/relationships/slide" Target="slides/slide41.xml"/><Relationship Id="rId186" Type="http://schemas.openxmlformats.org/officeDocument/2006/relationships/slide" Target="slides/slide180.xml"/><Relationship Id="rId185" Type="http://schemas.openxmlformats.org/officeDocument/2006/relationships/slide" Target="slides/slide179.xml"/><Relationship Id="rId49" Type="http://schemas.openxmlformats.org/officeDocument/2006/relationships/slide" Target="slides/slide43.xml"/><Relationship Id="rId184" Type="http://schemas.openxmlformats.org/officeDocument/2006/relationships/slide" Target="slides/slide178.xml"/><Relationship Id="rId189" Type="http://schemas.openxmlformats.org/officeDocument/2006/relationships/font" Target="fonts/Arimo-italic.fntdata"/><Relationship Id="rId188" Type="http://schemas.openxmlformats.org/officeDocument/2006/relationships/font" Target="fonts/Arimo-bold.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183" Type="http://schemas.openxmlformats.org/officeDocument/2006/relationships/slide" Target="slides/slide177.xml"/><Relationship Id="rId32" Type="http://schemas.openxmlformats.org/officeDocument/2006/relationships/slide" Target="slides/slide26.xml"/><Relationship Id="rId182" Type="http://schemas.openxmlformats.org/officeDocument/2006/relationships/slide" Target="slides/slide176.xml"/><Relationship Id="rId35" Type="http://schemas.openxmlformats.org/officeDocument/2006/relationships/slide" Target="slides/slide29.xml"/><Relationship Id="rId181" Type="http://schemas.openxmlformats.org/officeDocument/2006/relationships/slide" Target="slides/slide175.xml"/><Relationship Id="rId34" Type="http://schemas.openxmlformats.org/officeDocument/2006/relationships/slide" Target="slides/slide28.xml"/><Relationship Id="rId180" Type="http://schemas.openxmlformats.org/officeDocument/2006/relationships/slide" Target="slides/slide174.xml"/><Relationship Id="rId37" Type="http://schemas.openxmlformats.org/officeDocument/2006/relationships/slide" Target="slides/slide31.xml"/><Relationship Id="rId176" Type="http://schemas.openxmlformats.org/officeDocument/2006/relationships/slide" Target="slides/slide170.xml"/><Relationship Id="rId36" Type="http://schemas.openxmlformats.org/officeDocument/2006/relationships/slide" Target="slides/slide30.xml"/><Relationship Id="rId175" Type="http://schemas.openxmlformats.org/officeDocument/2006/relationships/slide" Target="slides/slide169.xml"/><Relationship Id="rId39" Type="http://schemas.openxmlformats.org/officeDocument/2006/relationships/slide" Target="slides/slide33.xml"/><Relationship Id="rId174" Type="http://schemas.openxmlformats.org/officeDocument/2006/relationships/slide" Target="slides/slide168.xml"/><Relationship Id="rId38" Type="http://schemas.openxmlformats.org/officeDocument/2006/relationships/slide" Target="slides/slide32.xml"/><Relationship Id="rId173" Type="http://schemas.openxmlformats.org/officeDocument/2006/relationships/slide" Target="slides/slide167.xml"/><Relationship Id="rId179" Type="http://schemas.openxmlformats.org/officeDocument/2006/relationships/slide" Target="slides/slide173.xml"/><Relationship Id="rId178" Type="http://schemas.openxmlformats.org/officeDocument/2006/relationships/slide" Target="slides/slide172.xml"/><Relationship Id="rId177" Type="http://schemas.openxmlformats.org/officeDocument/2006/relationships/slide" Target="slides/slide171.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98" Type="http://schemas.openxmlformats.org/officeDocument/2006/relationships/font" Target="fonts/OpenSans-boldItalic.fntdata"/><Relationship Id="rId14" Type="http://schemas.openxmlformats.org/officeDocument/2006/relationships/slide" Target="slides/slide8.xml"/><Relationship Id="rId197" Type="http://schemas.openxmlformats.org/officeDocument/2006/relationships/font" Target="fonts/OpenSans-italic.fntdata"/><Relationship Id="rId17" Type="http://schemas.openxmlformats.org/officeDocument/2006/relationships/slide" Target="slides/slide11.xml"/><Relationship Id="rId196" Type="http://schemas.openxmlformats.org/officeDocument/2006/relationships/font" Target="fonts/OpenSans-bold.fntdata"/><Relationship Id="rId16" Type="http://schemas.openxmlformats.org/officeDocument/2006/relationships/slide" Target="slides/slide10.xml"/><Relationship Id="rId195" Type="http://schemas.openxmlformats.org/officeDocument/2006/relationships/font" Target="fonts/OpenSans-regular.fntdata"/><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3.xml"/><Relationship Id="rId4" Type="http://schemas.openxmlformats.org/officeDocument/2006/relationships/tableStyles" Target="tableStyles.xml"/><Relationship Id="rId148" Type="http://schemas.openxmlformats.org/officeDocument/2006/relationships/slide" Target="slides/slide142.xml"/><Relationship Id="rId9" Type="http://schemas.openxmlformats.org/officeDocument/2006/relationships/slide" Target="slides/slide3.xml"/><Relationship Id="rId143" Type="http://schemas.openxmlformats.org/officeDocument/2006/relationships/slide" Target="slides/slide137.xml"/><Relationship Id="rId142" Type="http://schemas.openxmlformats.org/officeDocument/2006/relationships/slide" Target="slides/slide136.xml"/><Relationship Id="rId141" Type="http://schemas.openxmlformats.org/officeDocument/2006/relationships/slide" Target="slides/slide135.xml"/><Relationship Id="rId140" Type="http://schemas.openxmlformats.org/officeDocument/2006/relationships/slide" Target="slides/slide134.xml"/><Relationship Id="rId5" Type="http://schemas.openxmlformats.org/officeDocument/2006/relationships/slideMaster" Target="slideMasters/slideMaster1.xml"/><Relationship Id="rId147" Type="http://schemas.openxmlformats.org/officeDocument/2006/relationships/slide" Target="slides/slide141.xml"/><Relationship Id="rId6" Type="http://schemas.openxmlformats.org/officeDocument/2006/relationships/notesMaster" Target="notesMasters/notesMaster1.xml"/><Relationship Id="rId146" Type="http://schemas.openxmlformats.org/officeDocument/2006/relationships/slide" Target="slides/slide140.xml"/><Relationship Id="rId7" Type="http://schemas.openxmlformats.org/officeDocument/2006/relationships/slide" Target="slides/slide1.xml"/><Relationship Id="rId145" Type="http://schemas.openxmlformats.org/officeDocument/2006/relationships/slide" Target="slides/slide139.xml"/><Relationship Id="rId8" Type="http://schemas.openxmlformats.org/officeDocument/2006/relationships/slide" Target="slides/slide2.xml"/><Relationship Id="rId144" Type="http://schemas.openxmlformats.org/officeDocument/2006/relationships/slide" Target="slides/slide138.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137" Type="http://schemas.openxmlformats.org/officeDocument/2006/relationships/slide" Target="slides/slide131.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172" Type="http://schemas.openxmlformats.org/officeDocument/2006/relationships/slide" Target="slides/slide166.xml"/><Relationship Id="rId65" Type="http://schemas.openxmlformats.org/officeDocument/2006/relationships/slide" Target="slides/slide59.xml"/><Relationship Id="rId171" Type="http://schemas.openxmlformats.org/officeDocument/2006/relationships/slide" Target="slides/slide165.xml"/><Relationship Id="rId68" Type="http://schemas.openxmlformats.org/officeDocument/2006/relationships/slide" Target="slides/slide62.xml"/><Relationship Id="rId170" Type="http://schemas.openxmlformats.org/officeDocument/2006/relationships/slide" Target="slides/slide164.xml"/><Relationship Id="rId67" Type="http://schemas.openxmlformats.org/officeDocument/2006/relationships/slide" Target="slides/slide61.xml"/><Relationship Id="rId60" Type="http://schemas.openxmlformats.org/officeDocument/2006/relationships/slide" Target="slides/slide54.xml"/><Relationship Id="rId165" Type="http://schemas.openxmlformats.org/officeDocument/2006/relationships/slide" Target="slides/slide159.xml"/><Relationship Id="rId69" Type="http://schemas.openxmlformats.org/officeDocument/2006/relationships/slide" Target="slides/slide63.xml"/><Relationship Id="rId164" Type="http://schemas.openxmlformats.org/officeDocument/2006/relationships/slide" Target="slides/slide158.xml"/><Relationship Id="rId163" Type="http://schemas.openxmlformats.org/officeDocument/2006/relationships/slide" Target="slides/slide157.xml"/><Relationship Id="rId162" Type="http://schemas.openxmlformats.org/officeDocument/2006/relationships/slide" Target="slides/slide156.xml"/><Relationship Id="rId169" Type="http://schemas.openxmlformats.org/officeDocument/2006/relationships/slide" Target="slides/slide163.xml"/><Relationship Id="rId168" Type="http://schemas.openxmlformats.org/officeDocument/2006/relationships/slide" Target="slides/slide162.xml"/><Relationship Id="rId167" Type="http://schemas.openxmlformats.org/officeDocument/2006/relationships/slide" Target="slides/slide161.xml"/><Relationship Id="rId166" Type="http://schemas.openxmlformats.org/officeDocument/2006/relationships/slide" Target="slides/slide160.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slide" Target="slides/slide155.xml"/><Relationship Id="rId54" Type="http://schemas.openxmlformats.org/officeDocument/2006/relationships/slide" Target="slides/slide48.xml"/><Relationship Id="rId160" Type="http://schemas.openxmlformats.org/officeDocument/2006/relationships/slide" Target="slides/slide154.xml"/><Relationship Id="rId57" Type="http://schemas.openxmlformats.org/officeDocument/2006/relationships/slide" Target="slides/slide51.xml"/><Relationship Id="rId56" Type="http://schemas.openxmlformats.org/officeDocument/2006/relationships/slide" Target="slides/slide50.xml"/><Relationship Id="rId159" Type="http://schemas.openxmlformats.org/officeDocument/2006/relationships/slide" Target="slides/slide153.xml"/><Relationship Id="rId59" Type="http://schemas.openxmlformats.org/officeDocument/2006/relationships/slide" Target="slides/slide53.xml"/><Relationship Id="rId154" Type="http://schemas.openxmlformats.org/officeDocument/2006/relationships/slide" Target="slides/slide148.xml"/><Relationship Id="rId58" Type="http://schemas.openxmlformats.org/officeDocument/2006/relationships/slide" Target="slides/slide52.xml"/><Relationship Id="rId153" Type="http://schemas.openxmlformats.org/officeDocument/2006/relationships/slide" Target="slides/slide147.xml"/><Relationship Id="rId152" Type="http://schemas.openxmlformats.org/officeDocument/2006/relationships/slide" Target="slides/slide146.xml"/><Relationship Id="rId151" Type="http://schemas.openxmlformats.org/officeDocument/2006/relationships/slide" Target="slides/slide145.xml"/><Relationship Id="rId158" Type="http://schemas.openxmlformats.org/officeDocument/2006/relationships/slide" Target="slides/slide152.xml"/><Relationship Id="rId157" Type="http://schemas.openxmlformats.org/officeDocument/2006/relationships/slide" Target="slides/slide151.xml"/><Relationship Id="rId156" Type="http://schemas.openxmlformats.org/officeDocument/2006/relationships/slide" Target="slides/slide150.xml"/><Relationship Id="rId155" Type="http://schemas.openxmlformats.org/officeDocument/2006/relationships/slide" Target="slides/slide14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121" Type="http://schemas.openxmlformats.org/officeDocument/2006/relationships/slide" Target="slides/slide115.xml"/><Relationship Id="rId120" Type="http://schemas.openxmlformats.org/officeDocument/2006/relationships/slide" Target="slides/slide114.xml"/><Relationship Id="rId125" Type="http://schemas.openxmlformats.org/officeDocument/2006/relationships/slide" Target="slides/slide119.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99" Type="http://schemas.openxmlformats.org/officeDocument/2006/relationships/slide" Target="slides/slide93.xml"/><Relationship Id="rId98" Type="http://schemas.openxmlformats.org/officeDocument/2006/relationships/slide" Target="slides/slide92.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10" Type="http://schemas.openxmlformats.org/officeDocument/2006/relationships/slide" Target="slides/slide104.xml"/><Relationship Id="rId114" Type="http://schemas.openxmlformats.org/officeDocument/2006/relationships/slide" Target="slides/slide108.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ewrBalT_eBM?si=ZolPHQqNnCDPofsr" TargetMode="Externa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20T8Lk6xesaUZuwNu9TSMCLdTdgvz9iAKfkws1vvAJA/edit?usp=sharing" TargetMode="Externa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8d20851650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8d20851650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2627c0da82f_0_29: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rPr lang="en" sz="1200">
                <a:solidFill>
                  <a:schemeClr val="dk1"/>
                </a:solidFill>
                <a:latin typeface="Calibri"/>
                <a:ea typeface="Calibri"/>
                <a:cs typeface="Calibri"/>
                <a:sym typeface="Calibri"/>
              </a:rPr>
              <a:t>Move to the last slide</a:t>
            </a:r>
            <a:endParaRPr sz="1200">
              <a:solidFill>
                <a:schemeClr val="dk1"/>
              </a:solidFill>
              <a:latin typeface="Calibri"/>
              <a:ea typeface="Calibri"/>
              <a:cs typeface="Calibri"/>
              <a:sym typeface="Calibri"/>
            </a:endParaRPr>
          </a:p>
        </p:txBody>
      </p:sp>
      <p:sp>
        <p:nvSpPr>
          <p:cNvPr id="995" name="Google Shape;995;g2627c0da82f_0_29: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2627c0da82f_0_43:notes"/>
          <p:cNvSpPr txBox="1"/>
          <p:nvPr>
            <p:ph idx="1" type="body"/>
          </p:nvPr>
        </p:nvSpPr>
        <p:spPr>
          <a:xfrm>
            <a:off x="0" y="0"/>
            <a:ext cx="1687500" cy="3999900"/>
          </a:xfrm>
          <a:prstGeom prst="rect">
            <a:avLst/>
          </a:prstGeom>
          <a:noFill/>
          <a:ln>
            <a:noFill/>
          </a:ln>
        </p:spPr>
        <p:txBody>
          <a:bodyPr anchorCtr="0" anchor="t" bIns="45700" lIns="91425" spcFirstLastPara="1" rIns="91425" wrap="square" tIns="45700">
            <a:noAutofit/>
          </a:bodyPr>
          <a:lstStyle/>
          <a:p>
            <a:pPr indent="0" lvl="0" marL="0" rtl="0" algn="l">
              <a:spcBef>
                <a:spcPts val="600"/>
              </a:spcBef>
              <a:spcAft>
                <a:spcPts val="0"/>
              </a:spcAft>
              <a:buNone/>
            </a:pPr>
            <a:r>
              <a:t/>
            </a:r>
            <a:endParaRPr b="1" sz="2600">
              <a:solidFill>
                <a:schemeClr val="dk1"/>
              </a:solidFill>
              <a:latin typeface="Calibri"/>
              <a:ea typeface="Calibri"/>
              <a:cs typeface="Calibri"/>
              <a:sym typeface="Calibri"/>
            </a:endParaRPr>
          </a:p>
        </p:txBody>
      </p:sp>
      <p:sp>
        <p:nvSpPr>
          <p:cNvPr id="1010" name="Google Shape;1010;g2627c0da82f_0_43:notes"/>
          <p:cNvSpPr/>
          <p:nvPr>
            <p:ph idx="2" type="sldImg"/>
          </p:nvPr>
        </p:nvSpPr>
        <p:spPr>
          <a:xfrm>
            <a:off x="1143225" y="685800"/>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2627c0da82f_0_58:notes"/>
          <p:cNvSpPr txBox="1"/>
          <p:nvPr>
            <p:ph idx="1" type="body"/>
          </p:nvPr>
        </p:nvSpPr>
        <p:spPr>
          <a:xfrm>
            <a:off x="0" y="0"/>
            <a:ext cx="1687500" cy="3999900"/>
          </a:xfrm>
          <a:prstGeom prst="rect">
            <a:avLst/>
          </a:prstGeom>
          <a:noFill/>
          <a:ln>
            <a:noFill/>
          </a:ln>
        </p:spPr>
        <p:txBody>
          <a:bodyPr anchorCtr="0" anchor="t" bIns="45700" lIns="91425" spcFirstLastPara="1" rIns="91425" wrap="square" tIns="45700">
            <a:noAutofit/>
          </a:bodyPr>
          <a:lstStyle/>
          <a:p>
            <a:pPr indent="0" lvl="0" marL="914400" rtl="0" algn="l">
              <a:spcBef>
                <a:spcPts val="600"/>
              </a:spcBef>
              <a:spcAft>
                <a:spcPts val="0"/>
              </a:spcAft>
              <a:buNone/>
            </a:pPr>
            <a:r>
              <a:t/>
            </a:r>
            <a:endParaRPr b="1" sz="2600">
              <a:solidFill>
                <a:schemeClr val="dk1"/>
              </a:solidFill>
              <a:latin typeface="Calibri"/>
              <a:ea typeface="Calibri"/>
              <a:cs typeface="Calibri"/>
              <a:sym typeface="Calibri"/>
            </a:endParaRPr>
          </a:p>
          <a:p>
            <a:pPr indent="0" lvl="0" marL="914400" rtl="0" algn="l">
              <a:spcBef>
                <a:spcPts val="600"/>
              </a:spcBef>
              <a:spcAft>
                <a:spcPts val="0"/>
              </a:spcAft>
              <a:buNone/>
            </a:pPr>
            <a:r>
              <a:t/>
            </a:r>
            <a:endParaRPr b="1" sz="2600">
              <a:solidFill>
                <a:schemeClr val="dk1"/>
              </a:solidFill>
              <a:latin typeface="Calibri"/>
              <a:ea typeface="Calibri"/>
              <a:cs typeface="Calibri"/>
              <a:sym typeface="Calibri"/>
            </a:endParaRPr>
          </a:p>
        </p:txBody>
      </p:sp>
      <p:sp>
        <p:nvSpPr>
          <p:cNvPr id="1026" name="Google Shape;1026;g2627c0da82f_0_58:notes"/>
          <p:cNvSpPr/>
          <p:nvPr>
            <p:ph idx="2" type="sldImg"/>
          </p:nvPr>
        </p:nvSpPr>
        <p:spPr>
          <a:xfrm>
            <a:off x="1143225" y="685800"/>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g2627c0da82f_0_71:notes"/>
          <p:cNvSpPr txBox="1"/>
          <p:nvPr>
            <p:ph idx="1" type="body"/>
          </p:nvPr>
        </p:nvSpPr>
        <p:spPr>
          <a:xfrm>
            <a:off x="0" y="0"/>
            <a:ext cx="1687500" cy="3999900"/>
          </a:xfrm>
          <a:prstGeom prst="rect">
            <a:avLst/>
          </a:prstGeom>
          <a:noFill/>
          <a:ln>
            <a:noFill/>
          </a:ln>
        </p:spPr>
        <p:txBody>
          <a:bodyPr anchorCtr="0" anchor="t" bIns="45700" lIns="91425" spcFirstLastPara="1" rIns="91425" wrap="square" tIns="45700">
            <a:noAutofit/>
          </a:bodyPr>
          <a:lstStyle/>
          <a:p>
            <a:pPr indent="0" lvl="0" marL="914400" rtl="0" algn="l">
              <a:spcBef>
                <a:spcPts val="600"/>
              </a:spcBef>
              <a:spcAft>
                <a:spcPts val="0"/>
              </a:spcAft>
              <a:buNone/>
            </a:pPr>
            <a:r>
              <a:t/>
            </a:r>
            <a:endParaRPr b="1" sz="2600">
              <a:solidFill>
                <a:schemeClr val="dk1"/>
              </a:solidFill>
              <a:latin typeface="Calibri"/>
              <a:ea typeface="Calibri"/>
              <a:cs typeface="Calibri"/>
              <a:sym typeface="Calibri"/>
            </a:endParaRPr>
          </a:p>
          <a:p>
            <a:pPr indent="0" lvl="0" marL="914400" rtl="0" algn="l">
              <a:spcBef>
                <a:spcPts val="600"/>
              </a:spcBef>
              <a:spcAft>
                <a:spcPts val="0"/>
              </a:spcAft>
              <a:buNone/>
            </a:pPr>
            <a:r>
              <a:t/>
            </a:r>
            <a:endParaRPr b="1" sz="2600">
              <a:solidFill>
                <a:schemeClr val="dk1"/>
              </a:solidFill>
              <a:latin typeface="Calibri"/>
              <a:ea typeface="Calibri"/>
              <a:cs typeface="Calibri"/>
              <a:sym typeface="Calibri"/>
            </a:endParaRPr>
          </a:p>
        </p:txBody>
      </p:sp>
      <p:sp>
        <p:nvSpPr>
          <p:cNvPr id="1040" name="Google Shape;1040;g2627c0da82f_0_71:notes"/>
          <p:cNvSpPr/>
          <p:nvPr>
            <p:ph idx="2" type="sldImg"/>
          </p:nvPr>
        </p:nvSpPr>
        <p:spPr>
          <a:xfrm>
            <a:off x="1143225" y="685800"/>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2627c0da82f_0_98: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rPr lang="en" sz="1200">
                <a:solidFill>
                  <a:schemeClr val="dk1"/>
                </a:solidFill>
                <a:latin typeface="Calibri"/>
                <a:ea typeface="Calibri"/>
                <a:cs typeface="Calibri"/>
                <a:sym typeface="Calibri"/>
              </a:rPr>
              <a:t>Move to the last slide</a:t>
            </a:r>
            <a:endParaRPr sz="1200">
              <a:solidFill>
                <a:schemeClr val="dk1"/>
              </a:solidFill>
              <a:latin typeface="Calibri"/>
              <a:ea typeface="Calibri"/>
              <a:cs typeface="Calibri"/>
              <a:sym typeface="Calibri"/>
            </a:endParaRPr>
          </a:p>
        </p:txBody>
      </p:sp>
      <p:sp>
        <p:nvSpPr>
          <p:cNvPr id="1055" name="Google Shape;1055;g2627c0da82f_0_98: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2627c0da82f_0_126: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072" name="Google Shape;1072;g2627c0da82f_0_126: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290973c95f1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5" name="Google Shape;1095;g290973c95f1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290973c95f1_0_1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1" name="Google Shape;1101;g290973c95f1_0_1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g290973c95f1_0_1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8" name="Google Shape;1108;g290973c95f1_0_1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g290973c95f1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5" name="Google Shape;1115;g290973c95f1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90973c95f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90973c95f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g290973c95f1_0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2" name="Google Shape;1122;g290973c95f1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g290973c95f1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9" name="Google Shape;1129;g290973c95f1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g290973c95f1_0_9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6" name="Google Shape;1136;g290973c95f1_0_9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g290973c95f1_0_922: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142" name="Google Shape;1142;g290973c95f1_0_922: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g290973c95f1_0_93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158" name="Google Shape;1158;g290973c95f1_0_93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g290973c95f1_0_952: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174" name="Google Shape;1174;g290973c95f1_0_952: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g290973c95f1_0_96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190" name="Google Shape;1190;g290973c95f1_0_96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g290973c95f1_0_982: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206" name="Google Shape;1206;g290973c95f1_0_982: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g290973c95f1_0_1010: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221" name="Google Shape;1221;g290973c95f1_0_1010: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g290973c95f1_0_1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6" name="Google Shape;1236;g290973c95f1_0_1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90973c95f1_0_23: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38" name="Google Shape;138;g290973c95f1_0_23: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g290973c95f1_0_1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3" name="Google Shape;1243;g290973c95f1_0_1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g290973c95f1_0_1030: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250" name="Google Shape;1250;g290973c95f1_0_1030: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g290973c95f1_0_1045: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266" name="Google Shape;1266;g290973c95f1_0_1045: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9" name="Shape 1279"/>
        <p:cNvGrpSpPr/>
        <p:nvPr/>
      </p:nvGrpSpPr>
      <p:grpSpPr>
        <a:xfrm>
          <a:off x="0" y="0"/>
          <a:ext cx="0" cy="0"/>
          <a:chOff x="0" y="0"/>
          <a:chExt cx="0" cy="0"/>
        </a:xfrm>
      </p:grpSpPr>
      <p:sp>
        <p:nvSpPr>
          <p:cNvPr id="1280" name="Google Shape;1280;g290973c95f1_0_1059: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281" name="Google Shape;1281;g290973c95f1_0_1059: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4" name="Shape 1294"/>
        <p:cNvGrpSpPr/>
        <p:nvPr/>
      </p:nvGrpSpPr>
      <p:grpSpPr>
        <a:xfrm>
          <a:off x="0" y="0"/>
          <a:ext cx="0" cy="0"/>
          <a:chOff x="0" y="0"/>
          <a:chExt cx="0" cy="0"/>
        </a:xfrm>
      </p:grpSpPr>
      <p:sp>
        <p:nvSpPr>
          <p:cNvPr id="1295" name="Google Shape;1295;g290973c95f1_0_1073: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296" name="Google Shape;1296;g290973c95f1_0_1073: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9" name="Shape 1309"/>
        <p:cNvGrpSpPr/>
        <p:nvPr/>
      </p:nvGrpSpPr>
      <p:grpSpPr>
        <a:xfrm>
          <a:off x="0" y="0"/>
          <a:ext cx="0" cy="0"/>
          <a:chOff x="0" y="0"/>
          <a:chExt cx="0" cy="0"/>
        </a:xfrm>
      </p:grpSpPr>
      <p:sp>
        <p:nvSpPr>
          <p:cNvPr id="1310" name="Google Shape;1310;g290973c95f1_0_108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311" name="Google Shape;1311;g290973c95f1_0_108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6" name="Shape 1326"/>
        <p:cNvGrpSpPr/>
        <p:nvPr/>
      </p:nvGrpSpPr>
      <p:grpSpPr>
        <a:xfrm>
          <a:off x="0" y="0"/>
          <a:ext cx="0" cy="0"/>
          <a:chOff x="0" y="0"/>
          <a:chExt cx="0" cy="0"/>
        </a:xfrm>
      </p:grpSpPr>
      <p:sp>
        <p:nvSpPr>
          <p:cNvPr id="1327" name="Google Shape;1327;g290973c95f1_0_1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8" name="Google Shape;1328;g290973c95f1_0_1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3" name="Shape 1333"/>
        <p:cNvGrpSpPr/>
        <p:nvPr/>
      </p:nvGrpSpPr>
      <p:grpSpPr>
        <a:xfrm>
          <a:off x="0" y="0"/>
          <a:ext cx="0" cy="0"/>
          <a:chOff x="0" y="0"/>
          <a:chExt cx="0" cy="0"/>
        </a:xfrm>
      </p:grpSpPr>
      <p:sp>
        <p:nvSpPr>
          <p:cNvPr id="1334" name="Google Shape;1334;g29feb5ef747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5" name="Google Shape;1335;g29feb5ef747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g290973c95f1_0_1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3" name="Google Shape;1343;g290973c95f1_0_1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8" name="Shape 1348"/>
        <p:cNvGrpSpPr/>
        <p:nvPr/>
      </p:nvGrpSpPr>
      <p:grpSpPr>
        <a:xfrm>
          <a:off x="0" y="0"/>
          <a:ext cx="0" cy="0"/>
          <a:chOff x="0" y="0"/>
          <a:chExt cx="0" cy="0"/>
        </a:xfrm>
      </p:grpSpPr>
      <p:sp>
        <p:nvSpPr>
          <p:cNvPr id="1349" name="Google Shape;1349;g290973c95f1_0_1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0" name="Google Shape;1350;g290973c95f1_0_1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90973c95f1_0_3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47" name="Google Shape;147;g290973c95f1_0_3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5" name="Shape 1355"/>
        <p:cNvGrpSpPr/>
        <p:nvPr/>
      </p:nvGrpSpPr>
      <p:grpSpPr>
        <a:xfrm>
          <a:off x="0" y="0"/>
          <a:ext cx="0" cy="0"/>
          <a:chOff x="0" y="0"/>
          <a:chExt cx="0" cy="0"/>
        </a:xfrm>
      </p:grpSpPr>
      <p:sp>
        <p:nvSpPr>
          <p:cNvPr id="1356" name="Google Shape;1356;g290973c95f1_0_1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7" name="Google Shape;1357;g290973c95f1_0_1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2" name="Shape 1362"/>
        <p:cNvGrpSpPr/>
        <p:nvPr/>
      </p:nvGrpSpPr>
      <p:grpSpPr>
        <a:xfrm>
          <a:off x="0" y="0"/>
          <a:ext cx="0" cy="0"/>
          <a:chOff x="0" y="0"/>
          <a:chExt cx="0" cy="0"/>
        </a:xfrm>
      </p:grpSpPr>
      <p:sp>
        <p:nvSpPr>
          <p:cNvPr id="1363" name="Google Shape;1363;g29feb5ef747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4" name="Google Shape;1364;g29feb5ef747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9" name="Shape 1369"/>
        <p:cNvGrpSpPr/>
        <p:nvPr/>
      </p:nvGrpSpPr>
      <p:grpSpPr>
        <a:xfrm>
          <a:off x="0" y="0"/>
          <a:ext cx="0" cy="0"/>
          <a:chOff x="0" y="0"/>
          <a:chExt cx="0" cy="0"/>
        </a:xfrm>
      </p:grpSpPr>
      <p:sp>
        <p:nvSpPr>
          <p:cNvPr id="1370" name="Google Shape;1370;g29feb5ef747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1" name="Google Shape;1371;g29feb5ef747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g290973c95f1_0_1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8" name="Google Shape;1378;g290973c95f1_0_1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2" name="Shape 1382"/>
        <p:cNvGrpSpPr/>
        <p:nvPr/>
      </p:nvGrpSpPr>
      <p:grpSpPr>
        <a:xfrm>
          <a:off x="0" y="0"/>
          <a:ext cx="0" cy="0"/>
          <a:chOff x="0" y="0"/>
          <a:chExt cx="0" cy="0"/>
        </a:xfrm>
      </p:grpSpPr>
      <p:sp>
        <p:nvSpPr>
          <p:cNvPr id="1383" name="Google Shape;1383;g290973c95f1_0_1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4" name="Google Shape;1384;g290973c95f1_0_1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9" name="Shape 1389"/>
        <p:cNvGrpSpPr/>
        <p:nvPr/>
      </p:nvGrpSpPr>
      <p:grpSpPr>
        <a:xfrm>
          <a:off x="0" y="0"/>
          <a:ext cx="0" cy="0"/>
          <a:chOff x="0" y="0"/>
          <a:chExt cx="0" cy="0"/>
        </a:xfrm>
      </p:grpSpPr>
      <p:sp>
        <p:nvSpPr>
          <p:cNvPr id="1390" name="Google Shape;1390;g28d20851650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1" name="Google Shape;1391;g28d20851650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5" name="Shape 1395"/>
        <p:cNvGrpSpPr/>
        <p:nvPr/>
      </p:nvGrpSpPr>
      <p:grpSpPr>
        <a:xfrm>
          <a:off x="0" y="0"/>
          <a:ext cx="0" cy="0"/>
          <a:chOff x="0" y="0"/>
          <a:chExt cx="0" cy="0"/>
        </a:xfrm>
      </p:grpSpPr>
      <p:sp>
        <p:nvSpPr>
          <p:cNvPr id="1396" name="Google Shape;1396;g290973c95f1_0_15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7" name="Google Shape;1397;g290973c95f1_0_1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2" name="Shape 1402"/>
        <p:cNvGrpSpPr/>
        <p:nvPr/>
      </p:nvGrpSpPr>
      <p:grpSpPr>
        <a:xfrm>
          <a:off x="0" y="0"/>
          <a:ext cx="0" cy="0"/>
          <a:chOff x="0" y="0"/>
          <a:chExt cx="0" cy="0"/>
        </a:xfrm>
      </p:grpSpPr>
      <p:sp>
        <p:nvSpPr>
          <p:cNvPr id="1403" name="Google Shape;1403;g290973c95f1_0_1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4" name="Google Shape;1404;g290973c95f1_0_1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9" name="Shape 1409"/>
        <p:cNvGrpSpPr/>
        <p:nvPr/>
      </p:nvGrpSpPr>
      <p:grpSpPr>
        <a:xfrm>
          <a:off x="0" y="0"/>
          <a:ext cx="0" cy="0"/>
          <a:chOff x="0" y="0"/>
          <a:chExt cx="0" cy="0"/>
        </a:xfrm>
      </p:grpSpPr>
      <p:sp>
        <p:nvSpPr>
          <p:cNvPr id="1410" name="Google Shape;1410;g28d20851650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1" name="Google Shape;1411;g28d20851650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6" name="Shape 1416"/>
        <p:cNvGrpSpPr/>
        <p:nvPr/>
      </p:nvGrpSpPr>
      <p:grpSpPr>
        <a:xfrm>
          <a:off x="0" y="0"/>
          <a:ext cx="0" cy="0"/>
          <a:chOff x="0" y="0"/>
          <a:chExt cx="0" cy="0"/>
        </a:xfrm>
      </p:grpSpPr>
      <p:sp>
        <p:nvSpPr>
          <p:cNvPr id="1417" name="Google Shape;1417;g28d20851650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8" name="Google Shape;1418;g28d20851650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90973c95f1_0_51: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55" name="Google Shape;155;g290973c95f1_0_51: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3" name="Shape 1423"/>
        <p:cNvGrpSpPr/>
        <p:nvPr/>
      </p:nvGrpSpPr>
      <p:grpSpPr>
        <a:xfrm>
          <a:off x="0" y="0"/>
          <a:ext cx="0" cy="0"/>
          <a:chOff x="0" y="0"/>
          <a:chExt cx="0" cy="0"/>
        </a:xfrm>
      </p:grpSpPr>
      <p:sp>
        <p:nvSpPr>
          <p:cNvPr id="1424" name="Google Shape;1424;g28d20851650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5" name="Google Shape;1425;g28d20851650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0" name="Shape 1430"/>
        <p:cNvGrpSpPr/>
        <p:nvPr/>
      </p:nvGrpSpPr>
      <p:grpSpPr>
        <a:xfrm>
          <a:off x="0" y="0"/>
          <a:ext cx="0" cy="0"/>
          <a:chOff x="0" y="0"/>
          <a:chExt cx="0" cy="0"/>
        </a:xfrm>
      </p:grpSpPr>
      <p:sp>
        <p:nvSpPr>
          <p:cNvPr id="1431" name="Google Shape;1431;g29f65d922cf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2" name="Google Shape;1432;g29f65d922cf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7" name="Shape 1437"/>
        <p:cNvGrpSpPr/>
        <p:nvPr/>
      </p:nvGrpSpPr>
      <p:grpSpPr>
        <a:xfrm>
          <a:off x="0" y="0"/>
          <a:ext cx="0" cy="0"/>
          <a:chOff x="0" y="0"/>
          <a:chExt cx="0" cy="0"/>
        </a:xfrm>
      </p:grpSpPr>
      <p:sp>
        <p:nvSpPr>
          <p:cNvPr id="1438" name="Google Shape;1438;g290973c95f1_0_1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9" name="Google Shape;1439;g290973c95f1_0_1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3" name="Shape 1443"/>
        <p:cNvGrpSpPr/>
        <p:nvPr/>
      </p:nvGrpSpPr>
      <p:grpSpPr>
        <a:xfrm>
          <a:off x="0" y="0"/>
          <a:ext cx="0" cy="0"/>
          <a:chOff x="0" y="0"/>
          <a:chExt cx="0" cy="0"/>
        </a:xfrm>
      </p:grpSpPr>
      <p:sp>
        <p:nvSpPr>
          <p:cNvPr id="1444" name="Google Shape;1444;g290973c95f1_0_1613: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445" name="Google Shape;1445;g290973c95f1_0_1613: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8" name="Shape 1458"/>
        <p:cNvGrpSpPr/>
        <p:nvPr/>
      </p:nvGrpSpPr>
      <p:grpSpPr>
        <a:xfrm>
          <a:off x="0" y="0"/>
          <a:ext cx="0" cy="0"/>
          <a:chOff x="0" y="0"/>
          <a:chExt cx="0" cy="0"/>
        </a:xfrm>
      </p:grpSpPr>
      <p:sp>
        <p:nvSpPr>
          <p:cNvPr id="1459" name="Google Shape;1459;g290973c95f1_0_162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460" name="Google Shape;1460;g290973c95f1_0_162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3" name="Shape 1473"/>
        <p:cNvGrpSpPr/>
        <p:nvPr/>
      </p:nvGrpSpPr>
      <p:grpSpPr>
        <a:xfrm>
          <a:off x="0" y="0"/>
          <a:ext cx="0" cy="0"/>
          <a:chOff x="0" y="0"/>
          <a:chExt cx="0" cy="0"/>
        </a:xfrm>
      </p:grpSpPr>
      <p:sp>
        <p:nvSpPr>
          <p:cNvPr id="1474" name="Google Shape;1474;g290973c95f1_0_1641: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475" name="Google Shape;1475;g290973c95f1_0_1641: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8" name="Shape 1488"/>
        <p:cNvGrpSpPr/>
        <p:nvPr/>
      </p:nvGrpSpPr>
      <p:grpSpPr>
        <a:xfrm>
          <a:off x="0" y="0"/>
          <a:ext cx="0" cy="0"/>
          <a:chOff x="0" y="0"/>
          <a:chExt cx="0" cy="0"/>
        </a:xfrm>
      </p:grpSpPr>
      <p:sp>
        <p:nvSpPr>
          <p:cNvPr id="1489" name="Google Shape;1489;g290973c95f1_0_1655: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490" name="Google Shape;1490;g290973c95f1_0_1655: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3" name="Shape 1503"/>
        <p:cNvGrpSpPr/>
        <p:nvPr/>
      </p:nvGrpSpPr>
      <p:grpSpPr>
        <a:xfrm>
          <a:off x="0" y="0"/>
          <a:ext cx="0" cy="0"/>
          <a:chOff x="0" y="0"/>
          <a:chExt cx="0" cy="0"/>
        </a:xfrm>
      </p:grpSpPr>
      <p:sp>
        <p:nvSpPr>
          <p:cNvPr id="1504" name="Google Shape;1504;g290973c95f1_0_1669: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505" name="Google Shape;1505;g290973c95f1_0_1669: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8" name="Shape 1518"/>
        <p:cNvGrpSpPr/>
        <p:nvPr/>
      </p:nvGrpSpPr>
      <p:grpSpPr>
        <a:xfrm>
          <a:off x="0" y="0"/>
          <a:ext cx="0" cy="0"/>
          <a:chOff x="0" y="0"/>
          <a:chExt cx="0" cy="0"/>
        </a:xfrm>
      </p:grpSpPr>
      <p:sp>
        <p:nvSpPr>
          <p:cNvPr id="1519" name="Google Shape;1519;g290973c95f1_0_1683: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520" name="Google Shape;1520;g290973c95f1_0_1683: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3" name="Shape 1533"/>
        <p:cNvGrpSpPr/>
        <p:nvPr/>
      </p:nvGrpSpPr>
      <p:grpSpPr>
        <a:xfrm>
          <a:off x="0" y="0"/>
          <a:ext cx="0" cy="0"/>
          <a:chOff x="0" y="0"/>
          <a:chExt cx="0" cy="0"/>
        </a:xfrm>
      </p:grpSpPr>
      <p:sp>
        <p:nvSpPr>
          <p:cNvPr id="1534" name="Google Shape;1534;g290973c95f1_0_169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535" name="Google Shape;1535;g290973c95f1_0_169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90973c95f1_0_2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90973c95f1_0_2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9" name="Shape 1549"/>
        <p:cNvGrpSpPr/>
        <p:nvPr/>
      </p:nvGrpSpPr>
      <p:grpSpPr>
        <a:xfrm>
          <a:off x="0" y="0"/>
          <a:ext cx="0" cy="0"/>
          <a:chOff x="0" y="0"/>
          <a:chExt cx="0" cy="0"/>
        </a:xfrm>
      </p:grpSpPr>
      <p:sp>
        <p:nvSpPr>
          <p:cNvPr id="1550" name="Google Shape;1550;g290973c95f1_0_1712: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551" name="Google Shape;1551;g290973c95f1_0_1712: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4" name="Shape 1564"/>
        <p:cNvGrpSpPr/>
        <p:nvPr/>
      </p:nvGrpSpPr>
      <p:grpSpPr>
        <a:xfrm>
          <a:off x="0" y="0"/>
          <a:ext cx="0" cy="0"/>
          <a:chOff x="0" y="0"/>
          <a:chExt cx="0" cy="0"/>
        </a:xfrm>
      </p:grpSpPr>
      <p:sp>
        <p:nvSpPr>
          <p:cNvPr id="1565" name="Google Shape;1565;g290973c95f1_0_1726: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566" name="Google Shape;1566;g290973c95f1_0_1726: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9" name="Shape 1579"/>
        <p:cNvGrpSpPr/>
        <p:nvPr/>
      </p:nvGrpSpPr>
      <p:grpSpPr>
        <a:xfrm>
          <a:off x="0" y="0"/>
          <a:ext cx="0" cy="0"/>
          <a:chOff x="0" y="0"/>
          <a:chExt cx="0" cy="0"/>
        </a:xfrm>
      </p:grpSpPr>
      <p:sp>
        <p:nvSpPr>
          <p:cNvPr id="1580" name="Google Shape;1580;g290973c95f1_0_1740: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581" name="Google Shape;1581;g290973c95f1_0_1740: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4" name="Shape 1594"/>
        <p:cNvGrpSpPr/>
        <p:nvPr/>
      </p:nvGrpSpPr>
      <p:grpSpPr>
        <a:xfrm>
          <a:off x="0" y="0"/>
          <a:ext cx="0" cy="0"/>
          <a:chOff x="0" y="0"/>
          <a:chExt cx="0" cy="0"/>
        </a:xfrm>
      </p:grpSpPr>
      <p:sp>
        <p:nvSpPr>
          <p:cNvPr id="1595" name="Google Shape;1595;g290973c95f1_0_1754: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596" name="Google Shape;1596;g290973c95f1_0_1754: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9" name="Shape 1609"/>
        <p:cNvGrpSpPr/>
        <p:nvPr/>
      </p:nvGrpSpPr>
      <p:grpSpPr>
        <a:xfrm>
          <a:off x="0" y="0"/>
          <a:ext cx="0" cy="0"/>
          <a:chOff x="0" y="0"/>
          <a:chExt cx="0" cy="0"/>
        </a:xfrm>
      </p:grpSpPr>
      <p:sp>
        <p:nvSpPr>
          <p:cNvPr id="1610" name="Google Shape;1610;g290973c95f1_0_1768: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611" name="Google Shape;1611;g290973c95f1_0_1768: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4" name="Shape 1624"/>
        <p:cNvGrpSpPr/>
        <p:nvPr/>
      </p:nvGrpSpPr>
      <p:grpSpPr>
        <a:xfrm>
          <a:off x="0" y="0"/>
          <a:ext cx="0" cy="0"/>
          <a:chOff x="0" y="0"/>
          <a:chExt cx="0" cy="0"/>
        </a:xfrm>
      </p:grpSpPr>
      <p:sp>
        <p:nvSpPr>
          <p:cNvPr id="1625" name="Google Shape;1625;g28d20851650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6" name="Google Shape;1626;g28d20851650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1" name="Shape 1631"/>
        <p:cNvGrpSpPr/>
        <p:nvPr/>
      </p:nvGrpSpPr>
      <p:grpSpPr>
        <a:xfrm>
          <a:off x="0" y="0"/>
          <a:ext cx="0" cy="0"/>
          <a:chOff x="0" y="0"/>
          <a:chExt cx="0" cy="0"/>
        </a:xfrm>
      </p:grpSpPr>
      <p:sp>
        <p:nvSpPr>
          <p:cNvPr id="1632" name="Google Shape;1632;g290973c95f1_0_20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3" name="Google Shape;1633;g290973c95f1_0_20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7" name="Shape 1637"/>
        <p:cNvGrpSpPr/>
        <p:nvPr/>
      </p:nvGrpSpPr>
      <p:grpSpPr>
        <a:xfrm>
          <a:off x="0" y="0"/>
          <a:ext cx="0" cy="0"/>
          <a:chOff x="0" y="0"/>
          <a:chExt cx="0" cy="0"/>
        </a:xfrm>
      </p:grpSpPr>
      <p:sp>
        <p:nvSpPr>
          <p:cNvPr id="1638" name="Google Shape;1638;g290973c95f1_0_2084: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639" name="Google Shape;1639;g290973c95f1_0_2084: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5" name="Shape 1655"/>
        <p:cNvGrpSpPr/>
        <p:nvPr/>
      </p:nvGrpSpPr>
      <p:grpSpPr>
        <a:xfrm>
          <a:off x="0" y="0"/>
          <a:ext cx="0" cy="0"/>
          <a:chOff x="0" y="0"/>
          <a:chExt cx="0" cy="0"/>
        </a:xfrm>
      </p:grpSpPr>
      <p:sp>
        <p:nvSpPr>
          <p:cNvPr id="1656" name="Google Shape;1656;g290973c95f1_0_2101: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657" name="Google Shape;1657;g290973c95f1_0_2101: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1" name="Shape 1671"/>
        <p:cNvGrpSpPr/>
        <p:nvPr/>
      </p:nvGrpSpPr>
      <p:grpSpPr>
        <a:xfrm>
          <a:off x="0" y="0"/>
          <a:ext cx="0" cy="0"/>
          <a:chOff x="0" y="0"/>
          <a:chExt cx="0" cy="0"/>
        </a:xfrm>
      </p:grpSpPr>
      <p:sp>
        <p:nvSpPr>
          <p:cNvPr id="1672" name="Google Shape;1672;g290973c95f1_0_2116: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673" name="Google Shape;1673;g290973c95f1_0_2116: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90973c95f1_0_2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90973c95f1_0_2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6" name="Shape 1686"/>
        <p:cNvGrpSpPr/>
        <p:nvPr/>
      </p:nvGrpSpPr>
      <p:grpSpPr>
        <a:xfrm>
          <a:off x="0" y="0"/>
          <a:ext cx="0" cy="0"/>
          <a:chOff x="0" y="0"/>
          <a:chExt cx="0" cy="0"/>
        </a:xfrm>
      </p:grpSpPr>
      <p:sp>
        <p:nvSpPr>
          <p:cNvPr id="1687" name="Google Shape;1687;g290973c95f1_0_2130: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688" name="Google Shape;1688;g290973c95f1_0_2130: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7" name="Shape 1707"/>
        <p:cNvGrpSpPr/>
        <p:nvPr/>
      </p:nvGrpSpPr>
      <p:grpSpPr>
        <a:xfrm>
          <a:off x="0" y="0"/>
          <a:ext cx="0" cy="0"/>
          <a:chOff x="0" y="0"/>
          <a:chExt cx="0" cy="0"/>
        </a:xfrm>
      </p:grpSpPr>
      <p:sp>
        <p:nvSpPr>
          <p:cNvPr id="1708" name="Google Shape;1708;g290973c95f1_0_2150: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709" name="Google Shape;1709;g290973c95f1_0_2150: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2" name="Shape 1722"/>
        <p:cNvGrpSpPr/>
        <p:nvPr/>
      </p:nvGrpSpPr>
      <p:grpSpPr>
        <a:xfrm>
          <a:off x="0" y="0"/>
          <a:ext cx="0" cy="0"/>
          <a:chOff x="0" y="0"/>
          <a:chExt cx="0" cy="0"/>
        </a:xfrm>
      </p:grpSpPr>
      <p:sp>
        <p:nvSpPr>
          <p:cNvPr id="1723" name="Google Shape;1723;g29feb5ef747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4" name="Google Shape;1724;g29feb5ef747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9" name="Shape 1729"/>
        <p:cNvGrpSpPr/>
        <p:nvPr/>
      </p:nvGrpSpPr>
      <p:grpSpPr>
        <a:xfrm>
          <a:off x="0" y="0"/>
          <a:ext cx="0" cy="0"/>
          <a:chOff x="0" y="0"/>
          <a:chExt cx="0" cy="0"/>
        </a:xfrm>
      </p:grpSpPr>
      <p:sp>
        <p:nvSpPr>
          <p:cNvPr id="1730" name="Google Shape;1730;g29feb5ef747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1" name="Google Shape;1731;g29feb5ef747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6" name="Shape 1736"/>
        <p:cNvGrpSpPr/>
        <p:nvPr/>
      </p:nvGrpSpPr>
      <p:grpSpPr>
        <a:xfrm>
          <a:off x="0" y="0"/>
          <a:ext cx="0" cy="0"/>
          <a:chOff x="0" y="0"/>
          <a:chExt cx="0" cy="0"/>
        </a:xfrm>
      </p:grpSpPr>
      <p:sp>
        <p:nvSpPr>
          <p:cNvPr id="1737" name="Google Shape;1737;g29feb5ef747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8" name="Google Shape;1738;g29feb5ef747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3" name="Shape 1743"/>
        <p:cNvGrpSpPr/>
        <p:nvPr/>
      </p:nvGrpSpPr>
      <p:grpSpPr>
        <a:xfrm>
          <a:off x="0" y="0"/>
          <a:ext cx="0" cy="0"/>
          <a:chOff x="0" y="0"/>
          <a:chExt cx="0" cy="0"/>
        </a:xfrm>
      </p:grpSpPr>
      <p:sp>
        <p:nvSpPr>
          <p:cNvPr id="1744" name="Google Shape;1744;g290973c95f1_0_2242: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745" name="Google Shape;1745;g290973c95f1_0_2242: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8" name="Shape 1758"/>
        <p:cNvGrpSpPr/>
        <p:nvPr/>
      </p:nvGrpSpPr>
      <p:grpSpPr>
        <a:xfrm>
          <a:off x="0" y="0"/>
          <a:ext cx="0" cy="0"/>
          <a:chOff x="0" y="0"/>
          <a:chExt cx="0" cy="0"/>
        </a:xfrm>
      </p:grpSpPr>
      <p:sp>
        <p:nvSpPr>
          <p:cNvPr id="1759" name="Google Shape;1759;g290973c95f1_0_1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0" name="Google Shape;1760;g290973c95f1_0_1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5" name="Shape 1765"/>
        <p:cNvGrpSpPr/>
        <p:nvPr/>
      </p:nvGrpSpPr>
      <p:grpSpPr>
        <a:xfrm>
          <a:off x="0" y="0"/>
          <a:ext cx="0" cy="0"/>
          <a:chOff x="0" y="0"/>
          <a:chExt cx="0" cy="0"/>
        </a:xfrm>
      </p:grpSpPr>
      <p:sp>
        <p:nvSpPr>
          <p:cNvPr id="1766" name="Google Shape;1766;g290973c95f1_0_25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7" name="Google Shape;1767;g290973c95f1_0_25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2" name="Shape 1772"/>
        <p:cNvGrpSpPr/>
        <p:nvPr/>
      </p:nvGrpSpPr>
      <p:grpSpPr>
        <a:xfrm>
          <a:off x="0" y="0"/>
          <a:ext cx="0" cy="0"/>
          <a:chOff x="0" y="0"/>
          <a:chExt cx="0" cy="0"/>
        </a:xfrm>
      </p:grpSpPr>
      <p:sp>
        <p:nvSpPr>
          <p:cNvPr id="1773" name="Google Shape;1773;g29feb5ef747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4" name="Google Shape;1774;g29feb5ef747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8" name="Shape 1778"/>
        <p:cNvGrpSpPr/>
        <p:nvPr/>
      </p:nvGrpSpPr>
      <p:grpSpPr>
        <a:xfrm>
          <a:off x="0" y="0"/>
          <a:ext cx="0" cy="0"/>
          <a:chOff x="0" y="0"/>
          <a:chExt cx="0" cy="0"/>
        </a:xfrm>
      </p:grpSpPr>
      <p:sp>
        <p:nvSpPr>
          <p:cNvPr id="1779" name="Google Shape;1779;g29feb5ef747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0" name="Google Shape;1780;g29feb5ef747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90973c95f1_0_2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90973c95f1_0_2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5" name="Shape 1785"/>
        <p:cNvGrpSpPr/>
        <p:nvPr/>
      </p:nvGrpSpPr>
      <p:grpSpPr>
        <a:xfrm>
          <a:off x="0" y="0"/>
          <a:ext cx="0" cy="0"/>
          <a:chOff x="0" y="0"/>
          <a:chExt cx="0" cy="0"/>
        </a:xfrm>
      </p:grpSpPr>
      <p:sp>
        <p:nvSpPr>
          <p:cNvPr id="1786" name="Google Shape;1786;g29feb5ef747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7" name="Google Shape;1787;g29feb5ef747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2" name="Shape 1792"/>
        <p:cNvGrpSpPr/>
        <p:nvPr/>
      </p:nvGrpSpPr>
      <p:grpSpPr>
        <a:xfrm>
          <a:off x="0" y="0"/>
          <a:ext cx="0" cy="0"/>
          <a:chOff x="0" y="0"/>
          <a:chExt cx="0" cy="0"/>
        </a:xfrm>
      </p:grpSpPr>
      <p:sp>
        <p:nvSpPr>
          <p:cNvPr id="1793" name="Google Shape;1793;g29feb5ef747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4" name="Google Shape;1794;g29feb5ef747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9" name="Shape 1799"/>
        <p:cNvGrpSpPr/>
        <p:nvPr/>
      </p:nvGrpSpPr>
      <p:grpSpPr>
        <a:xfrm>
          <a:off x="0" y="0"/>
          <a:ext cx="0" cy="0"/>
          <a:chOff x="0" y="0"/>
          <a:chExt cx="0" cy="0"/>
        </a:xfrm>
      </p:grpSpPr>
      <p:sp>
        <p:nvSpPr>
          <p:cNvPr id="1800" name="Google Shape;1800;g29feb5ef747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1" name="Google Shape;1801;g29feb5ef747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5" name="Shape 1805"/>
        <p:cNvGrpSpPr/>
        <p:nvPr/>
      </p:nvGrpSpPr>
      <p:grpSpPr>
        <a:xfrm>
          <a:off x="0" y="0"/>
          <a:ext cx="0" cy="0"/>
          <a:chOff x="0" y="0"/>
          <a:chExt cx="0" cy="0"/>
        </a:xfrm>
      </p:grpSpPr>
      <p:sp>
        <p:nvSpPr>
          <p:cNvPr id="1806" name="Google Shape;1806;g29feb5ef747_0_102:notes"/>
          <p:cNvSpPr/>
          <p:nvPr>
            <p:ph idx="2" type="sldImg"/>
          </p:nvPr>
        </p:nvSpPr>
        <p:spPr>
          <a:xfrm>
            <a:off x="1143225" y="685800"/>
            <a:ext cx="4572300" cy="3428700"/>
          </a:xfrm>
          <a:custGeom>
            <a:rect b="b" l="l" r="r" t="t"/>
            <a:pathLst>
              <a:path extrusionOk="0" h="120000" w="120000">
                <a:moveTo>
                  <a:pt x="0" y="0"/>
                </a:moveTo>
                <a:lnTo>
                  <a:pt x="120000" y="0"/>
                </a:lnTo>
                <a:lnTo>
                  <a:pt x="120000" y="120000"/>
                </a:lnTo>
                <a:lnTo>
                  <a:pt x="0" y="120000"/>
                </a:lnTo>
                <a:close/>
              </a:path>
            </a:pathLst>
          </a:custGeom>
        </p:spPr>
      </p:sp>
      <p:sp>
        <p:nvSpPr>
          <p:cNvPr id="1807" name="Google Shape;1807;g29feb5ef747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3" name="Shape 1813"/>
        <p:cNvGrpSpPr/>
        <p:nvPr/>
      </p:nvGrpSpPr>
      <p:grpSpPr>
        <a:xfrm>
          <a:off x="0" y="0"/>
          <a:ext cx="0" cy="0"/>
          <a:chOff x="0" y="0"/>
          <a:chExt cx="0" cy="0"/>
        </a:xfrm>
      </p:grpSpPr>
      <p:sp>
        <p:nvSpPr>
          <p:cNvPr id="1814" name="Google Shape;1814;g29feb5ef747_0_109: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815" name="Google Shape;1815;g29feb5ef747_0_109: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9" name="Shape 1829"/>
        <p:cNvGrpSpPr/>
        <p:nvPr/>
      </p:nvGrpSpPr>
      <p:grpSpPr>
        <a:xfrm>
          <a:off x="0" y="0"/>
          <a:ext cx="0" cy="0"/>
          <a:chOff x="0" y="0"/>
          <a:chExt cx="0" cy="0"/>
        </a:xfrm>
      </p:grpSpPr>
      <p:sp>
        <p:nvSpPr>
          <p:cNvPr id="1830" name="Google Shape;1830;g29feb5ef747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1" name="Google Shape;1831;g29feb5ef747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6" name="Shape 1836"/>
        <p:cNvGrpSpPr/>
        <p:nvPr/>
      </p:nvGrpSpPr>
      <p:grpSpPr>
        <a:xfrm>
          <a:off x="0" y="0"/>
          <a:ext cx="0" cy="0"/>
          <a:chOff x="0" y="0"/>
          <a:chExt cx="0" cy="0"/>
        </a:xfrm>
      </p:grpSpPr>
      <p:sp>
        <p:nvSpPr>
          <p:cNvPr id="1837" name="Google Shape;1837;g29feb5ef747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8" name="Google Shape;1838;g29feb5ef747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3" name="Shape 1843"/>
        <p:cNvGrpSpPr/>
        <p:nvPr/>
      </p:nvGrpSpPr>
      <p:grpSpPr>
        <a:xfrm>
          <a:off x="0" y="0"/>
          <a:ext cx="0" cy="0"/>
          <a:chOff x="0" y="0"/>
          <a:chExt cx="0" cy="0"/>
        </a:xfrm>
      </p:grpSpPr>
      <p:sp>
        <p:nvSpPr>
          <p:cNvPr id="1844" name="Google Shape;1844;g29feb5ef747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5" name="Google Shape;1845;g29feb5ef747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0" name="Shape 1850"/>
        <p:cNvGrpSpPr/>
        <p:nvPr/>
      </p:nvGrpSpPr>
      <p:grpSpPr>
        <a:xfrm>
          <a:off x="0" y="0"/>
          <a:ext cx="0" cy="0"/>
          <a:chOff x="0" y="0"/>
          <a:chExt cx="0" cy="0"/>
        </a:xfrm>
      </p:grpSpPr>
      <p:sp>
        <p:nvSpPr>
          <p:cNvPr id="1851" name="Google Shape;1851;g29feb5ef747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2" name="Google Shape;1852;g29feb5ef747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7" name="Shape 1857"/>
        <p:cNvGrpSpPr/>
        <p:nvPr/>
      </p:nvGrpSpPr>
      <p:grpSpPr>
        <a:xfrm>
          <a:off x="0" y="0"/>
          <a:ext cx="0" cy="0"/>
          <a:chOff x="0" y="0"/>
          <a:chExt cx="0" cy="0"/>
        </a:xfrm>
      </p:grpSpPr>
      <p:sp>
        <p:nvSpPr>
          <p:cNvPr id="1858" name="Google Shape;1858;g29feb5ef747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9" name="Google Shape;1859;g29feb5ef747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90973c95f1_0_2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90973c95f1_0_2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4" name="Shape 1864"/>
        <p:cNvGrpSpPr/>
        <p:nvPr/>
      </p:nvGrpSpPr>
      <p:grpSpPr>
        <a:xfrm>
          <a:off x="0" y="0"/>
          <a:ext cx="0" cy="0"/>
          <a:chOff x="0" y="0"/>
          <a:chExt cx="0" cy="0"/>
        </a:xfrm>
      </p:grpSpPr>
      <p:sp>
        <p:nvSpPr>
          <p:cNvPr id="1865" name="Google Shape;1865;g29feb5ef747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6" name="Google Shape;1866;g29feb5ef747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90973c95f1_0_2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90973c95f1_0_2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8d20851650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28d20851650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90973c95f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90973c95f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90973c95f1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90973c95f1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8d2085165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8d2085165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8d2085165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8d2085165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8d20851650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8d20851650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9feb5ef747_1_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342900" rtl="0" algn="l">
              <a:lnSpc>
                <a:spcPct val="115000"/>
              </a:lnSpc>
              <a:spcBef>
                <a:spcPts val="0"/>
              </a:spcBef>
              <a:spcAft>
                <a:spcPts val="0"/>
              </a:spcAft>
              <a:buClr>
                <a:schemeClr val="dk1"/>
              </a:buClr>
              <a:buSzPts val="1100"/>
              <a:buFont typeface="Arial"/>
              <a:buNone/>
            </a:pPr>
            <a:r>
              <a:rPr b="1" lang="en" sz="1700">
                <a:solidFill>
                  <a:schemeClr val="dk1"/>
                </a:solidFill>
              </a:rPr>
              <a:t>The first computer is generally considered to be the abacus.  It was a manual computer that allowed for rapid calculations.</a:t>
            </a:r>
            <a:endParaRPr sz="1200">
              <a:solidFill>
                <a:schemeClr val="dk1"/>
              </a:solidFill>
              <a:latin typeface="Calibri"/>
              <a:ea typeface="Calibri"/>
              <a:cs typeface="Calibri"/>
              <a:sym typeface="Calibri"/>
            </a:endParaRPr>
          </a:p>
        </p:txBody>
      </p:sp>
      <p:sp>
        <p:nvSpPr>
          <p:cNvPr id="238" name="Google Shape;238;g29feb5ef747_1_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90973c95f1_0_14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342900" rtl="0" algn="l">
              <a:lnSpc>
                <a:spcPct val="115000"/>
              </a:lnSpc>
              <a:spcBef>
                <a:spcPts val="0"/>
              </a:spcBef>
              <a:spcAft>
                <a:spcPts val="0"/>
              </a:spcAft>
              <a:buClr>
                <a:schemeClr val="dk1"/>
              </a:buClr>
              <a:buSzPts val="1100"/>
              <a:buFont typeface="Arial"/>
              <a:buNone/>
            </a:pPr>
            <a:r>
              <a:rPr b="1" lang="en" sz="1700">
                <a:solidFill>
                  <a:schemeClr val="dk1"/>
                </a:solidFill>
              </a:rPr>
              <a:t>Next came mechanical computers - computers that used simple machines to do the computations (Hollerith’s tabulating </a:t>
            </a:r>
            <a:r>
              <a:rPr b="1" lang="en" sz="1700">
                <a:solidFill>
                  <a:schemeClr val="dk1"/>
                </a:solidFill>
              </a:rPr>
              <a:t>machine</a:t>
            </a:r>
            <a:r>
              <a:rPr b="1" lang="en" sz="1700">
                <a:solidFill>
                  <a:schemeClr val="dk1"/>
                </a:solidFill>
              </a:rPr>
              <a:t>).</a:t>
            </a:r>
            <a:endParaRPr b="1" sz="1700">
              <a:solidFill>
                <a:schemeClr val="dk1"/>
              </a:solidFill>
            </a:endParaRPr>
          </a:p>
          <a:p>
            <a:pPr indent="0" lvl="0" marL="342900" rtl="0" algn="l">
              <a:lnSpc>
                <a:spcPct val="115000"/>
              </a:lnSpc>
              <a:spcBef>
                <a:spcPts val="0"/>
              </a:spcBef>
              <a:spcAft>
                <a:spcPts val="0"/>
              </a:spcAft>
              <a:buClr>
                <a:schemeClr val="dk1"/>
              </a:buClr>
              <a:buSzPts val="1100"/>
              <a:buFont typeface="Arial"/>
              <a:buNone/>
            </a:pPr>
            <a:r>
              <a:t/>
            </a:r>
            <a:endParaRPr b="1" sz="1700">
              <a:solidFill>
                <a:schemeClr val="dk1"/>
              </a:solidFill>
            </a:endParaRPr>
          </a:p>
          <a:p>
            <a:pPr indent="0" lvl="0" marL="342900" rtl="0" algn="l">
              <a:spcBef>
                <a:spcPts val="0"/>
              </a:spcBef>
              <a:spcAft>
                <a:spcPts val="0"/>
              </a:spcAft>
              <a:buClr>
                <a:schemeClr val="dk1"/>
              </a:buClr>
              <a:buSzPts val="800"/>
              <a:buFont typeface="Arial"/>
              <a:buNone/>
            </a:pPr>
            <a:r>
              <a:rPr b="1" lang="en" sz="1700">
                <a:solidFill>
                  <a:schemeClr val="dk1"/>
                </a:solidFill>
              </a:rPr>
              <a:t>With the turn of the 20th century - data is exploding and everyone wants to do computations quicker - especially the military.</a:t>
            </a:r>
            <a:endParaRPr b="1" sz="1700">
              <a:solidFill>
                <a:schemeClr val="dk1"/>
              </a:solidFill>
            </a:endParaRPr>
          </a:p>
        </p:txBody>
      </p:sp>
      <p:sp>
        <p:nvSpPr>
          <p:cNvPr id="253" name="Google Shape;253;g290973c95f1_0_14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90973c95f1_0_163: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342900" rtl="0" algn="l">
              <a:spcBef>
                <a:spcPts val="0"/>
              </a:spcBef>
              <a:spcAft>
                <a:spcPts val="0"/>
              </a:spcAft>
              <a:buClr>
                <a:schemeClr val="dk1"/>
              </a:buClr>
              <a:buSzPts val="1100"/>
              <a:buFont typeface="Arial"/>
              <a:buNone/>
            </a:pPr>
            <a:r>
              <a:rPr b="1" lang="en" sz="1700">
                <a:solidFill>
                  <a:schemeClr val="dk1"/>
                </a:solidFill>
              </a:rPr>
              <a:t>Electricity offered a way to work very fast - theoretically at a speed close to light.  </a:t>
            </a:r>
            <a:endParaRPr b="1" sz="1700">
              <a:solidFill>
                <a:schemeClr val="dk1"/>
              </a:solidFill>
            </a:endParaRPr>
          </a:p>
          <a:p>
            <a:pPr indent="0" lvl="0" marL="342900" rtl="0" algn="l">
              <a:spcBef>
                <a:spcPts val="0"/>
              </a:spcBef>
              <a:spcAft>
                <a:spcPts val="0"/>
              </a:spcAft>
              <a:buClr>
                <a:schemeClr val="dk1"/>
              </a:buClr>
              <a:buSzPts val="1100"/>
              <a:buFont typeface="Arial"/>
              <a:buNone/>
            </a:pPr>
            <a:r>
              <a:t/>
            </a:r>
            <a:endParaRPr b="1" sz="1700">
              <a:solidFill>
                <a:schemeClr val="dk1"/>
              </a:solidFill>
            </a:endParaRPr>
          </a:p>
          <a:p>
            <a:pPr indent="0" lvl="0" marL="342900" rtl="0" algn="l">
              <a:spcBef>
                <a:spcPts val="0"/>
              </a:spcBef>
              <a:spcAft>
                <a:spcPts val="0"/>
              </a:spcAft>
              <a:buClr>
                <a:schemeClr val="dk1"/>
              </a:buClr>
              <a:buSzPts val="800"/>
              <a:buFont typeface="Arial"/>
              <a:buNone/>
            </a:pPr>
            <a:r>
              <a:rPr b="1" lang="en" sz="1700">
                <a:solidFill>
                  <a:schemeClr val="dk1"/>
                </a:solidFill>
              </a:rPr>
              <a:t>However, there are problems - namely electricity and reliability.</a:t>
            </a:r>
            <a:endParaRPr sz="1200">
              <a:solidFill>
                <a:schemeClr val="dk1"/>
              </a:solidFill>
              <a:latin typeface="Calibri"/>
              <a:ea typeface="Calibri"/>
              <a:cs typeface="Calibri"/>
              <a:sym typeface="Calibri"/>
            </a:endParaRPr>
          </a:p>
        </p:txBody>
      </p:sp>
      <p:sp>
        <p:nvSpPr>
          <p:cNvPr id="269" name="Google Shape;269;g290973c95f1_0_163: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90973c95f1_0_179: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342900" rtl="0" algn="l">
              <a:spcBef>
                <a:spcPts val="0"/>
              </a:spcBef>
              <a:spcAft>
                <a:spcPts val="0"/>
              </a:spcAft>
              <a:buClr>
                <a:schemeClr val="dk1"/>
              </a:buClr>
              <a:buSzPts val="1100"/>
              <a:buFont typeface="Arial"/>
              <a:buNone/>
            </a:pPr>
            <a:r>
              <a:rPr b="1" lang="en" sz="1700">
                <a:solidFill>
                  <a:schemeClr val="dk1"/>
                </a:solidFill>
              </a:rPr>
              <a:t>If we assign presence of voltage (on) the concept of “1” and absence of </a:t>
            </a:r>
            <a:endParaRPr b="1" sz="1700">
              <a:solidFill>
                <a:schemeClr val="dk1"/>
              </a:solidFill>
            </a:endParaRPr>
          </a:p>
          <a:p>
            <a:pPr indent="0" lvl="0" marL="342900" rtl="0" algn="l">
              <a:spcBef>
                <a:spcPts val="0"/>
              </a:spcBef>
              <a:spcAft>
                <a:spcPts val="0"/>
              </a:spcAft>
              <a:buClr>
                <a:schemeClr val="dk1"/>
              </a:buClr>
              <a:buSzPts val="1100"/>
              <a:buFont typeface="Arial"/>
              <a:buNone/>
            </a:pPr>
            <a:r>
              <a:rPr b="1" lang="en" sz="1700">
                <a:solidFill>
                  <a:schemeClr val="dk1"/>
                </a:solidFill>
              </a:rPr>
              <a:t>voltage (power off) the concept of zero, we then had a math system to help us design ways to process the electricity with 100% reliability - Binary math!</a:t>
            </a:r>
            <a:endParaRPr b="1" sz="1700">
              <a:solidFill>
                <a:schemeClr val="dk1"/>
              </a:solidFill>
            </a:endParaRPr>
          </a:p>
          <a:p>
            <a:pPr indent="0" lvl="0" marL="342900" rtl="0" algn="l">
              <a:spcBef>
                <a:spcPts val="0"/>
              </a:spcBef>
              <a:spcAft>
                <a:spcPts val="0"/>
              </a:spcAft>
              <a:buClr>
                <a:schemeClr val="dk1"/>
              </a:buClr>
              <a:buSzPts val="1100"/>
              <a:buFont typeface="Arial"/>
              <a:buNone/>
            </a:pPr>
            <a:r>
              <a:t/>
            </a:r>
            <a:endParaRPr b="1" sz="1700">
              <a:solidFill>
                <a:schemeClr val="dk1"/>
              </a:solidFill>
            </a:endParaRPr>
          </a:p>
          <a:p>
            <a:pPr indent="0" lvl="0" marL="342900" rtl="0" algn="l">
              <a:spcBef>
                <a:spcPts val="0"/>
              </a:spcBef>
              <a:spcAft>
                <a:spcPts val="0"/>
              </a:spcAft>
              <a:buClr>
                <a:schemeClr val="dk1"/>
              </a:buClr>
              <a:buSzPts val="1100"/>
              <a:buFont typeface="Arial"/>
              <a:buNone/>
            </a:pPr>
            <a:r>
              <a:rPr b="1" lang="en" sz="1700">
                <a:solidFill>
                  <a:schemeClr val="dk1"/>
                </a:solidFill>
              </a:rPr>
              <a:t>To this day, everything on the modern computer at its most very basic level uses binary math. The circuits of the computer do approximately 100 math options, 20 of which are used frequently.</a:t>
            </a:r>
            <a:endParaRPr b="1" sz="1700">
              <a:solidFill>
                <a:schemeClr val="dk1"/>
              </a:solidFill>
            </a:endParaRPr>
          </a:p>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287" name="Google Shape;287;g290973c95f1_0_179: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9feb5ef747_1_23: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342900" rtl="0" algn="l">
              <a:spcBef>
                <a:spcPts val="0"/>
              </a:spcBef>
              <a:spcAft>
                <a:spcPts val="0"/>
              </a:spcAft>
              <a:buClr>
                <a:schemeClr val="dk1"/>
              </a:buClr>
              <a:buSzPts val="1100"/>
              <a:buFont typeface="Arial"/>
              <a:buNone/>
            </a:pPr>
            <a:r>
              <a:rPr b="1" lang="en" sz="1700">
                <a:solidFill>
                  <a:schemeClr val="dk1"/>
                </a:solidFill>
              </a:rPr>
              <a:t>A</a:t>
            </a:r>
            <a:r>
              <a:rPr b="1" lang="en" sz="1700">
                <a:solidFill>
                  <a:schemeClr val="dk1"/>
                </a:solidFill>
              </a:rPr>
              <a:t> Decimal Computer was just not practical. However, we could still work with the concept of power on and power off!</a:t>
            </a:r>
            <a:endParaRPr b="1" sz="1700">
              <a:solidFill>
                <a:schemeClr val="dk1"/>
              </a:solidFill>
            </a:endParaRPr>
          </a:p>
          <a:p>
            <a:pPr indent="0" lvl="0" marL="342900" rtl="0" algn="l">
              <a:spcBef>
                <a:spcPts val="0"/>
              </a:spcBef>
              <a:spcAft>
                <a:spcPts val="0"/>
              </a:spcAft>
              <a:buClr>
                <a:schemeClr val="dk1"/>
              </a:buClr>
              <a:buSzPts val="1100"/>
              <a:buFont typeface="Arial"/>
              <a:buNone/>
            </a:pPr>
            <a:r>
              <a:t/>
            </a:r>
            <a:endParaRPr b="1" sz="1700">
              <a:solidFill>
                <a:schemeClr val="dk1"/>
              </a:solidFill>
            </a:endParaRPr>
          </a:p>
          <a:p>
            <a:pPr indent="0" lvl="0" marL="342900" rtl="0" algn="l">
              <a:spcBef>
                <a:spcPts val="0"/>
              </a:spcBef>
              <a:spcAft>
                <a:spcPts val="0"/>
              </a:spcAft>
              <a:buClr>
                <a:schemeClr val="dk1"/>
              </a:buClr>
              <a:buSzPts val="1100"/>
              <a:buFont typeface="Arial"/>
              <a:buNone/>
            </a:pPr>
            <a:r>
              <a:rPr b="1" lang="en" sz="1700">
                <a:solidFill>
                  <a:schemeClr val="dk1"/>
                </a:solidFill>
              </a:rPr>
              <a:t>Math also had a ton of work on number systems - that is a number system with bases other than 10.  And the cool thing was there are clear rules on how to convert numbers from one system to another.</a:t>
            </a:r>
            <a:endParaRPr sz="1200">
              <a:solidFill>
                <a:schemeClr val="dk1"/>
              </a:solidFill>
              <a:latin typeface="Calibri"/>
              <a:ea typeface="Calibri"/>
              <a:cs typeface="Calibri"/>
              <a:sym typeface="Calibri"/>
            </a:endParaRPr>
          </a:p>
        </p:txBody>
      </p:sp>
      <p:sp>
        <p:nvSpPr>
          <p:cNvPr id="303" name="Google Shape;303;g29feb5ef747_1_23: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8d2085165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8d2085165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9feb5ef747_1_41: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342900" rtl="0" algn="l">
              <a:spcBef>
                <a:spcPts val="0"/>
              </a:spcBef>
              <a:spcAft>
                <a:spcPts val="0"/>
              </a:spcAft>
              <a:buClr>
                <a:schemeClr val="dk1"/>
              </a:buClr>
              <a:buSzPts val="1100"/>
              <a:buFont typeface="Arial"/>
              <a:buNone/>
            </a:pPr>
            <a:r>
              <a:rPr b="1" lang="en" sz="1700">
                <a:solidFill>
                  <a:schemeClr val="dk1"/>
                </a:solidFill>
              </a:rPr>
              <a:t>All data must be able to be mapped onto the binary number system.  This type of data is called discrete data.</a:t>
            </a:r>
            <a:endParaRPr b="1" sz="1700">
              <a:solidFill>
                <a:schemeClr val="dk1"/>
              </a:solidFill>
            </a:endParaRPr>
          </a:p>
          <a:p>
            <a:pPr indent="0" lvl="0" marL="342900" rtl="0" algn="l">
              <a:spcBef>
                <a:spcPts val="0"/>
              </a:spcBef>
              <a:spcAft>
                <a:spcPts val="0"/>
              </a:spcAft>
              <a:buClr>
                <a:schemeClr val="dk1"/>
              </a:buClr>
              <a:buSzPts val="1100"/>
              <a:buFont typeface="Arial"/>
              <a:buNone/>
            </a:pPr>
            <a:r>
              <a:t/>
            </a:r>
            <a:endParaRPr b="1" sz="1700">
              <a:solidFill>
                <a:schemeClr val="dk1"/>
              </a:solidFill>
            </a:endParaRPr>
          </a:p>
          <a:p>
            <a:pPr indent="0" lvl="0" marL="342900" rtl="0" algn="l">
              <a:spcBef>
                <a:spcPts val="0"/>
              </a:spcBef>
              <a:spcAft>
                <a:spcPts val="0"/>
              </a:spcAft>
              <a:buClr>
                <a:schemeClr val="dk1"/>
              </a:buClr>
              <a:buSzPts val="1100"/>
              <a:buFont typeface="Arial"/>
              <a:buNone/>
            </a:pPr>
            <a:r>
              <a:rPr b="1" lang="en" sz="1700">
                <a:solidFill>
                  <a:schemeClr val="dk1"/>
                </a:solidFill>
              </a:rPr>
              <a:t>We can do a lot of representation with this - most text can be represented this way.  Pictures used binary values to represent the presence of certain colors in a picture element or pixel.  We can record sound waves and the play rapid pictures with sound over them to make movies.</a:t>
            </a:r>
            <a:endParaRPr b="1" sz="1700">
              <a:solidFill>
                <a:schemeClr val="dk1"/>
              </a:solidFill>
            </a:endParaRPr>
          </a:p>
          <a:p>
            <a:pPr indent="0" lvl="0" marL="342900" rtl="0" algn="l">
              <a:spcBef>
                <a:spcPts val="0"/>
              </a:spcBef>
              <a:spcAft>
                <a:spcPts val="0"/>
              </a:spcAft>
              <a:buClr>
                <a:schemeClr val="dk1"/>
              </a:buClr>
              <a:buSzPts val="1100"/>
              <a:buFont typeface="Arial"/>
              <a:buNone/>
            </a:pPr>
            <a:r>
              <a:t/>
            </a:r>
            <a:endParaRPr b="1" sz="1700">
              <a:solidFill>
                <a:schemeClr val="dk1"/>
              </a:solidFill>
            </a:endParaRPr>
          </a:p>
          <a:p>
            <a:pPr indent="0" lvl="0" marL="342900" rtl="0" algn="l">
              <a:spcBef>
                <a:spcPts val="0"/>
              </a:spcBef>
              <a:spcAft>
                <a:spcPts val="0"/>
              </a:spcAft>
              <a:buClr>
                <a:schemeClr val="dk1"/>
              </a:buClr>
              <a:buSzPts val="1100"/>
              <a:buFont typeface="Arial"/>
              <a:buNone/>
            </a:pPr>
            <a:r>
              <a:rPr b="1" lang="en" sz="1700">
                <a:solidFill>
                  <a:schemeClr val="dk1"/>
                </a:solidFill>
              </a:rPr>
              <a:t>Some things cannot be represented by the computer.  For example - a computer cannot represent a circle completely - only an approximation of it.  </a:t>
            </a:r>
            <a:endParaRPr b="1" sz="1700">
              <a:solidFill>
                <a:schemeClr val="dk1"/>
              </a:solidFill>
            </a:endParaRPr>
          </a:p>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17" name="Google Shape;317;g29feb5ef747_1_41: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90973c95f1_0_1299: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33" name="Google Shape;333;g290973c95f1_0_1299: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90973c95f1_0_1317: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254000" lvl="0" marL="342900" rtl="0" algn="l">
              <a:lnSpc>
                <a:spcPct val="115000"/>
              </a:lnSpc>
              <a:spcBef>
                <a:spcPts val="1000"/>
              </a:spcBef>
              <a:spcAft>
                <a:spcPts val="0"/>
              </a:spcAft>
              <a:buClr>
                <a:srgbClr val="0A0A0A"/>
              </a:buClr>
              <a:buSzPts val="1400"/>
              <a:buChar char="●"/>
            </a:pPr>
            <a:r>
              <a:rPr lang="en">
                <a:solidFill>
                  <a:srgbClr val="0A0A0A"/>
                </a:solidFill>
                <a:highlight>
                  <a:schemeClr val="lt1"/>
                </a:highlight>
              </a:rPr>
              <a:t>The ALU is responsible for carrying out the arithmetic and logical operations of the CPU. It consists of an arithmetic logic unit (which performs arithmetic and logical operations) and a set of registers (which store data and instructions).</a:t>
            </a:r>
            <a:endParaRPr>
              <a:solidFill>
                <a:srgbClr val="0A0A0A"/>
              </a:solidFill>
              <a:highlight>
                <a:schemeClr val="lt1"/>
              </a:highlight>
            </a:endParaRPr>
          </a:p>
          <a:p>
            <a:pPr indent="-254000" lvl="0" marL="342900" rtl="0" algn="l">
              <a:lnSpc>
                <a:spcPct val="115000"/>
              </a:lnSpc>
              <a:spcBef>
                <a:spcPts val="0"/>
              </a:spcBef>
              <a:spcAft>
                <a:spcPts val="0"/>
              </a:spcAft>
              <a:buClr>
                <a:srgbClr val="0A0A0A"/>
              </a:buClr>
              <a:buSzPts val="1400"/>
              <a:buChar char="●"/>
            </a:pPr>
            <a:r>
              <a:rPr lang="en">
                <a:solidFill>
                  <a:srgbClr val="0A0A0A"/>
                </a:solidFill>
                <a:highlight>
                  <a:schemeClr val="lt1"/>
                </a:highlight>
              </a:rPr>
              <a:t>The control unit is responsible for fetching, decoding, and executing instructions. It also controls the flow of data between the various components of the CPU.</a:t>
            </a:r>
            <a:endParaRPr>
              <a:solidFill>
                <a:srgbClr val="0A0A0A"/>
              </a:solidFill>
              <a:highlight>
                <a:schemeClr val="lt1"/>
              </a:highlight>
            </a:endParaRPr>
          </a:p>
          <a:p>
            <a:pPr indent="-254000" lvl="0" marL="342900" rtl="0" algn="l">
              <a:lnSpc>
                <a:spcPct val="115000"/>
              </a:lnSpc>
              <a:spcBef>
                <a:spcPts val="0"/>
              </a:spcBef>
              <a:spcAft>
                <a:spcPts val="0"/>
              </a:spcAft>
              <a:buClr>
                <a:srgbClr val="0A0A0A"/>
              </a:buClr>
              <a:buSzPts val="1400"/>
              <a:buChar char="●"/>
            </a:pPr>
            <a:r>
              <a:rPr lang="en">
                <a:solidFill>
                  <a:srgbClr val="0A0A0A"/>
                </a:solidFill>
                <a:highlight>
                  <a:schemeClr val="lt1"/>
                </a:highlight>
              </a:rPr>
              <a:t>The registers are used to store data and instructions. There are four types of registers: general-purpose, floating-point, control, and status. General-purpose registers can be used for any purpose. floating point registers are used for storing floating-point numbers. Control registers or unit  contain control signals that tell the various components of the CPU what to do. Status registers contain information about the current state of the CPU.</a:t>
            </a:r>
            <a:endParaRPr sz="1200">
              <a:solidFill>
                <a:schemeClr val="dk1"/>
              </a:solidFill>
              <a:latin typeface="Calibri"/>
              <a:ea typeface="Calibri"/>
              <a:cs typeface="Calibri"/>
              <a:sym typeface="Calibri"/>
            </a:endParaRPr>
          </a:p>
        </p:txBody>
      </p:sp>
      <p:sp>
        <p:nvSpPr>
          <p:cNvPr id="351" name="Google Shape;351;g290973c95f1_0_1317: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90973c95f1_0_1345: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67" name="Google Shape;367;g290973c95f1_0_1345: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90973c95f1_0_1360: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83" name="Google Shape;383;g290973c95f1_0_1360: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90973c95f1_0_1375: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99" name="Google Shape;399;g290973c95f1_0_1375: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90973c95f1_0_1412: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 sz="1500">
                <a:solidFill>
                  <a:schemeClr val="dk1"/>
                </a:solidFill>
                <a:latin typeface="Calibri"/>
                <a:ea typeface="Calibri"/>
                <a:cs typeface="Calibri"/>
                <a:sym typeface="Calibri"/>
              </a:rPr>
              <a:t>S</a:t>
            </a:r>
            <a:r>
              <a:rPr b="1" lang="en" sz="1500">
                <a:solidFill>
                  <a:schemeClr val="dk1"/>
                </a:solidFill>
                <a:latin typeface="Calibri"/>
                <a:ea typeface="Calibri"/>
                <a:cs typeface="Calibri"/>
                <a:sym typeface="Calibri"/>
              </a:rPr>
              <a:t>oftware is a set of programs that are used to help the computer complete a task.</a:t>
            </a:r>
            <a:endParaRPr b="1"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500">
                <a:solidFill>
                  <a:schemeClr val="dk1"/>
                </a:solidFill>
                <a:latin typeface="Calibri"/>
                <a:ea typeface="Calibri"/>
                <a:cs typeface="Calibri"/>
                <a:sym typeface="Calibri"/>
              </a:rPr>
              <a:t>Computers use to have their programs “hard coded” into them - that is if you wanted to change the program, you had to change the physical hardware.</a:t>
            </a:r>
            <a:endParaRPr b="1"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500">
                <a:solidFill>
                  <a:schemeClr val="dk1"/>
                </a:solidFill>
                <a:latin typeface="Calibri"/>
                <a:ea typeface="Calibri"/>
                <a:cs typeface="Calibri"/>
                <a:sym typeface="Calibri"/>
              </a:rPr>
              <a:t>Now, software lets a mass produce general purpose computers and then use software to do different things with them.</a:t>
            </a:r>
            <a:endParaRPr b="1"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500">
                <a:solidFill>
                  <a:schemeClr val="dk1"/>
                </a:solidFill>
                <a:latin typeface="Calibri"/>
                <a:ea typeface="Calibri"/>
                <a:cs typeface="Calibri"/>
                <a:sym typeface="Calibri"/>
              </a:rPr>
              <a:t>Software interfaces for the human user so that the user gets an experience that they expect, but the actions or directions the user wants to perform are translated by software into the 1’s and 0’s the computer needs to run a task.</a:t>
            </a:r>
            <a:endParaRPr b="1"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500">
                <a:solidFill>
                  <a:schemeClr val="dk1"/>
                </a:solidFill>
                <a:latin typeface="Calibri"/>
                <a:ea typeface="Calibri"/>
                <a:cs typeface="Calibri"/>
                <a:sym typeface="Calibri"/>
              </a:rPr>
              <a:t>All software reduces its actions down to about 20 mathematical actions on the Arithmetic Logic Unit.  </a:t>
            </a:r>
            <a:endParaRPr b="1"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500">
                <a:solidFill>
                  <a:schemeClr val="dk1"/>
                </a:solidFill>
                <a:latin typeface="Calibri"/>
                <a:ea typeface="Calibri"/>
                <a:cs typeface="Calibri"/>
                <a:sym typeface="Calibri"/>
              </a:rPr>
              <a:t>Programming is a component of creating software.</a:t>
            </a:r>
            <a:endParaRPr b="1" sz="1500">
              <a:solidFill>
                <a:schemeClr val="dk1"/>
              </a:solidFill>
              <a:latin typeface="Calibri"/>
              <a:ea typeface="Calibri"/>
              <a:cs typeface="Calibri"/>
              <a:sym typeface="Calibri"/>
            </a:endParaRPr>
          </a:p>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22" name="Google Shape;422;g290973c95f1_0_1412: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90973c95f1_0_1429: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40" name="Google Shape;440;g290973c95f1_0_1429: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9feb5ef747_1_58: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56" name="Google Shape;456;g29feb5ef747_1_58: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9feb5ef747_1_76: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72" name="Google Shape;472;g29feb5ef747_1_76: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8d20851650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8d20851650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90973c95f1_0_1444: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490" name="Google Shape;490;g290973c95f1_0_1444: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90973c95f1_0_2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290973c95f1_0_2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90973c95f1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290973c95f1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90973c95f1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290973c95f1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90973c95f1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290973c95f1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9feb5ef74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29feb5ef74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90973c95f1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290973c95f1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90973c95f1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290973c95f1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8d20851650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28d20851650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9f65d922c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29f65d922c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90973c95f1_0_2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90973c95f1_0_2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90973c95f1_0_7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290973c95f1_0_7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9feb5ef747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29feb5ef74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8d20851650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28d2085165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90973c95f1_0_2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290973c95f1_0_2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90973c95f1_0_2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290973c95f1_0_2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28d20851650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28d20851650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28d20851650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28d20851650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90973c95f1_0_5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290973c95f1_0_5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29feb5ef747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29feb5ef747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29feb5ef747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29feb5ef747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90973c95f1_0_2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90973c95f1_0_2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28d20851650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28d20851650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290973c95f1_0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290973c95f1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90973c95f1_0_426: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656" name="Google Shape;656;g290973c95f1_0_426: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290973c95f1_0_441: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A Packets Tale</a:t>
            </a:r>
            <a:endParaRPr>
              <a:solidFill>
                <a:schemeClr val="dk1"/>
              </a:solidFill>
            </a:endParaRPr>
          </a:p>
          <a:p>
            <a:pPr indent="0" lvl="0" marL="0" rtl="0" algn="l">
              <a:spcBef>
                <a:spcPts val="1000"/>
              </a:spcBef>
              <a:spcAft>
                <a:spcPts val="0"/>
              </a:spcAft>
              <a:buClr>
                <a:schemeClr val="dk1"/>
              </a:buClr>
              <a:buSzPts val="1100"/>
              <a:buFont typeface="Arial"/>
              <a:buNone/>
            </a:pPr>
            <a:r>
              <a:rPr lang="en" sz="1200" u="sng">
                <a:solidFill>
                  <a:schemeClr val="hlink"/>
                </a:solidFill>
                <a:latin typeface="Calibri"/>
                <a:ea typeface="Calibri"/>
                <a:cs typeface="Calibri"/>
                <a:sym typeface="Calibri"/>
                <a:hlinkClick r:id="rId2"/>
              </a:rPr>
              <a:t>https://youtu.be/ewrBalT_eBM?si=ZolPHQqNnCDPofsr</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spcBef>
                <a:spcPts val="100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672" name="Google Shape;672;g290973c95f1_0_441: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290973c95f1_0_456: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688" name="Google Shape;688;g290973c95f1_0_456: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290973c95f1_0_470: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703" name="Google Shape;703;g290973c95f1_0_470: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90973c95f1_0_484: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718" name="Google Shape;718;g290973c95f1_0_484: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290973c95f1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290973c95f1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290973c95f1_0_2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290973c95f1_0_2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290973c95f1_0_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290973c95f1_0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8d20851650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8d20851650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290973c95f1_0_5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8" name="Google Shape;758;g290973c95f1_0_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290973c95f1_0_5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290973c95f1_0_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29feb5ef747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29feb5ef747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Flashlight Code Sheets </a:t>
            </a:r>
            <a:r>
              <a:rPr lang="en" u="sng">
                <a:solidFill>
                  <a:schemeClr val="hlink"/>
                </a:solidFill>
                <a:hlinkClick r:id="rId2"/>
              </a:rPr>
              <a:t>https://docs.google.com/document/d/120T8Lk6xesaUZuwNu9TSMCLdTdgvz9iAKfkws1vvAJA/edit?usp=sharing</a:t>
            </a:r>
            <a:endParaRPr/>
          </a:p>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290973c95f1_0_5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290973c95f1_0_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290973c95f1_0_5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290973c95f1_0_5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290973c95f1_0_6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290973c95f1_0_6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29feb5ef747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0" name="Google Shape;800;g29feb5ef747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29feb5ef747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29feb5ef747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29feb5ef747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29feb5ef747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290973c95f1_0_6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1" name="Google Shape;821;g290973c95f1_0_6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8d20851650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8d20851650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290973c95f1_0_6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290973c95f1_0_6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290973c95f1_0_7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6" name="Google Shape;836;g290973c95f1_0_7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290973c95f1_0_7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3" name="Google Shape;843;g290973c95f1_0_7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290973c95f1_0_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0" name="Google Shape;850;g290973c95f1_0_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290973c95f1_0_7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7" name="Google Shape;857;g290973c95f1_0_7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290973c95f1_0_7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4" name="Google Shape;864;g290973c95f1_0_7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29feb5ef747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29feb5ef747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290fc9cb6f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8" name="Google Shape;878;g290fc9cb6f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29feb5ef747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29feb5ef747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290973c95f1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290973c95f1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8d20851650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8d20851650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290973c95f1_0_7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0" name="Google Shape;900;g290973c95f1_0_7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29feb5ef747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7" name="Google Shape;907;g29feb5ef747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2627c0da82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3" name="Google Shape;913;g2627c0da8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2627c0da82f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0" name="Google Shape;920;g2627c0da82f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2627c0da82f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7" name="Google Shape;927;g2627c0da82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2627c0da82f_0_196:notes"/>
          <p:cNvSpPr txBox="1"/>
          <p:nvPr>
            <p:ph idx="1" type="body"/>
          </p:nvPr>
        </p:nvSpPr>
        <p:spPr>
          <a:xfrm>
            <a:off x="0" y="0"/>
            <a:ext cx="2213100" cy="3913200"/>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1000"/>
              </a:spcBef>
              <a:spcAft>
                <a:spcPts val="0"/>
              </a:spcAft>
              <a:buClr>
                <a:schemeClr val="dk1"/>
              </a:buClr>
              <a:buSzPts val="2800"/>
              <a:buNone/>
            </a:pPr>
            <a:r>
              <a:t/>
            </a:r>
            <a:endParaRPr sz="1200">
              <a:solidFill>
                <a:schemeClr val="dk1"/>
              </a:solidFill>
              <a:latin typeface="Calibri"/>
              <a:ea typeface="Calibri"/>
              <a:cs typeface="Calibri"/>
              <a:sym typeface="Calibri"/>
            </a:endParaRPr>
          </a:p>
        </p:txBody>
      </p:sp>
      <p:sp>
        <p:nvSpPr>
          <p:cNvPr id="935" name="Google Shape;935;g2627c0da82f_0_196:notes"/>
          <p:cNvSpPr/>
          <p:nvPr>
            <p:ph idx="2" type="sldImg"/>
          </p:nvPr>
        </p:nvSpPr>
        <p:spPr>
          <a:xfrm>
            <a:off x="1143221" y="685793"/>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2627c0da82f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0" name="Google Shape;950;g2627c0da82f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2627c0da82f_0_72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rgbClr val="595959"/>
                </a:solidFill>
                <a:latin typeface="Century Gothic"/>
                <a:ea typeface="Century Gothic"/>
                <a:cs typeface="Century Gothic"/>
                <a:sym typeface="Century Gothic"/>
              </a:rPr>
              <a:t>ASK: What types of projects did you see in the video? </a:t>
            </a:r>
            <a:endParaRPr sz="1200">
              <a:solidFill>
                <a:srgbClr val="595959"/>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lang="en" sz="1200">
                <a:solidFill>
                  <a:srgbClr val="595959"/>
                </a:solidFill>
                <a:latin typeface="Century Gothic"/>
                <a:ea typeface="Century Gothic"/>
                <a:cs typeface="Century Gothic"/>
                <a:sym typeface="Century Gothic"/>
              </a:rPr>
              <a:t>animations, games, stories, presentations, etc.</a:t>
            </a:r>
            <a:endParaRPr sz="1200">
              <a:solidFill>
                <a:srgbClr val="595959"/>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sz="1200">
              <a:solidFill>
                <a:srgbClr val="595959"/>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sz="1200">
              <a:solidFill>
                <a:srgbClr val="595959"/>
              </a:solidFill>
              <a:latin typeface="Century Gothic"/>
              <a:ea typeface="Century Gothic"/>
              <a:cs typeface="Century Gothic"/>
              <a:sym typeface="Century Gothic"/>
            </a:endParaRPr>
          </a:p>
          <a:p>
            <a:pPr indent="0" lvl="0" marL="0" marR="0" rtl="0" algn="l">
              <a:spcBef>
                <a:spcPts val="0"/>
              </a:spcBef>
              <a:spcAft>
                <a:spcPts val="0"/>
              </a:spcAft>
              <a:buClr>
                <a:schemeClr val="dk1"/>
              </a:buClr>
              <a:buSzPts val="1100"/>
              <a:buFont typeface="Arial"/>
              <a:buNone/>
            </a:pPr>
            <a:r>
              <a:t/>
            </a:r>
            <a:endParaRPr sz="1200"/>
          </a:p>
        </p:txBody>
      </p:sp>
      <p:sp>
        <p:nvSpPr>
          <p:cNvPr id="972" name="Google Shape;972;g2627c0da82f_0_724:notes"/>
          <p:cNvSpPr/>
          <p:nvPr>
            <p:ph idx="2" type="sldImg"/>
          </p:nvPr>
        </p:nvSpPr>
        <p:spPr>
          <a:xfrm>
            <a:off x="381000" y="685800"/>
            <a:ext cx="60960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2627c0da82f_0_730:notes"/>
          <p:cNvSpPr/>
          <p:nvPr>
            <p:ph idx="2" type="sldImg"/>
          </p:nvPr>
        </p:nvSpPr>
        <p:spPr>
          <a:xfrm>
            <a:off x="1143225" y="685800"/>
            <a:ext cx="4572300" cy="3428700"/>
          </a:xfrm>
          <a:custGeom>
            <a:rect b="b" l="l" r="r" t="t"/>
            <a:pathLst>
              <a:path extrusionOk="0" h="120000" w="120000">
                <a:moveTo>
                  <a:pt x="0" y="0"/>
                </a:moveTo>
                <a:lnTo>
                  <a:pt x="120000" y="0"/>
                </a:lnTo>
                <a:lnTo>
                  <a:pt x="120000" y="120000"/>
                </a:lnTo>
                <a:lnTo>
                  <a:pt x="0" y="120000"/>
                </a:lnTo>
                <a:close/>
              </a:path>
            </a:pathLst>
          </a:custGeom>
        </p:spPr>
      </p:sp>
      <p:sp>
        <p:nvSpPr>
          <p:cNvPr id="979" name="Google Shape;979;g2627c0da82f_0_7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2627c0da82f_0_621:notes"/>
          <p:cNvSpPr/>
          <p:nvPr>
            <p:ph idx="2" type="sldImg"/>
          </p:nvPr>
        </p:nvSpPr>
        <p:spPr>
          <a:xfrm>
            <a:off x="1143225" y="685800"/>
            <a:ext cx="4572300" cy="3428700"/>
          </a:xfrm>
          <a:custGeom>
            <a:rect b="b" l="l" r="r" t="t"/>
            <a:pathLst>
              <a:path extrusionOk="0" h="120000" w="120000">
                <a:moveTo>
                  <a:pt x="0" y="0"/>
                </a:moveTo>
                <a:lnTo>
                  <a:pt x="120000" y="0"/>
                </a:lnTo>
                <a:lnTo>
                  <a:pt x="120000" y="120000"/>
                </a:lnTo>
                <a:lnTo>
                  <a:pt x="0" y="120000"/>
                </a:lnTo>
                <a:close/>
              </a:path>
            </a:pathLst>
          </a:custGeom>
        </p:spPr>
      </p:sp>
      <p:sp>
        <p:nvSpPr>
          <p:cNvPr id="987" name="Google Shape;987;g2627c0da82f_0_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Time: 19:10 - 20:50</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0" name="Shape 50"/>
        <p:cNvGrpSpPr/>
        <p:nvPr/>
      </p:nvGrpSpPr>
      <p:grpSpPr>
        <a:xfrm>
          <a:off x="0" y="0"/>
          <a:ext cx="0" cy="0"/>
          <a:chOff x="0" y="0"/>
          <a:chExt cx="0" cy="0"/>
        </a:xfrm>
      </p:grpSpPr>
      <p:sp>
        <p:nvSpPr>
          <p:cNvPr id="51" name="Google Shape;51;p13"/>
          <p:cNvSpPr txBox="1"/>
          <p:nvPr>
            <p:ph type="title"/>
          </p:nvPr>
        </p:nvSpPr>
        <p:spPr>
          <a:xfrm>
            <a:off x="792084" y="219919"/>
            <a:ext cx="7559700" cy="933600"/>
          </a:xfrm>
          <a:prstGeom prst="rect">
            <a:avLst/>
          </a:prstGeom>
          <a:noFill/>
          <a:ln>
            <a:noFill/>
          </a:ln>
        </p:spPr>
        <p:txBody>
          <a:bodyPr anchorCtr="0" anchor="t" bIns="0" lIns="0" spcFirstLastPara="1" rIns="0" wrap="square" tIns="0">
            <a:normAutofit/>
          </a:bodyPr>
          <a:lstStyle>
            <a:lvl1pPr lvl="0" rtl="0" algn="l">
              <a:spcBef>
                <a:spcPts val="0"/>
              </a:spcBef>
              <a:spcAft>
                <a:spcPts val="0"/>
              </a:spcAft>
              <a:buSzPts val="2800"/>
              <a:buNone/>
              <a:defRPr b="1" i="0" sz="2400" u="sng">
                <a:solidFill>
                  <a:srgbClr val="808080"/>
                </a:solidFill>
                <a:latin typeface="Arimo"/>
                <a:ea typeface="Arimo"/>
                <a:cs typeface="Arimo"/>
                <a:sym typeface="Arim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731187" y="1663040"/>
            <a:ext cx="7681800" cy="19074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800"/>
              <a:buNone/>
              <a:defRPr b="0" i="0" sz="1800">
                <a:solidFill>
                  <a:schemeClr val="dk1"/>
                </a:solidFill>
                <a:latin typeface="Calibri"/>
                <a:ea typeface="Calibri"/>
                <a:cs typeface="Calibri"/>
                <a:sym typeface="Calibri"/>
              </a:defRPr>
            </a:lvl1pPr>
            <a:lvl2pPr indent="-228600" lvl="1" marL="914400" rtl="0" algn="l">
              <a:spcBef>
                <a:spcPts val="1200"/>
              </a:spcBef>
              <a:spcAft>
                <a:spcPts val="0"/>
              </a:spcAft>
              <a:buSzPts val="1400"/>
              <a:buNone/>
              <a:defRPr/>
            </a:lvl2pPr>
            <a:lvl3pPr indent="-228600" lvl="2" marL="1371600" rtl="0" algn="l">
              <a:spcBef>
                <a:spcPts val="1200"/>
              </a:spcBef>
              <a:spcAft>
                <a:spcPts val="0"/>
              </a:spcAft>
              <a:buSzPts val="1400"/>
              <a:buNone/>
              <a:defRPr/>
            </a:lvl3pPr>
            <a:lvl4pPr indent="-228600" lvl="3" marL="1828800" rtl="0" algn="l">
              <a:spcBef>
                <a:spcPts val="1200"/>
              </a:spcBef>
              <a:spcAft>
                <a:spcPts val="0"/>
              </a:spcAft>
              <a:buSzPts val="1400"/>
              <a:buNone/>
              <a:defRPr/>
            </a:lvl4pPr>
            <a:lvl5pPr indent="-228600" lvl="4" marL="2286000" rtl="0" algn="l">
              <a:spcBef>
                <a:spcPts val="1200"/>
              </a:spcBef>
              <a:spcAft>
                <a:spcPts val="0"/>
              </a:spcAft>
              <a:buSzPts val="1400"/>
              <a:buNone/>
              <a:defRPr/>
            </a:lvl5pPr>
            <a:lvl6pPr indent="-228600" lvl="5" marL="2743200" rtl="0" algn="l">
              <a:spcBef>
                <a:spcPts val="1200"/>
              </a:spcBef>
              <a:spcAft>
                <a:spcPts val="0"/>
              </a:spcAft>
              <a:buSzPts val="1400"/>
              <a:buNone/>
              <a:defRPr/>
            </a:lvl6pPr>
            <a:lvl7pPr indent="-228600" lvl="6" marL="3200400" rtl="0" algn="l">
              <a:spcBef>
                <a:spcPts val="1200"/>
              </a:spcBef>
              <a:spcAft>
                <a:spcPts val="0"/>
              </a:spcAft>
              <a:buSzPts val="1400"/>
              <a:buNone/>
              <a:defRPr/>
            </a:lvl7pPr>
            <a:lvl8pPr indent="-228600" lvl="7" marL="3657600" rtl="0" algn="l">
              <a:spcBef>
                <a:spcPts val="1200"/>
              </a:spcBef>
              <a:spcAft>
                <a:spcPts val="0"/>
              </a:spcAft>
              <a:buSzPts val="1400"/>
              <a:buNone/>
              <a:defRPr/>
            </a:lvl8pPr>
            <a:lvl9pPr indent="-228600" lvl="8" marL="4114800" rtl="0" algn="l">
              <a:spcBef>
                <a:spcPts val="1200"/>
              </a:spcBef>
              <a:spcAft>
                <a:spcPts val="1200"/>
              </a:spcAft>
              <a:buSzPts val="1400"/>
              <a:buNone/>
              <a:defRPr/>
            </a:lvl9pPr>
          </a:lstStyle>
          <a:p/>
        </p:txBody>
      </p:sp>
      <p:sp>
        <p:nvSpPr>
          <p:cNvPr id="53" name="Google Shape;53;p13"/>
          <p:cNvSpPr txBox="1"/>
          <p:nvPr>
            <p:ph idx="11" type="ftr"/>
          </p:nvPr>
        </p:nvSpPr>
        <p:spPr>
          <a:xfrm>
            <a:off x="4525417" y="4852898"/>
            <a:ext cx="2781600" cy="2100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100"/>
              <a:buNone/>
              <a:defRPr b="1" i="0" sz="1500">
                <a:solidFill>
                  <a:schemeClr val="lt1"/>
                </a:solidFill>
                <a:latin typeface="Calibri"/>
                <a:ea typeface="Calibri"/>
                <a:cs typeface="Calibri"/>
                <a:sym typeface="Calibri"/>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4" name="Google Shape;54;p13"/>
          <p:cNvSpPr txBox="1"/>
          <p:nvPr>
            <p:ph idx="10" type="dt"/>
          </p:nvPr>
        </p:nvSpPr>
        <p:spPr>
          <a:xfrm>
            <a:off x="1836611" y="4852898"/>
            <a:ext cx="2321700" cy="2100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100"/>
              <a:buNone/>
              <a:defRPr b="1" i="0" sz="1500">
                <a:solidFill>
                  <a:schemeClr val="lt1"/>
                </a:solidFill>
                <a:latin typeface="Calibri"/>
                <a:ea typeface="Calibri"/>
                <a:cs typeface="Calibri"/>
                <a:sym typeface="Calibri"/>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5" name="Google Shape;55;p13"/>
          <p:cNvSpPr txBox="1"/>
          <p:nvPr>
            <p:ph idx="12" type="sldNum"/>
          </p:nvPr>
        </p:nvSpPr>
        <p:spPr>
          <a:xfrm>
            <a:off x="8544803" y="4877324"/>
            <a:ext cx="191400" cy="171600"/>
          </a:xfrm>
          <a:prstGeom prst="rect">
            <a:avLst/>
          </a:prstGeom>
          <a:noFill/>
          <a:ln>
            <a:noFill/>
          </a:ln>
        </p:spPr>
        <p:txBody>
          <a:bodyPr anchorCtr="0" anchor="t" bIns="0" lIns="0" spcFirstLastPara="1" rIns="0" wrap="square" tIns="0">
            <a:normAutofit lnSpcReduction="10000"/>
          </a:bodyPr>
          <a:lstStyle>
            <a:lvl1pPr indent="0" lvl="0" marL="25400" marR="0" rtl="0" algn="l">
              <a:lnSpc>
                <a:spcPct val="100000"/>
              </a:lnSpc>
              <a:spcBef>
                <a:spcPts val="0"/>
              </a:spcBef>
              <a:buNone/>
              <a:defRPr b="0" i="0" sz="1200">
                <a:solidFill>
                  <a:schemeClr val="lt1"/>
                </a:solidFill>
                <a:latin typeface="Calibri"/>
                <a:ea typeface="Calibri"/>
                <a:cs typeface="Calibri"/>
                <a:sym typeface="Calibri"/>
              </a:defRPr>
            </a:lvl1pPr>
            <a:lvl2pPr indent="0" lvl="1" marL="25400" marR="0" rtl="0" algn="l">
              <a:lnSpc>
                <a:spcPct val="100000"/>
              </a:lnSpc>
              <a:spcBef>
                <a:spcPts val="0"/>
              </a:spcBef>
              <a:buNone/>
              <a:defRPr b="0" i="0" sz="1200">
                <a:solidFill>
                  <a:schemeClr val="lt1"/>
                </a:solidFill>
                <a:latin typeface="Calibri"/>
                <a:ea typeface="Calibri"/>
                <a:cs typeface="Calibri"/>
                <a:sym typeface="Calibri"/>
              </a:defRPr>
            </a:lvl2pPr>
            <a:lvl3pPr indent="0" lvl="2" marL="25400" marR="0" rtl="0" algn="l">
              <a:lnSpc>
                <a:spcPct val="100000"/>
              </a:lnSpc>
              <a:spcBef>
                <a:spcPts val="0"/>
              </a:spcBef>
              <a:buNone/>
              <a:defRPr b="0" i="0" sz="1200">
                <a:solidFill>
                  <a:schemeClr val="lt1"/>
                </a:solidFill>
                <a:latin typeface="Calibri"/>
                <a:ea typeface="Calibri"/>
                <a:cs typeface="Calibri"/>
                <a:sym typeface="Calibri"/>
              </a:defRPr>
            </a:lvl3pPr>
            <a:lvl4pPr indent="0" lvl="3" marL="25400" marR="0" rtl="0" algn="l">
              <a:lnSpc>
                <a:spcPct val="100000"/>
              </a:lnSpc>
              <a:spcBef>
                <a:spcPts val="0"/>
              </a:spcBef>
              <a:buNone/>
              <a:defRPr b="0" i="0" sz="1200">
                <a:solidFill>
                  <a:schemeClr val="lt1"/>
                </a:solidFill>
                <a:latin typeface="Calibri"/>
                <a:ea typeface="Calibri"/>
                <a:cs typeface="Calibri"/>
                <a:sym typeface="Calibri"/>
              </a:defRPr>
            </a:lvl4pPr>
            <a:lvl5pPr indent="0" lvl="4" marL="25400" marR="0" rtl="0" algn="l">
              <a:lnSpc>
                <a:spcPct val="100000"/>
              </a:lnSpc>
              <a:spcBef>
                <a:spcPts val="0"/>
              </a:spcBef>
              <a:buNone/>
              <a:defRPr b="0" i="0" sz="1200">
                <a:solidFill>
                  <a:schemeClr val="lt1"/>
                </a:solidFill>
                <a:latin typeface="Calibri"/>
                <a:ea typeface="Calibri"/>
                <a:cs typeface="Calibri"/>
                <a:sym typeface="Calibri"/>
              </a:defRPr>
            </a:lvl5pPr>
            <a:lvl6pPr indent="0" lvl="5" marL="25400" marR="0" rtl="0" algn="l">
              <a:lnSpc>
                <a:spcPct val="100000"/>
              </a:lnSpc>
              <a:spcBef>
                <a:spcPts val="0"/>
              </a:spcBef>
              <a:buNone/>
              <a:defRPr b="0" i="0" sz="1200">
                <a:solidFill>
                  <a:schemeClr val="lt1"/>
                </a:solidFill>
                <a:latin typeface="Calibri"/>
                <a:ea typeface="Calibri"/>
                <a:cs typeface="Calibri"/>
                <a:sym typeface="Calibri"/>
              </a:defRPr>
            </a:lvl6pPr>
            <a:lvl7pPr indent="0" lvl="6" marL="25400" marR="0" rtl="0" algn="l">
              <a:lnSpc>
                <a:spcPct val="100000"/>
              </a:lnSpc>
              <a:spcBef>
                <a:spcPts val="0"/>
              </a:spcBef>
              <a:buNone/>
              <a:defRPr b="0" i="0" sz="1200">
                <a:solidFill>
                  <a:schemeClr val="lt1"/>
                </a:solidFill>
                <a:latin typeface="Calibri"/>
                <a:ea typeface="Calibri"/>
                <a:cs typeface="Calibri"/>
                <a:sym typeface="Calibri"/>
              </a:defRPr>
            </a:lvl7pPr>
            <a:lvl8pPr indent="0" lvl="7" marL="25400" marR="0" rtl="0" algn="l">
              <a:lnSpc>
                <a:spcPct val="100000"/>
              </a:lnSpc>
              <a:spcBef>
                <a:spcPts val="0"/>
              </a:spcBef>
              <a:buNone/>
              <a:defRPr b="0" i="0" sz="1200">
                <a:solidFill>
                  <a:schemeClr val="lt1"/>
                </a:solidFill>
                <a:latin typeface="Calibri"/>
                <a:ea typeface="Calibri"/>
                <a:cs typeface="Calibri"/>
                <a:sym typeface="Calibri"/>
              </a:defRPr>
            </a:lvl8pPr>
            <a:lvl9pPr indent="0" lvl="8" marL="25400" marR="0" rtl="0" algn="l">
              <a:lnSpc>
                <a:spcPct val="100000"/>
              </a:lnSpc>
              <a:spcBef>
                <a:spcPts val="0"/>
              </a:spcBef>
              <a:buNone/>
              <a:defRPr b="0" i="0" sz="1200">
                <a:solidFill>
                  <a:schemeClr val="lt1"/>
                </a:solidFill>
                <a:latin typeface="Calibri"/>
                <a:ea typeface="Calibri"/>
                <a:cs typeface="Calibri"/>
                <a:sym typeface="Calibri"/>
              </a:defRPr>
            </a:lvl9pPr>
          </a:lstStyle>
          <a:p>
            <a:pPr indent="0" lvl="0" marL="2540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woObj">
  <p:cSld name="TWO_OBJECTS">
    <p:spTree>
      <p:nvGrpSpPr>
        <p:cNvPr id="56" name="Shape 56"/>
        <p:cNvGrpSpPr/>
        <p:nvPr/>
      </p:nvGrpSpPr>
      <p:grpSpPr>
        <a:xfrm>
          <a:off x="0" y="0"/>
          <a:ext cx="0" cy="0"/>
          <a:chOff x="0" y="0"/>
          <a:chExt cx="0" cy="0"/>
        </a:xfrm>
      </p:grpSpPr>
      <p:sp>
        <p:nvSpPr>
          <p:cNvPr id="57" name="Google Shape;57;p14"/>
          <p:cNvSpPr txBox="1"/>
          <p:nvPr>
            <p:ph type="title"/>
          </p:nvPr>
        </p:nvSpPr>
        <p:spPr>
          <a:xfrm>
            <a:off x="1604231" y="327431"/>
            <a:ext cx="7264800" cy="623400"/>
          </a:xfrm>
          <a:prstGeom prst="rect">
            <a:avLst/>
          </a:prstGeom>
          <a:noFill/>
          <a:ln>
            <a:noFill/>
          </a:ln>
        </p:spPr>
        <p:txBody>
          <a:bodyPr anchorCtr="0" anchor="ctr" bIns="91425" lIns="91425" spcFirstLastPara="1" rIns="91425" wrap="square" tIns="91425">
            <a:normAutofit/>
          </a:bodyPr>
          <a:lstStyle>
            <a:lvl1pPr lvl="0" marR="0" rtl="0" algn="l">
              <a:lnSpc>
                <a:spcPct val="90000"/>
              </a:lnSpc>
              <a:spcBef>
                <a:spcPts val="0"/>
              </a:spcBef>
              <a:spcAft>
                <a:spcPts val="0"/>
              </a:spcAft>
              <a:buClr>
                <a:srgbClr val="7033A0"/>
              </a:buClr>
              <a:buSzPts val="3600"/>
              <a:buFont typeface="Century Gothic"/>
              <a:buNone/>
              <a:defRPr b="1" i="0" sz="3600" u="none" cap="none" strike="noStrike">
                <a:solidFill>
                  <a:srgbClr val="7033A0"/>
                </a:solidFill>
                <a:latin typeface="Century Gothic"/>
                <a:ea typeface="Century Gothic"/>
                <a:cs typeface="Century Gothic"/>
                <a:sym typeface="Century Gothic"/>
              </a:defRPr>
            </a:lvl1pPr>
            <a:lvl2pPr lvl="1" rtl="0">
              <a:spcBef>
                <a:spcPts val="0"/>
              </a:spcBef>
              <a:spcAft>
                <a:spcPts val="0"/>
              </a:spcAft>
              <a:buSzPts val="1100"/>
              <a:buFont typeface="Arial"/>
              <a:buNone/>
              <a:defRPr sz="1400"/>
            </a:lvl2pPr>
            <a:lvl3pPr lvl="2" rtl="0">
              <a:spcBef>
                <a:spcPts val="0"/>
              </a:spcBef>
              <a:spcAft>
                <a:spcPts val="0"/>
              </a:spcAft>
              <a:buSzPts val="1100"/>
              <a:buFont typeface="Arial"/>
              <a:buNone/>
              <a:defRPr sz="1400"/>
            </a:lvl3pPr>
            <a:lvl4pPr lvl="3" rtl="0">
              <a:spcBef>
                <a:spcPts val="0"/>
              </a:spcBef>
              <a:spcAft>
                <a:spcPts val="0"/>
              </a:spcAft>
              <a:buSzPts val="1100"/>
              <a:buFont typeface="Arial"/>
              <a:buNone/>
              <a:defRPr sz="1400"/>
            </a:lvl4pPr>
            <a:lvl5pPr lvl="4" rtl="0">
              <a:spcBef>
                <a:spcPts val="0"/>
              </a:spcBef>
              <a:spcAft>
                <a:spcPts val="0"/>
              </a:spcAft>
              <a:buSzPts val="1100"/>
              <a:buFont typeface="Arial"/>
              <a:buNone/>
              <a:defRPr sz="1400"/>
            </a:lvl5pPr>
            <a:lvl6pPr lvl="5" rtl="0">
              <a:spcBef>
                <a:spcPts val="0"/>
              </a:spcBef>
              <a:spcAft>
                <a:spcPts val="0"/>
              </a:spcAft>
              <a:buSzPts val="1100"/>
              <a:buFont typeface="Arial"/>
              <a:buNone/>
              <a:defRPr sz="1400"/>
            </a:lvl6pPr>
            <a:lvl7pPr lvl="6" rtl="0">
              <a:spcBef>
                <a:spcPts val="0"/>
              </a:spcBef>
              <a:spcAft>
                <a:spcPts val="0"/>
              </a:spcAft>
              <a:buSzPts val="1100"/>
              <a:buFont typeface="Arial"/>
              <a:buNone/>
              <a:defRPr sz="1400"/>
            </a:lvl7pPr>
            <a:lvl8pPr lvl="7" rtl="0">
              <a:spcBef>
                <a:spcPts val="0"/>
              </a:spcBef>
              <a:spcAft>
                <a:spcPts val="0"/>
              </a:spcAft>
              <a:buSzPts val="1100"/>
              <a:buFont typeface="Arial"/>
              <a:buNone/>
              <a:defRPr sz="1400"/>
            </a:lvl8pPr>
            <a:lvl9pPr lvl="8" rtl="0">
              <a:spcBef>
                <a:spcPts val="0"/>
              </a:spcBef>
              <a:spcAft>
                <a:spcPts val="0"/>
              </a:spcAft>
              <a:buSzPts val="1100"/>
              <a:buFont typeface="Arial"/>
              <a:buNone/>
              <a:defRPr sz="14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0.xml"/><Relationship Id="rId3" Type="http://schemas.openxmlformats.org/officeDocument/2006/relationships/image" Target="../media/image9.png"/><Relationship Id="rId4" Type="http://schemas.openxmlformats.org/officeDocument/2006/relationships/hyperlink" Target="https://udlguidelines.cast.org/" TargetMode="External"/><Relationship Id="rId5" Type="http://schemas.openxmlformats.org/officeDocument/2006/relationships/hyperlink" Target="http://www.youtube.com/watch?v=bDvKnY0g6e4" TargetMode="External"/><Relationship Id="rId6" Type="http://schemas.openxmlformats.org/officeDocument/2006/relationships/image" Target="../media/image53.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1.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6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2.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3.xml"/><Relationship Id="rId3" Type="http://schemas.openxmlformats.org/officeDocument/2006/relationships/image" Target="../media/image4.png"/><Relationship Id="rId4" Type="http://schemas.openxmlformats.org/officeDocument/2006/relationships/image" Target="../media/image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4.xml"/><Relationship Id="rId3" Type="http://schemas.openxmlformats.org/officeDocument/2006/relationships/image" Target="../media/image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5.xml"/><Relationship Id="rId3" Type="http://schemas.openxmlformats.org/officeDocument/2006/relationships/image" Target="../media/image9.png"/><Relationship Id="rId4" Type="http://schemas.openxmlformats.org/officeDocument/2006/relationships/hyperlink" Target="http://dontchangethislink.peardeckmagic.zone?eyJ0eXBlIjoiZ29vZ2xlLXNsaWRlcy1hZGRvbi1yZXNwb25zZS1mb290ZXIiLCJsYXN0RWRpdGVkQnkiOiIxMDM5Mjc0ODkwODU0Mzg4Njk5NTEiLCJwcmVzZW50YXRpb25JZCI6IjFvbFI0UGx3TGNnWGg1VWItT2ljUWd3cURvMUZVRjI3ZGFqZlRvSVZ5X3dnIiwiY29udGVudElkIjoiY3VzdG9tLXJlc3BvbnNlLW11bHRpcGxlQ2hvaWNlIiwic2xpZGVJZCI6ImcyNzVmNTE3YjVmY18wXzIyIiwiY29udGVudEluc3RhbmNlSWQiOiIxb2xSNFBsd0xjZ1hoNVViLU9pY1Fnd3FEbzFGVUYyN2RhamZUb0lWeV93Zy82ZmE2NjkyYy00MzY0LTRmMzItODAwOS0xNmMwYjhmYTg0ZDUifQ==pearId=magic-pear-metadata-identifier"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3.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4.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5.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5.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74.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6.xml"/><Relationship Id="rId3" Type="http://schemas.openxmlformats.org/officeDocument/2006/relationships/image" Target="../media/image4.png"/><Relationship Id="rId4" Type="http://schemas.openxmlformats.org/officeDocument/2006/relationships/image" Target="../media/image9.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7.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6.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8.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 Id="rId3" Type="http://schemas.openxmlformats.org/officeDocument/2006/relationships/hyperlink" Target="https://www.npr.org/sections/live-updates-2020-election-result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 Id="rId3" Type="http://schemas.openxmlformats.org/officeDocument/2006/relationships/hyperlink" Target="https://www.nytimes.com/interactive/2021/us/covid-cases.html" TargetMode="External"/><Relationship Id="rId4" Type="http://schemas.openxmlformats.org/officeDocument/2006/relationships/hyperlink" Target="https://covid19.healthdata.org/global?view=cumulative-deaths&amp;tab=trend"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1.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66.png"/><Relationship Id="rId6" Type="http://schemas.openxmlformats.org/officeDocument/2006/relationships/image" Target="../media/image78.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2.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61.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3.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64.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4.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62.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5.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60.png"/><Relationship Id="rId6" Type="http://schemas.openxmlformats.org/officeDocument/2006/relationships/image" Target="../media/image65.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 Id="rId3" Type="http://schemas.openxmlformats.org/officeDocument/2006/relationships/image" Target="../media/image73.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9.xml"/><Relationship Id="rId3" Type="http://schemas.openxmlformats.org/officeDocument/2006/relationships/hyperlink" Target="https://docs.google.com/document/d/1aFFIFQgLRQTRPUMMgPQ54FRPEx1sXjlQNM53EGKv6d0/edit"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 Id="rId3" Type="http://schemas.openxmlformats.org/officeDocument/2006/relationships/hyperlink" Target="https://trends.google.com/trends/" TargetMode="Externa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1.xml"/><Relationship Id="rId3" Type="http://schemas.openxmlformats.org/officeDocument/2006/relationships/hyperlink" Target="https://www.epa.gov/climate-change/climate-change-resources-educators-and-students" TargetMode="External"/><Relationship Id="rId4" Type="http://schemas.openxmlformats.org/officeDocument/2006/relationships/hyperlink" Target="https://education.nationalgeographic.org/resource/satellite-imagery-and-change-over-time/" TargetMode="External"/><Relationship Id="rId5" Type="http://schemas.openxmlformats.org/officeDocument/2006/relationships/hyperlink" Target="https://www.nesdis.noaa.gov/" TargetMode="Externa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 Id="rId3" Type="http://schemas.openxmlformats.org/officeDocument/2006/relationships/hyperlink" Target="https://climatekids.nasa.gov/kids-guide-to-climate-change/" TargetMode="External"/><Relationship Id="rId4" Type="http://schemas.openxmlformats.org/officeDocument/2006/relationships/hyperlink" Target="https://oceanservice.noaa.gov/kids/" TargetMode="External"/><Relationship Id="rId5" Type="http://schemas.openxmlformats.org/officeDocument/2006/relationships/hyperlink" Target="https://oceanexplorer.noaa.gov/octonauts/" TargetMode="Externa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3.xml"/><Relationship Id="rId3" Type="http://schemas.openxmlformats.org/officeDocument/2006/relationships/image" Target="../media/image4.png"/><Relationship Id="rId4" Type="http://schemas.openxmlformats.org/officeDocument/2006/relationships/image" Target="../media/image9.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4.xml"/><Relationship Id="rId3" Type="http://schemas.openxmlformats.org/officeDocument/2006/relationships/image" Target="../media/image4.png"/><Relationship Id="rId4" Type="http://schemas.openxmlformats.org/officeDocument/2006/relationships/image" Target="../media/image9.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5.xml"/><Relationship Id="rId3" Type="http://schemas.openxmlformats.org/officeDocument/2006/relationships/image" Target="../media/image4.png"/><Relationship Id="rId4" Type="http://schemas.openxmlformats.org/officeDocument/2006/relationships/image" Target="../media/image9.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6.xml"/><Relationship Id="rId3" Type="http://schemas.openxmlformats.org/officeDocument/2006/relationships/image" Target="../media/image4.png"/><Relationship Id="rId4" Type="http://schemas.openxmlformats.org/officeDocument/2006/relationships/image" Target="../media/image9.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7.xml"/><Relationship Id="rId3" Type="http://schemas.openxmlformats.org/officeDocument/2006/relationships/image" Target="../media/image4.png"/><Relationship Id="rId4" Type="http://schemas.openxmlformats.org/officeDocument/2006/relationships/image" Target="../media/image9.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8.xml"/><Relationship Id="rId3" Type="http://schemas.openxmlformats.org/officeDocument/2006/relationships/image" Target="../media/image4.png"/><Relationship Id="rId4" Type="http://schemas.openxmlformats.org/officeDocument/2006/relationships/image" Target="../media/image9.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9.xml"/><Relationship Id="rId3" Type="http://schemas.openxmlformats.org/officeDocument/2006/relationships/image" Target="../media/image4.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0.xml"/><Relationship Id="rId3" Type="http://schemas.openxmlformats.org/officeDocument/2006/relationships/image" Target="../media/image4.png"/><Relationship Id="rId4" Type="http://schemas.openxmlformats.org/officeDocument/2006/relationships/image" Target="../media/image9.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1.xml"/><Relationship Id="rId3" Type="http://schemas.openxmlformats.org/officeDocument/2006/relationships/image" Target="../media/image4.png"/><Relationship Id="rId4" Type="http://schemas.openxmlformats.org/officeDocument/2006/relationships/image" Target="../media/image9.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2.xml"/><Relationship Id="rId3" Type="http://schemas.openxmlformats.org/officeDocument/2006/relationships/image" Target="../media/image4.png"/><Relationship Id="rId4" Type="http://schemas.openxmlformats.org/officeDocument/2006/relationships/image" Target="../media/image9.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3.xml"/><Relationship Id="rId3" Type="http://schemas.openxmlformats.org/officeDocument/2006/relationships/image" Target="../media/image4.png"/><Relationship Id="rId4" Type="http://schemas.openxmlformats.org/officeDocument/2006/relationships/image" Target="../media/image9.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4.xml"/><Relationship Id="rId3" Type="http://schemas.openxmlformats.org/officeDocument/2006/relationships/image" Target="../media/image4.png"/><Relationship Id="rId4" Type="http://schemas.openxmlformats.org/officeDocument/2006/relationships/image" Target="../media/image9.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7.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hyperlink" Target="https://active-living.ucalgary.ca/sites/default/files/teams/1/Coding%20Cups%20-%20MIM.pdf" TargetMode="External"/><Relationship Id="rId6" Type="http://schemas.openxmlformats.org/officeDocument/2006/relationships/hyperlink" Target="https://youtu.be/7zXtn8CoJ-w" TargetMode="External"/><Relationship Id="rId7" Type="http://schemas.openxmlformats.org/officeDocument/2006/relationships/hyperlink" Target="https://code.org/curriculum/course1/12/Teacher#Activity1" TargetMode="External"/><Relationship Id="rId8" Type="http://schemas.openxmlformats.org/officeDocument/2006/relationships/hyperlink" Target="https://code.org/curriculum/course1/12/Activity12-GettingLoopy.pdf" TargetMode="Externa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8.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hyperlink" Target="https://studio.code.org/s/course1/lessons/12/levels/1" TargetMode="External"/><Relationship Id="rId6" Type="http://schemas.openxmlformats.org/officeDocument/2006/relationships/image" Target="../media/image79.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9.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hyperlink" Target="https://app.gonoodle.com/activities/meow-moo-moo?sp=search&amp;sn=search&amp;st=video%20versions&amp;sid=471" TargetMode="External"/><Relationship Id="rId6" Type="http://schemas.openxmlformats.org/officeDocument/2006/relationships/image" Target="../media/image7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0.xml"/><Relationship Id="rId3" Type="http://schemas.openxmlformats.org/officeDocument/2006/relationships/image" Target="../media/image4.png"/><Relationship Id="rId4" Type="http://schemas.openxmlformats.org/officeDocument/2006/relationships/image" Target="../media/image9.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1.xml"/><Relationship Id="rId3" Type="http://schemas.openxmlformats.org/officeDocument/2006/relationships/image" Target="../media/image9.png"/><Relationship Id="rId4" Type="http://schemas.openxmlformats.org/officeDocument/2006/relationships/image" Target="../media/image80.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2.xml"/><Relationship Id="rId3" Type="http://schemas.openxmlformats.org/officeDocument/2006/relationships/hyperlink" Target="https://scratch.mit.edu/" TargetMode="Externa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4.xml"/><Relationship Id="rId3" Type="http://schemas.openxmlformats.org/officeDocument/2006/relationships/hyperlink" Target="https://www.youtube.com/thetechtrain" TargetMode="Externa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5.xml"/><Relationship Id="rId3" Type="http://schemas.openxmlformats.org/officeDocument/2006/relationships/image" Target="../media/image4.png"/><Relationship Id="rId4" Type="http://schemas.openxmlformats.org/officeDocument/2006/relationships/image" Target="../media/image9.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7.xml"/><Relationship Id="rId3" Type="http://schemas.openxmlformats.org/officeDocument/2006/relationships/hyperlink" Target="https://code.org/educate/curriculum/elementary-school" TargetMode="External"/><Relationship Id="rId4" Type="http://schemas.openxmlformats.org/officeDocument/2006/relationships/hyperlink" Target="https://www.youtube.com/watch?v=74bDpGQcp1o" TargetMode="External"/><Relationship Id="rId5" Type="http://schemas.openxmlformats.org/officeDocument/2006/relationships/hyperlink" Target="https://drive.google.com/file/d/17xCTaMUChZeL2fi6hM_0MBjgybS7KwKR/view?usp=drive_link" TargetMode="External"/><Relationship Id="rId6" Type="http://schemas.openxmlformats.org/officeDocument/2006/relationships/hyperlink" Target="https://docs.google.com/presentation/d/1tIZRjy3GEgcFi4SK8GF-E8TvSshJn0Iozqgkf-ZI6b0/edit?usp=sharing" TargetMode="External"/><Relationship Id="rId7" Type="http://schemas.openxmlformats.org/officeDocument/2006/relationships/hyperlink" Target="https://docs.google.com/document/d/1eD-Sx9H24gNcNB6QzpwfzltvFb2Ww3Qwd3lt9crMhdg/edit?usp=sharing" TargetMode="Externa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3.xml"/><Relationship Id="rId3" Type="http://schemas.openxmlformats.org/officeDocument/2006/relationships/image" Target="../media/image75.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4.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76.png"/><Relationship Id="rId6" Type="http://schemas.openxmlformats.org/officeDocument/2006/relationships/image" Target="../media/image77.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5.xml"/><Relationship Id="rId3" Type="http://schemas.openxmlformats.org/officeDocument/2006/relationships/hyperlink" Target="https://www.buzzfeed.com/andyneuenschwander/chatgpt-ai-fails-funny" TargetMode="Externa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9.xml"/><Relationship Id="rId3" Type="http://schemas.openxmlformats.org/officeDocument/2006/relationships/hyperlink" Target="https://www.create-learn.us/blog/history-of-computers-for-kids/" TargetMode="External"/><Relationship Id="rId4" Type="http://schemas.openxmlformats.org/officeDocument/2006/relationships/hyperlink" Target="https://kids.britannica.com/kids/article/computer/352990" TargetMode="External"/><Relationship Id="rId5" Type="http://schemas.openxmlformats.org/officeDocument/2006/relationships/hyperlink" Target="https://bedtimehistorystories.com/the-history-of-computer-science-for-kids/" TargetMode="External"/><Relationship Id="rId6" Type="http://schemas.openxmlformats.org/officeDocument/2006/relationships/hyperlink" Target="https://computerhistory.or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0.xml"/><Relationship Id="rId3" Type="http://schemas.openxmlformats.org/officeDocument/2006/relationships/hyperlink" Target="mailto:k12csed@montclair.edu" TargetMode="External"/><Relationship Id="rId4" Type="http://schemas.openxmlformats.org/officeDocument/2006/relationships/hyperlink" Target="https://forms.gle/AJEiBHf1wcMPmyfA8"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njbmagazine.com/njb-news-now/strong-decade-of-growth-for-nj-technology-industry/"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33.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hyperlink" Target="https://palmetto.com/learning-center/blog/understanding-solar-power-electricity-terms-volts-amps-watts" TargetMode="External"/><Relationship Id="rId7" Type="http://schemas.openxmlformats.org/officeDocument/2006/relationships/hyperlink" Target="https://www.thegeekpub.com/243163/what-is-resistance-ohms-electricity-basics/" TargetMode="External"/><Relationship Id="rId8"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6.png"/><Relationship Id="rId6" Type="http://schemas.openxmlformats.org/officeDocument/2006/relationships/image" Target="../media/image24.png"/><Relationship Id="rId7"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30.png"/><Relationship Id="rId6"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1.png"/><Relationship Id="rId6"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8.png"/><Relationship Id="rId6" Type="http://schemas.openxmlformats.org/officeDocument/2006/relationships/image" Target="../media/image17.png"/><Relationship Id="rId7"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4.pn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4.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4.pn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58.png"/><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hyperlink" Target="https://www.youtube.com/watch?v=RmbFJq2jADY" TargetMode="External"/><Relationship Id="rId4" Type="http://schemas.openxmlformats.org/officeDocument/2006/relationships/hyperlink" Target="https://drive.google.com/drive/folders/1m6uCWHWwdqGCeQ7CYr2wsgD6YPT92D3Z?usp=share_link" TargetMode="External"/><Relationship Id="rId5" Type="http://schemas.openxmlformats.org/officeDocument/2006/relationships/hyperlink" Target="https://docs.google.com/document/d/1rXmSgml0L3UZY_X-ZgXjW2Kr2VTbxTBeNv3_nLQhE-8/edit" TargetMode="External"/><Relationship Id="rId6" Type="http://schemas.openxmlformats.org/officeDocument/2006/relationships/hyperlink" Target="https://docs.google.com/presentation/d/1DjqK6blkDJSJ6e94PFO804l1ar-2Ojr4ebtP4OIW040/edit#slide=id.p" TargetMode="External"/><Relationship Id="rId7" Type="http://schemas.openxmlformats.org/officeDocument/2006/relationships/hyperlink" Target="https://docs.google.com/presentation/d/1DjqK6blkDJSJ6e94PFO804l1ar-2Ojr4ebtP4OIW040/edit#slide=id.p" TargetMode="External"/><Relationship Id="rId8" Type="http://schemas.openxmlformats.org/officeDocument/2006/relationships/hyperlink" Target="https://www.codeforfun.com/LessonPlans/"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hyperlink" Target="https://drive.google.com/file/d/1jFhZ71fsOFAS1EDAeHDdURcg4_FVl3o2/view" TargetMode="External"/><Relationship Id="rId4" Type="http://schemas.openxmlformats.org/officeDocument/2006/relationships/hyperlink" Target="https://www.helloruby.com/play/2" TargetMode="External"/><Relationship Id="rId5" Type="http://schemas.openxmlformats.org/officeDocument/2006/relationships/hyperlink" Target="https://www.youtube.com/watch?v=Pih_5TlpngY"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hyperlink" Target="https://www.educationworld.com/a_tech/tech/tech195.shtml" TargetMode="External"/><Relationship Id="rId4" Type="http://schemas.openxmlformats.org/officeDocument/2006/relationships/hyperlink" Target="https://www.azed.gov/sites/default/files/2019/09/Kindergarten%20CS%20Lessons.pdf?id=5d72d0e91dcb251298c0faa2" TargetMode="External"/><Relationship Id="rId5" Type="http://schemas.openxmlformats.org/officeDocument/2006/relationships/hyperlink" Target="https://www.sfusd.edu/learning/curriculum/elementary-school/computer-science/k-2-computer-science-curriculum"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2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hyperlink" Target="https://www.ic3.gov/Media/PDF/AnnualReport/2021_IC3Report.pdf" TargetMode="External"/><Relationship Id="rId4" Type="http://schemas.openxmlformats.org/officeDocument/2006/relationships/hyperlink" Target="https://www.ic3.gov/Media/PDF/AnnualReport/2022_IC3Report.pdf"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3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4.png"/><Relationship Id="rId4" Type="http://schemas.openxmlformats.org/officeDocument/2006/relationships/image" Target="../media/image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3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4.png"/><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4.png"/><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hyperlink" Target="http://www.youtube.com/watch?v=9eyFDBPk4Yw" TargetMode="External"/><Relationship Id="rId6" Type="http://schemas.openxmlformats.org/officeDocument/2006/relationships/image" Target="../media/image37.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3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hyperlink" Target="https://www.youtube.com/watch?v=i6LGJ7evrA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rc.doe.state.nj.us/" TargetMode="External"/><Relationship Id="rId4" Type="http://schemas.openxmlformats.org/officeDocument/2006/relationships/hyperlink" Target="https://nces.ed.gov/ipeds"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4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6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hyperlink" Target="https://kids.kiddle.co/Computer_security" TargetMode="External"/><Relationship Id="rId4" Type="http://schemas.openxmlformats.org/officeDocument/2006/relationships/hyperlink" Target="https://beinternetawesome.withgoogle.com/en_us/"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hyperlink" Target="https://docs.google.com/document/d/1-SUVvAw1huSGFi0qEZScg1zxBLtlosEo_pqgjidkeY0/edit" TargetMode="External"/><Relationship Id="rId4" Type="http://schemas.openxmlformats.org/officeDocument/2006/relationships/hyperlink" Target="https://docs.google.com/presentation/d/1CFxbg-hWFY5VVrkaogcbxHSycAf8FEuu8a1HRazN39c/edit#slide=id.g70b115774c_0_0"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42.png"/><Relationship Id="rId4" Type="http://schemas.openxmlformats.org/officeDocument/2006/relationships/image" Target="../media/image3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hyperlink" Target="https://beinternetawesome.withgoogle.com/en_us/" TargetMode="External"/><Relationship Id="rId4" Type="http://schemas.openxmlformats.org/officeDocument/2006/relationships/hyperlink" Target="https://www.commonsense.org/education/articles/23-great-lesson-plans-for-internet-safety" TargetMode="External"/><Relationship Id="rId5" Type="http://schemas.openxmlformats.org/officeDocument/2006/relationships/hyperlink" Target="https://kids.britannica.com/kids/article/Internet/353293"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hyperlink" Target="https://nyuscholars.nyu.edu/files/80078129/Fall_2020_PiLa_CS_Telenovela_Classroom_Case_Study.pdf"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4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5.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63.png"/><Relationship Id="rId6" Type="http://schemas.openxmlformats.org/officeDocument/2006/relationships/image" Target="../media/image5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7.xml"/><Relationship Id="rId3" Type="http://schemas.openxmlformats.org/officeDocument/2006/relationships/hyperlink" Target="http://www.youtube.com/watch?v=-SjuiawRMU4" TargetMode="External"/><Relationship Id="rId4" Type="http://schemas.openxmlformats.org/officeDocument/2006/relationships/image" Target="../media/image46.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8.xml"/><Relationship Id="rId3" Type="http://schemas.openxmlformats.org/officeDocument/2006/relationships/hyperlink" Target="http://www.youtube.com/watch?v=oiojcGahgG4" TargetMode="External"/><Relationship Id="rId4" Type="http://schemas.openxmlformats.org/officeDocument/2006/relationships/image" Target="../media/image47.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9.xml"/><Relationship Id="rId3" Type="http://schemas.openxmlformats.org/officeDocument/2006/relationships/hyperlink" Target="http://www.youtube.com/watch?v=-tj2WXCGFSI" TargetMode="External"/><Relationship Id="rId4" Type="http://schemas.openxmlformats.org/officeDocument/2006/relationships/image" Target="../media/image5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5"/>
          <p:cNvSpPr txBox="1"/>
          <p:nvPr>
            <p:ph type="ctrTitle"/>
          </p:nvPr>
        </p:nvSpPr>
        <p:spPr>
          <a:xfrm>
            <a:off x="311708" y="744575"/>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Grade 3-5</a:t>
            </a:r>
            <a:endParaRPr/>
          </a:p>
          <a:p>
            <a:pPr indent="0" lvl="0" marL="0" rtl="0" algn="ctr">
              <a:spcBef>
                <a:spcPts val="0"/>
              </a:spcBef>
              <a:spcAft>
                <a:spcPts val="0"/>
              </a:spcAft>
              <a:buNone/>
            </a:pPr>
            <a:r>
              <a:rPr lang="en"/>
              <a:t> Computer Science Education Primer</a:t>
            </a:r>
            <a:endParaRPr/>
          </a:p>
        </p:txBody>
      </p:sp>
      <p:sp>
        <p:nvSpPr>
          <p:cNvPr id="63" name="Google Shape;63;p15"/>
          <p:cNvSpPr txBox="1"/>
          <p:nvPr>
            <p:ph idx="1" type="subTitle"/>
          </p:nvPr>
        </p:nvSpPr>
        <p:spPr>
          <a:xfrm>
            <a:off x="311700" y="2834125"/>
            <a:ext cx="8520600" cy="2015700"/>
          </a:xfrm>
          <a:prstGeom prst="rect">
            <a:avLst/>
          </a:prstGeom>
        </p:spPr>
        <p:txBody>
          <a:bodyPr anchorCtr="0" anchor="t" bIns="91425" lIns="91425" spcFirstLastPara="1" rIns="91425" wrap="square" tIns="91425">
            <a:normAutofit fontScale="55000" lnSpcReduction="20000"/>
          </a:bodyPr>
          <a:lstStyle/>
          <a:p>
            <a:pPr indent="0" lvl="0" marL="0" rtl="0" algn="ctr">
              <a:spcBef>
                <a:spcPts val="0"/>
              </a:spcBef>
              <a:spcAft>
                <a:spcPts val="0"/>
              </a:spcAft>
              <a:buNone/>
            </a:pPr>
            <a:r>
              <a:rPr lang="en"/>
              <a:t>Katherine G. Herbert, Ph.D.</a:t>
            </a:r>
            <a:endParaRPr/>
          </a:p>
          <a:p>
            <a:pPr indent="0" lvl="0" marL="0" rtl="0" algn="ctr">
              <a:spcBef>
                <a:spcPts val="0"/>
              </a:spcBef>
              <a:spcAft>
                <a:spcPts val="0"/>
              </a:spcAft>
              <a:buNone/>
            </a:pPr>
            <a:r>
              <a:rPr lang="en"/>
              <a:t>Director, Montclair Computer Science Education Hub</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Elliot Hu-Au</a:t>
            </a:r>
            <a:endParaRPr/>
          </a:p>
          <a:p>
            <a:pPr indent="0" lvl="0" marL="0" rtl="0" algn="ctr">
              <a:spcBef>
                <a:spcPts val="0"/>
              </a:spcBef>
              <a:spcAft>
                <a:spcPts val="0"/>
              </a:spcAft>
              <a:buNone/>
            </a:pPr>
            <a:r>
              <a:rPr lang="en"/>
              <a:t>Assistant Professor, Montclair State University</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Sumi Hagiwara, Ph.D.</a:t>
            </a:r>
            <a:endParaRPr/>
          </a:p>
          <a:p>
            <a:pPr indent="0" lvl="0" marL="0" rtl="0" algn="ctr">
              <a:spcBef>
                <a:spcPts val="0"/>
              </a:spcBef>
              <a:spcAft>
                <a:spcPts val="0"/>
              </a:spcAft>
              <a:buNone/>
            </a:pPr>
            <a:r>
              <a:rPr lang="en"/>
              <a:t>Director, Montclair Computer Science for Everyone Everywhere Program.</a:t>
            </a:r>
            <a:endParaRPr/>
          </a:p>
        </p:txBody>
      </p:sp>
      <p:sp>
        <p:nvSpPr>
          <p:cNvPr id="64" name="Google Shape;64;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Theme for 3-5 Computer Science Education</a:t>
            </a:r>
            <a:endParaRPr/>
          </a:p>
        </p:txBody>
      </p:sp>
      <p:sp>
        <p:nvSpPr>
          <p:cNvPr id="128" name="Google Shape;128;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0000"/>
          </a:bodyPr>
          <a:lstStyle/>
          <a:p>
            <a:pPr indent="0" lvl="0" marL="0" rtl="0" algn="l">
              <a:spcBef>
                <a:spcPts val="0"/>
              </a:spcBef>
              <a:spcAft>
                <a:spcPts val="0"/>
              </a:spcAft>
              <a:buNone/>
            </a:pPr>
            <a:r>
              <a:rPr lang="en"/>
              <a:t>When we look at CS for 3-5, it is continuing on building on the 3-5 CS Education.  </a:t>
            </a:r>
            <a:r>
              <a:rPr lang="en"/>
              <a:t>K-2</a:t>
            </a:r>
            <a:r>
              <a:rPr lang="en"/>
              <a:t> it is about identifying things that we see in everyday life and trying to put the formal words (terminology) to the things we see. Grades 3-5 looks at trying to understand the whys of CS, while </a:t>
            </a:r>
            <a:r>
              <a:rPr lang="en"/>
              <a:t>K-2</a:t>
            </a:r>
            <a:r>
              <a:rPr lang="en"/>
              <a:t> is about the whats..</a:t>
            </a:r>
            <a:endParaRPr/>
          </a:p>
          <a:p>
            <a:pPr indent="0" lvl="0" marL="0" rtl="0" algn="l">
              <a:spcBef>
                <a:spcPts val="1200"/>
              </a:spcBef>
              <a:spcAft>
                <a:spcPts val="0"/>
              </a:spcAft>
              <a:buNone/>
            </a:pPr>
            <a:r>
              <a:rPr lang="en"/>
              <a:t>It is about trying to observe the patterns we are encountering and apply them to other areas - a lot of abstraction.</a:t>
            </a:r>
            <a:endParaRPr/>
          </a:p>
          <a:p>
            <a:pPr indent="0" lvl="0" marL="0" rtl="0" algn="l">
              <a:spcBef>
                <a:spcPts val="1200"/>
              </a:spcBef>
              <a:spcAft>
                <a:spcPts val="0"/>
              </a:spcAft>
              <a:buNone/>
            </a:pPr>
            <a:r>
              <a:rPr lang="en"/>
              <a:t>When considering the standards for 3-5, a lot of the standard is identifying things and finding patterns:</a:t>
            </a:r>
            <a:endParaRPr/>
          </a:p>
          <a:p>
            <a:pPr indent="-308610" lvl="0" marL="457200" rtl="0" algn="l">
              <a:spcBef>
                <a:spcPts val="1200"/>
              </a:spcBef>
              <a:spcAft>
                <a:spcPts val="0"/>
              </a:spcAft>
              <a:buSzPct val="100000"/>
              <a:buChar char="-"/>
            </a:pPr>
            <a:r>
              <a:rPr lang="en"/>
              <a:t>Vocabulary</a:t>
            </a:r>
            <a:endParaRPr/>
          </a:p>
          <a:p>
            <a:pPr indent="-308610" lvl="0" marL="457200" rtl="0" algn="l">
              <a:spcBef>
                <a:spcPts val="0"/>
              </a:spcBef>
              <a:spcAft>
                <a:spcPts val="0"/>
              </a:spcAft>
              <a:buSzPct val="100000"/>
              <a:buChar char="-"/>
            </a:pPr>
            <a:r>
              <a:rPr lang="en"/>
              <a:t>H</a:t>
            </a:r>
            <a:r>
              <a:rPr lang="en"/>
              <a:t>ow do we use things? Why are they used in that way?</a:t>
            </a:r>
            <a:endParaRPr/>
          </a:p>
          <a:p>
            <a:pPr indent="-308610" lvl="0" marL="457200" rtl="0" algn="l">
              <a:spcBef>
                <a:spcPts val="0"/>
              </a:spcBef>
              <a:spcAft>
                <a:spcPts val="0"/>
              </a:spcAft>
              <a:buSzPct val="100000"/>
              <a:buChar char="-"/>
            </a:pPr>
            <a:r>
              <a:rPr lang="en"/>
              <a:t>What problems do we encounter?</a:t>
            </a:r>
            <a:endParaRPr/>
          </a:p>
          <a:p>
            <a:pPr indent="-308610" lvl="0" marL="457200" rtl="0" algn="l">
              <a:spcBef>
                <a:spcPts val="0"/>
              </a:spcBef>
              <a:spcAft>
                <a:spcPts val="0"/>
              </a:spcAft>
              <a:buSzPct val="100000"/>
              <a:buChar char="-"/>
            </a:pPr>
            <a:r>
              <a:rPr lang="en"/>
              <a:t>How can we fix these problems?</a:t>
            </a:r>
            <a:endParaRPr/>
          </a:p>
          <a:p>
            <a:pPr indent="-308610" lvl="0" marL="457200" rtl="0" algn="l">
              <a:spcBef>
                <a:spcPts val="0"/>
              </a:spcBef>
              <a:spcAft>
                <a:spcPts val="0"/>
              </a:spcAft>
              <a:buSzPct val="100000"/>
              <a:buChar char="-"/>
            </a:pPr>
            <a:r>
              <a:rPr lang="en"/>
              <a:t>What am I feeling, and how can I work through those feelings to find solutions?</a:t>
            </a:r>
            <a:endParaRPr/>
          </a:p>
          <a:p>
            <a:pPr indent="0" lvl="0" marL="0" rtl="0" algn="l">
              <a:spcBef>
                <a:spcPts val="1200"/>
              </a:spcBef>
              <a:spcAft>
                <a:spcPts val="1200"/>
              </a:spcAft>
              <a:buNone/>
            </a:pPr>
            <a:r>
              <a:rPr lang="en"/>
              <a:t>With 3-5, keep it short, simple, as kinesthetic as possible (make them move and use sensory oriented techniques), help them to identify their emotions and work through them, and try to have fun.</a:t>
            </a:r>
            <a:endParaRPr/>
          </a:p>
        </p:txBody>
      </p:sp>
      <p:sp>
        <p:nvSpPr>
          <p:cNvPr id="129" name="Google Shape;129;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996" name="Shape 996"/>
        <p:cNvGrpSpPr/>
        <p:nvPr/>
      </p:nvGrpSpPr>
      <p:grpSpPr>
        <a:xfrm>
          <a:off x="0" y="0"/>
          <a:ext cx="0" cy="0"/>
          <a:chOff x="0" y="0"/>
          <a:chExt cx="0" cy="0"/>
        </a:xfrm>
      </p:grpSpPr>
      <p:sp>
        <p:nvSpPr>
          <p:cNvPr id="997" name="Google Shape;997;p114"/>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98" name="Google Shape;998;p114"/>
          <p:cNvSpPr/>
          <p:nvPr/>
        </p:nvSpPr>
        <p:spPr>
          <a:xfrm>
            <a:off x="0" y="4792950"/>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99" name="Google Shape;999;p114"/>
          <p:cNvSpPr txBox="1"/>
          <p:nvPr>
            <p:ph type="title"/>
          </p:nvPr>
        </p:nvSpPr>
        <p:spPr>
          <a:xfrm>
            <a:off x="105713" y="1338113"/>
            <a:ext cx="8763600" cy="833100"/>
          </a:xfrm>
          <a:prstGeom prst="rect">
            <a:avLst/>
          </a:prstGeom>
          <a:noFill/>
          <a:ln>
            <a:noFill/>
          </a:ln>
        </p:spPr>
        <p:txBody>
          <a:bodyPr anchorCtr="0" anchor="t" bIns="0" lIns="0" spcFirstLastPara="1" rIns="0" wrap="square" tIns="193300">
            <a:normAutofit fontScale="90000"/>
          </a:bodyPr>
          <a:lstStyle/>
          <a:p>
            <a:pPr indent="0" lvl="0" marL="0" rtl="0" algn="l">
              <a:lnSpc>
                <a:spcPct val="115000"/>
              </a:lnSpc>
              <a:spcBef>
                <a:spcPts val="0"/>
              </a:spcBef>
              <a:spcAft>
                <a:spcPts val="0"/>
              </a:spcAft>
              <a:buClr>
                <a:schemeClr val="dk1"/>
              </a:buClr>
              <a:buSzPct val="34782"/>
              <a:buFont typeface="Arial"/>
              <a:buNone/>
            </a:pPr>
            <a:r>
              <a:rPr lang="en" sz="2300" u="none">
                <a:solidFill>
                  <a:srgbClr val="C80E2F"/>
                </a:solidFill>
                <a:latin typeface="Arial"/>
                <a:ea typeface="Arial"/>
                <a:cs typeface="Arial"/>
                <a:sym typeface="Arial"/>
              </a:rPr>
              <a:t>Universal Design </a:t>
            </a:r>
            <a:endParaRPr sz="2300" u="none">
              <a:solidFill>
                <a:srgbClr val="C80E2F"/>
              </a:solidFill>
              <a:latin typeface="Arial"/>
              <a:ea typeface="Arial"/>
              <a:cs typeface="Arial"/>
              <a:sym typeface="Arial"/>
            </a:endParaRPr>
          </a:p>
          <a:p>
            <a:pPr indent="0" lvl="0" marL="0" rtl="0" algn="l">
              <a:lnSpc>
                <a:spcPct val="115000"/>
              </a:lnSpc>
              <a:spcBef>
                <a:spcPts val="0"/>
              </a:spcBef>
              <a:spcAft>
                <a:spcPts val="0"/>
              </a:spcAft>
              <a:buClr>
                <a:schemeClr val="dk1"/>
              </a:buClr>
              <a:buSzPct val="34782"/>
              <a:buFont typeface="Arial"/>
              <a:buNone/>
            </a:pPr>
            <a:r>
              <a:rPr lang="en" sz="2300" u="none">
                <a:solidFill>
                  <a:srgbClr val="C80E2F"/>
                </a:solidFill>
                <a:latin typeface="Arial"/>
                <a:ea typeface="Arial"/>
                <a:cs typeface="Arial"/>
                <a:sym typeface="Arial"/>
              </a:rPr>
              <a:t>for Learning (UDL)</a:t>
            </a:r>
            <a:endParaRPr u="none">
              <a:solidFill>
                <a:srgbClr val="C80E2F"/>
              </a:solidFill>
              <a:latin typeface="Calibri"/>
              <a:ea typeface="Calibri"/>
              <a:cs typeface="Calibri"/>
              <a:sym typeface="Calibri"/>
            </a:endParaRPr>
          </a:p>
          <a:p>
            <a:pPr indent="0" lvl="0" marL="0" rtl="0" algn="l">
              <a:lnSpc>
                <a:spcPct val="100000"/>
              </a:lnSpc>
              <a:spcBef>
                <a:spcPts val="0"/>
              </a:spcBef>
              <a:spcAft>
                <a:spcPts val="0"/>
              </a:spcAft>
              <a:buNone/>
            </a:pPr>
            <a:r>
              <a:t/>
            </a:r>
            <a:endParaRPr sz="2000" u="none">
              <a:solidFill>
                <a:srgbClr val="C80E2F"/>
              </a:solidFill>
            </a:endParaRPr>
          </a:p>
          <a:p>
            <a:pPr indent="0" lvl="0" marL="0" rtl="0" algn="l">
              <a:lnSpc>
                <a:spcPct val="100000"/>
              </a:lnSpc>
              <a:spcBef>
                <a:spcPts val="0"/>
              </a:spcBef>
              <a:spcAft>
                <a:spcPts val="0"/>
              </a:spcAft>
              <a:buNone/>
            </a:pPr>
            <a:r>
              <a:t/>
            </a:r>
            <a:endParaRPr sz="2000" u="none">
              <a:solidFill>
                <a:srgbClr val="C80E2F"/>
              </a:solidFill>
            </a:endParaRPr>
          </a:p>
        </p:txBody>
      </p:sp>
      <p:sp>
        <p:nvSpPr>
          <p:cNvPr id="1000" name="Google Shape;1000;p114"/>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001" name="Google Shape;1001;p114"/>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002" name="Google Shape;1002;p114"/>
          <p:cNvSpPr txBox="1"/>
          <p:nvPr/>
        </p:nvSpPr>
        <p:spPr>
          <a:xfrm>
            <a:off x="2696452" y="4792377"/>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003" name="Google Shape;1003;p114"/>
          <p:cNvGrpSpPr/>
          <p:nvPr/>
        </p:nvGrpSpPr>
        <p:grpSpPr>
          <a:xfrm>
            <a:off x="317655" y="4817280"/>
            <a:ext cx="2220930" cy="352501"/>
            <a:chOff x="6077925" y="4856850"/>
            <a:chExt cx="6064800" cy="1143000"/>
          </a:xfrm>
        </p:grpSpPr>
        <p:sp>
          <p:nvSpPr>
            <p:cNvPr id="1004" name="Google Shape;1004;p114"/>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005" name="Google Shape;1005;p114"/>
            <p:cNvPicPr preferRelativeResize="0"/>
            <p:nvPr/>
          </p:nvPicPr>
          <p:blipFill>
            <a:blip r:embed="rId3">
              <a:alphaModFix/>
            </a:blip>
            <a:stretch>
              <a:fillRect/>
            </a:stretch>
          </p:blipFill>
          <p:spPr>
            <a:xfrm>
              <a:off x="6369202" y="4941951"/>
              <a:ext cx="5634652" cy="938175"/>
            </a:xfrm>
            <a:prstGeom prst="rect">
              <a:avLst/>
            </a:prstGeom>
            <a:noFill/>
            <a:ln>
              <a:noFill/>
            </a:ln>
          </p:spPr>
        </p:pic>
      </p:grpSp>
      <p:sp>
        <p:nvSpPr>
          <p:cNvPr id="1006" name="Google Shape;1006;p114"/>
          <p:cNvSpPr txBox="1"/>
          <p:nvPr/>
        </p:nvSpPr>
        <p:spPr>
          <a:xfrm>
            <a:off x="165938" y="2612756"/>
            <a:ext cx="2738400" cy="1600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400"/>
              <a:t>Resources:</a:t>
            </a:r>
            <a:endParaRPr sz="1400"/>
          </a:p>
          <a:p>
            <a:pPr indent="0" lvl="0" marL="0" rtl="0" algn="l">
              <a:spcBef>
                <a:spcPts val="0"/>
              </a:spcBef>
              <a:spcAft>
                <a:spcPts val="0"/>
              </a:spcAft>
              <a:buNone/>
            </a:pPr>
            <a:r>
              <a:t/>
            </a:r>
            <a:endParaRPr sz="1400"/>
          </a:p>
          <a:p>
            <a:pPr indent="-254000" lvl="0" marL="342900" rtl="0" algn="l">
              <a:spcBef>
                <a:spcPts val="0"/>
              </a:spcBef>
              <a:spcAft>
                <a:spcPts val="0"/>
              </a:spcAft>
              <a:buSzPts val="1400"/>
              <a:buChar char="●"/>
            </a:pPr>
            <a:r>
              <a:rPr lang="en" sz="1400"/>
              <a:t>cast.org</a:t>
            </a:r>
            <a:endParaRPr sz="1400"/>
          </a:p>
          <a:p>
            <a:pPr indent="0" lvl="0" marL="342900" rtl="0" algn="l">
              <a:spcBef>
                <a:spcPts val="0"/>
              </a:spcBef>
              <a:spcAft>
                <a:spcPts val="0"/>
              </a:spcAft>
              <a:buNone/>
            </a:pPr>
            <a:r>
              <a:t/>
            </a:r>
            <a:endParaRPr sz="1400"/>
          </a:p>
          <a:p>
            <a:pPr indent="-254000" lvl="0" marL="342900" rtl="0" algn="l">
              <a:spcBef>
                <a:spcPts val="0"/>
              </a:spcBef>
              <a:spcAft>
                <a:spcPts val="0"/>
              </a:spcAft>
              <a:buSzPts val="1400"/>
              <a:buChar char="●"/>
            </a:pPr>
            <a:r>
              <a:rPr lang="en" sz="1400" u="sng">
                <a:solidFill>
                  <a:schemeClr val="hlink"/>
                </a:solidFill>
                <a:hlinkClick r:id="rId4"/>
              </a:rPr>
              <a:t>https://udlguidelines.cast.org/</a:t>
            </a:r>
            <a:endParaRPr sz="1400"/>
          </a:p>
          <a:p>
            <a:pPr indent="0" lvl="0" marL="0" rtl="0" algn="l">
              <a:spcBef>
                <a:spcPts val="0"/>
              </a:spcBef>
              <a:spcAft>
                <a:spcPts val="0"/>
              </a:spcAft>
              <a:buNone/>
            </a:pPr>
            <a:r>
              <a:t/>
            </a:r>
            <a:endParaRPr sz="1100"/>
          </a:p>
        </p:txBody>
      </p:sp>
      <p:pic>
        <p:nvPicPr>
          <p:cNvPr id="1007" name="Google Shape;1007;p114" title="UDL At A Glance">
            <a:hlinkClick r:id="rId5"/>
          </p:cNvPr>
          <p:cNvPicPr preferRelativeResize="0"/>
          <p:nvPr/>
        </p:nvPicPr>
        <p:blipFill>
          <a:blip r:embed="rId6">
            <a:alphaModFix/>
          </a:blip>
          <a:stretch>
            <a:fillRect/>
          </a:stretch>
        </p:blipFill>
        <p:spPr>
          <a:xfrm>
            <a:off x="3262800" y="302902"/>
            <a:ext cx="5606437" cy="420482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7"/>
                                        </p:tgtEl>
                                        <p:attrNameLst>
                                          <p:attrName>style.visibility</p:attrName>
                                        </p:attrNameLst>
                                      </p:cBhvr>
                                      <p:to>
                                        <p:strVal val="visible"/>
                                      </p:to>
                                    </p:set>
                                    <p:animEffect filter="fade" transition="in">
                                      <p:cBhvr>
                                        <p:cTn dur="1000"/>
                                        <p:tgtEl>
                                          <p:spTgt spid="10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011" name="Shape 1011"/>
        <p:cNvGrpSpPr/>
        <p:nvPr/>
      </p:nvGrpSpPr>
      <p:grpSpPr>
        <a:xfrm>
          <a:off x="0" y="0"/>
          <a:ext cx="0" cy="0"/>
          <a:chOff x="0" y="0"/>
          <a:chExt cx="0" cy="0"/>
        </a:xfrm>
      </p:grpSpPr>
      <p:sp>
        <p:nvSpPr>
          <p:cNvPr id="1012" name="Google Shape;1012;p115"/>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13" name="Google Shape;1013;p115"/>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14" name="Google Shape;1014;p115"/>
          <p:cNvSpPr/>
          <p:nvPr/>
        </p:nvSpPr>
        <p:spPr>
          <a:xfrm>
            <a:off x="0" y="4742888"/>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15" name="Google Shape;1015;p115"/>
          <p:cNvSpPr txBox="1"/>
          <p:nvPr>
            <p:ph type="title"/>
          </p:nvPr>
        </p:nvSpPr>
        <p:spPr>
          <a:xfrm>
            <a:off x="763781" y="331688"/>
            <a:ext cx="7350900" cy="831300"/>
          </a:xfrm>
          <a:prstGeom prst="rect">
            <a:avLst/>
          </a:prstGeom>
          <a:noFill/>
          <a:ln>
            <a:noFill/>
          </a:ln>
        </p:spPr>
        <p:txBody>
          <a:bodyPr anchorCtr="0" anchor="t" bIns="0" lIns="0" spcFirstLastPara="1" rIns="0" wrap="square" tIns="0">
            <a:normAutofit fontScale="90000"/>
          </a:bodyPr>
          <a:lstStyle/>
          <a:p>
            <a:pPr indent="0" lvl="0" marL="0" rtl="0" algn="ctr">
              <a:spcBef>
                <a:spcPts val="0"/>
              </a:spcBef>
              <a:spcAft>
                <a:spcPts val="0"/>
              </a:spcAft>
              <a:buClr>
                <a:schemeClr val="dk1"/>
              </a:buClr>
              <a:buSzPts val="720"/>
              <a:buFont typeface="Arial"/>
              <a:buNone/>
            </a:pPr>
            <a:r>
              <a:rPr lang="en" sz="3300" u="none">
                <a:solidFill>
                  <a:srgbClr val="D1190D"/>
                </a:solidFill>
                <a:latin typeface="Calibri"/>
                <a:ea typeface="Calibri"/>
                <a:cs typeface="Calibri"/>
                <a:sym typeface="Calibri"/>
              </a:rPr>
              <a:t>Foundations of UDL: Architecture</a:t>
            </a:r>
            <a:endParaRPr sz="3300" u="none">
              <a:solidFill>
                <a:srgbClr val="D1190D"/>
              </a:solidFill>
              <a:latin typeface="Calibri"/>
              <a:ea typeface="Calibri"/>
              <a:cs typeface="Calibri"/>
              <a:sym typeface="Calibri"/>
            </a:endParaRPr>
          </a:p>
          <a:p>
            <a:pPr indent="0" lvl="0" marL="0" rtl="0" algn="ctr">
              <a:spcBef>
                <a:spcPts val="0"/>
              </a:spcBef>
              <a:spcAft>
                <a:spcPts val="0"/>
              </a:spcAft>
              <a:buNone/>
            </a:pPr>
            <a:r>
              <a:t/>
            </a:r>
            <a:endParaRPr sz="3300" u="none">
              <a:solidFill>
                <a:srgbClr val="D1190D"/>
              </a:solidFill>
              <a:latin typeface="Calibri"/>
              <a:ea typeface="Calibri"/>
              <a:cs typeface="Calibri"/>
              <a:sym typeface="Calibri"/>
            </a:endParaRPr>
          </a:p>
          <a:p>
            <a:pPr indent="0" lvl="0" marL="0" rtl="0" algn="l">
              <a:spcBef>
                <a:spcPts val="0"/>
              </a:spcBef>
              <a:spcAft>
                <a:spcPts val="0"/>
              </a:spcAft>
              <a:buNone/>
            </a:pPr>
            <a:r>
              <a:t/>
            </a:r>
            <a:endParaRPr sz="3300" u="none">
              <a:solidFill>
                <a:srgbClr val="D1190D"/>
              </a:solidFill>
              <a:latin typeface="Calibri"/>
              <a:ea typeface="Calibri"/>
              <a:cs typeface="Calibri"/>
              <a:sym typeface="Calibri"/>
            </a:endParaRPr>
          </a:p>
          <a:p>
            <a:pPr indent="0" lvl="0" marL="0" rtl="0" algn="l">
              <a:spcBef>
                <a:spcPts val="0"/>
              </a:spcBef>
              <a:spcAft>
                <a:spcPts val="0"/>
              </a:spcAft>
              <a:buNone/>
            </a:pPr>
            <a:r>
              <a:t/>
            </a:r>
            <a:endParaRPr sz="3300" u="none">
              <a:solidFill>
                <a:schemeClr val="dk1"/>
              </a:solidFill>
              <a:latin typeface="Calibri"/>
              <a:ea typeface="Calibri"/>
              <a:cs typeface="Calibri"/>
              <a:sym typeface="Calibri"/>
            </a:endParaRPr>
          </a:p>
          <a:p>
            <a:pPr indent="0" lvl="0" marL="0" rtl="0" algn="l">
              <a:spcBef>
                <a:spcPts val="0"/>
              </a:spcBef>
              <a:spcAft>
                <a:spcPts val="0"/>
              </a:spcAft>
              <a:buClr>
                <a:schemeClr val="dk1"/>
              </a:buClr>
              <a:buSzPct val="57142"/>
              <a:buFont typeface="Arial"/>
              <a:buNone/>
            </a:pPr>
            <a:r>
              <a:t/>
            </a:r>
            <a:endParaRPr sz="1400" u="none">
              <a:solidFill>
                <a:schemeClr val="dk1"/>
              </a:solidFill>
              <a:latin typeface="Calibri"/>
              <a:ea typeface="Calibri"/>
              <a:cs typeface="Calibri"/>
              <a:sym typeface="Calibri"/>
            </a:endParaRPr>
          </a:p>
          <a:p>
            <a:pPr indent="0" lvl="0" marL="0" rtl="0" algn="l">
              <a:spcBef>
                <a:spcPts val="500"/>
              </a:spcBef>
              <a:spcAft>
                <a:spcPts val="0"/>
              </a:spcAft>
              <a:buNone/>
            </a:pPr>
            <a:r>
              <a:t/>
            </a:r>
            <a:endParaRPr sz="2000" u="none">
              <a:solidFill>
                <a:srgbClr val="D1190D"/>
              </a:solidFill>
              <a:latin typeface="Calibri"/>
              <a:ea typeface="Calibri"/>
              <a:cs typeface="Calibri"/>
              <a:sym typeface="Calibri"/>
            </a:endParaRPr>
          </a:p>
        </p:txBody>
      </p:sp>
      <p:sp>
        <p:nvSpPr>
          <p:cNvPr id="1016" name="Google Shape;1016;p115"/>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017" name="Google Shape;1017;p115"/>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018" name="Google Shape;1018;p115"/>
          <p:cNvSpPr txBox="1"/>
          <p:nvPr/>
        </p:nvSpPr>
        <p:spPr>
          <a:xfrm>
            <a:off x="2696452" y="4782477"/>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019" name="Google Shape;1019;p115"/>
          <p:cNvGrpSpPr/>
          <p:nvPr/>
        </p:nvGrpSpPr>
        <p:grpSpPr>
          <a:xfrm>
            <a:off x="312780" y="4766655"/>
            <a:ext cx="2220930" cy="352501"/>
            <a:chOff x="6077925" y="4856850"/>
            <a:chExt cx="6064800" cy="1143000"/>
          </a:xfrm>
        </p:grpSpPr>
        <p:sp>
          <p:nvSpPr>
            <p:cNvPr id="1020" name="Google Shape;1020;p115"/>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021" name="Google Shape;1021;p115"/>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022" name="Google Shape;1022;p115"/>
          <p:cNvPicPr preferRelativeResize="0"/>
          <p:nvPr/>
        </p:nvPicPr>
        <p:blipFill>
          <a:blip r:embed="rId5">
            <a:alphaModFix/>
          </a:blip>
          <a:stretch>
            <a:fillRect/>
          </a:stretch>
        </p:blipFill>
        <p:spPr>
          <a:xfrm>
            <a:off x="1839133" y="1016400"/>
            <a:ext cx="4929788" cy="3286538"/>
          </a:xfrm>
          <a:prstGeom prst="rect">
            <a:avLst/>
          </a:prstGeom>
          <a:noFill/>
          <a:ln>
            <a:noFill/>
          </a:ln>
        </p:spPr>
      </p:pic>
      <p:sp>
        <p:nvSpPr>
          <p:cNvPr id="1023" name="Google Shape;1023;p115"/>
          <p:cNvSpPr txBox="1"/>
          <p:nvPr/>
        </p:nvSpPr>
        <p:spPr>
          <a:xfrm>
            <a:off x="2483044" y="4372388"/>
            <a:ext cx="3559200" cy="3012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lang="en" sz="1200"/>
              <a:t>The Guggenheim Museum, NYC</a:t>
            </a:r>
            <a:endParaRPr sz="1200"/>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027" name="Shape 1027"/>
        <p:cNvGrpSpPr/>
        <p:nvPr/>
      </p:nvGrpSpPr>
      <p:grpSpPr>
        <a:xfrm>
          <a:off x="0" y="0"/>
          <a:ext cx="0" cy="0"/>
          <a:chOff x="0" y="0"/>
          <a:chExt cx="0" cy="0"/>
        </a:xfrm>
      </p:grpSpPr>
      <p:sp>
        <p:nvSpPr>
          <p:cNvPr id="1028" name="Google Shape;1028;p116"/>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29" name="Google Shape;1029;p116"/>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30" name="Google Shape;1030;p116"/>
          <p:cNvSpPr/>
          <p:nvPr/>
        </p:nvSpPr>
        <p:spPr>
          <a:xfrm>
            <a:off x="0" y="4742888"/>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31" name="Google Shape;1031;p116"/>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032" name="Google Shape;1032;p116"/>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033" name="Google Shape;1033;p116"/>
          <p:cNvSpPr txBox="1"/>
          <p:nvPr/>
        </p:nvSpPr>
        <p:spPr>
          <a:xfrm>
            <a:off x="2696452" y="4782477"/>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034" name="Google Shape;1034;p116"/>
          <p:cNvGrpSpPr/>
          <p:nvPr/>
        </p:nvGrpSpPr>
        <p:grpSpPr>
          <a:xfrm>
            <a:off x="312780" y="4766655"/>
            <a:ext cx="2220930" cy="352501"/>
            <a:chOff x="6077925" y="4856850"/>
            <a:chExt cx="6064800" cy="1143000"/>
          </a:xfrm>
        </p:grpSpPr>
        <p:sp>
          <p:nvSpPr>
            <p:cNvPr id="1035" name="Google Shape;1035;p116"/>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036" name="Google Shape;1036;p116"/>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037" name="Google Shape;1037;p116"/>
          <p:cNvPicPr preferRelativeResize="0"/>
          <p:nvPr/>
        </p:nvPicPr>
        <p:blipFill>
          <a:blip r:embed="rId5">
            <a:alphaModFix/>
          </a:blip>
          <a:stretch>
            <a:fillRect/>
          </a:stretch>
        </p:blipFill>
        <p:spPr>
          <a:xfrm>
            <a:off x="2254650" y="191241"/>
            <a:ext cx="4129407" cy="4457138"/>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041" name="Shape 1041"/>
        <p:cNvGrpSpPr/>
        <p:nvPr/>
      </p:nvGrpSpPr>
      <p:grpSpPr>
        <a:xfrm>
          <a:off x="0" y="0"/>
          <a:ext cx="0" cy="0"/>
          <a:chOff x="0" y="0"/>
          <a:chExt cx="0" cy="0"/>
        </a:xfrm>
      </p:grpSpPr>
      <p:sp>
        <p:nvSpPr>
          <p:cNvPr id="1042" name="Google Shape;1042;p117"/>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43" name="Google Shape;1043;p117"/>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44" name="Google Shape;1044;p117"/>
          <p:cNvSpPr/>
          <p:nvPr/>
        </p:nvSpPr>
        <p:spPr>
          <a:xfrm>
            <a:off x="0" y="4742888"/>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45" name="Google Shape;1045;p117"/>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046" name="Google Shape;1046;p117"/>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047" name="Google Shape;1047;p117"/>
          <p:cNvSpPr txBox="1"/>
          <p:nvPr/>
        </p:nvSpPr>
        <p:spPr>
          <a:xfrm>
            <a:off x="2696452" y="4782477"/>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048" name="Google Shape;1048;p117"/>
          <p:cNvGrpSpPr/>
          <p:nvPr/>
        </p:nvGrpSpPr>
        <p:grpSpPr>
          <a:xfrm>
            <a:off x="312780" y="4766655"/>
            <a:ext cx="2220930" cy="352501"/>
            <a:chOff x="6077925" y="4856850"/>
            <a:chExt cx="6064800" cy="1143000"/>
          </a:xfrm>
        </p:grpSpPr>
        <p:sp>
          <p:nvSpPr>
            <p:cNvPr id="1049" name="Google Shape;1049;p117"/>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050" name="Google Shape;1050;p117"/>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051" name="Google Shape;1051;p117"/>
          <p:cNvSpPr txBox="1"/>
          <p:nvPr/>
        </p:nvSpPr>
        <p:spPr>
          <a:xfrm>
            <a:off x="351675" y="979857"/>
            <a:ext cx="8301900" cy="3510600"/>
          </a:xfrm>
          <a:prstGeom prst="rect">
            <a:avLst/>
          </a:prstGeom>
          <a:noFill/>
          <a:ln>
            <a:noFill/>
          </a:ln>
        </p:spPr>
        <p:txBody>
          <a:bodyPr anchorCtr="0" anchor="t" bIns="68575" lIns="68575" spcFirstLastPara="1" rIns="68575" wrap="square" tIns="68575">
            <a:noAutofit/>
          </a:bodyPr>
          <a:lstStyle/>
          <a:p>
            <a:pPr indent="0" lvl="0" marL="0" rtl="0" algn="l">
              <a:lnSpc>
                <a:spcPct val="115000"/>
              </a:lnSpc>
              <a:spcBef>
                <a:spcPts val="0"/>
              </a:spcBef>
              <a:spcAft>
                <a:spcPts val="0"/>
              </a:spcAft>
              <a:buNone/>
            </a:pPr>
            <a:r>
              <a:rPr lang="en" sz="1800">
                <a:solidFill>
                  <a:srgbClr val="2B2B2B"/>
                </a:solidFill>
              </a:rPr>
              <a:t>“UDL is a </a:t>
            </a:r>
            <a:r>
              <a:rPr b="1" lang="en" sz="1800">
                <a:solidFill>
                  <a:srgbClr val="2B2B2B"/>
                </a:solidFill>
              </a:rPr>
              <a:t>framework</a:t>
            </a:r>
            <a:r>
              <a:rPr lang="en" sz="1800">
                <a:solidFill>
                  <a:srgbClr val="2B2B2B"/>
                </a:solidFill>
              </a:rPr>
              <a:t> that guides the shift from designing learning environments and lessons with potential barriers to designing barrier-free, instructionally rich learning environments and lessons” (Nelson, 2014, p. 2) --</a:t>
            </a:r>
            <a:r>
              <a:rPr b="1" lang="en" sz="1800">
                <a:solidFill>
                  <a:srgbClr val="2B2B2B"/>
                </a:solidFill>
              </a:rPr>
              <a:t>Scientifically valid framework</a:t>
            </a:r>
            <a:endParaRPr b="1" sz="1800">
              <a:solidFill>
                <a:srgbClr val="2B2B2B"/>
              </a:solidFill>
            </a:endParaRPr>
          </a:p>
          <a:p>
            <a:pPr indent="0" lvl="0" marL="0" rtl="0" algn="l">
              <a:lnSpc>
                <a:spcPct val="115000"/>
              </a:lnSpc>
              <a:spcBef>
                <a:spcPts val="0"/>
              </a:spcBef>
              <a:spcAft>
                <a:spcPts val="0"/>
              </a:spcAft>
              <a:buNone/>
            </a:pPr>
            <a:r>
              <a:t/>
            </a:r>
            <a:endParaRPr sz="1800">
              <a:solidFill>
                <a:srgbClr val="2B2B2B"/>
              </a:solidFill>
            </a:endParaRPr>
          </a:p>
          <a:p>
            <a:pPr indent="0" lvl="0" marL="0" rtl="0" algn="l">
              <a:lnSpc>
                <a:spcPct val="115000"/>
              </a:lnSpc>
              <a:spcBef>
                <a:spcPts val="0"/>
              </a:spcBef>
              <a:spcAft>
                <a:spcPts val="0"/>
              </a:spcAft>
              <a:buNone/>
            </a:pPr>
            <a:r>
              <a:rPr lang="en" sz="1800">
                <a:solidFill>
                  <a:srgbClr val="262626"/>
                </a:solidFill>
              </a:rPr>
              <a:t>UDL provides a blueprint for creating instructional goals, methods, materials, and assessments that work for everyone--</a:t>
            </a:r>
            <a:r>
              <a:rPr b="1" lang="en" sz="1800">
                <a:solidFill>
                  <a:srgbClr val="262626"/>
                </a:solidFill>
              </a:rPr>
              <a:t>not</a:t>
            </a:r>
            <a:r>
              <a:rPr lang="en" sz="1800">
                <a:solidFill>
                  <a:srgbClr val="262626"/>
                </a:solidFill>
              </a:rPr>
              <a:t> a single, one-size-fits-all solution but rather </a:t>
            </a:r>
            <a:r>
              <a:rPr b="1" lang="en" sz="1800">
                <a:solidFill>
                  <a:srgbClr val="262626"/>
                </a:solidFill>
              </a:rPr>
              <a:t>flexible </a:t>
            </a:r>
            <a:r>
              <a:rPr lang="en" sz="1800">
                <a:solidFill>
                  <a:srgbClr val="262626"/>
                </a:solidFill>
              </a:rPr>
              <a:t>approaches that can be customized and adjusted for </a:t>
            </a:r>
            <a:r>
              <a:rPr b="1" i="1" lang="en" sz="1800">
                <a:solidFill>
                  <a:srgbClr val="262626"/>
                </a:solidFill>
              </a:rPr>
              <a:t>individual needs.</a:t>
            </a:r>
            <a:endParaRPr b="1" i="1" sz="1800">
              <a:solidFill>
                <a:srgbClr val="262626"/>
              </a:solidFill>
            </a:endParaRPr>
          </a:p>
          <a:p>
            <a:pPr indent="0" lvl="0" marL="0" rtl="0" algn="l">
              <a:lnSpc>
                <a:spcPct val="115000"/>
              </a:lnSpc>
              <a:spcBef>
                <a:spcPts val="0"/>
              </a:spcBef>
              <a:spcAft>
                <a:spcPts val="0"/>
              </a:spcAft>
              <a:buNone/>
            </a:pPr>
            <a:r>
              <a:t/>
            </a:r>
            <a:endParaRPr b="1" i="1" sz="1800">
              <a:solidFill>
                <a:srgbClr val="262626"/>
              </a:solidFill>
            </a:endParaRPr>
          </a:p>
          <a:p>
            <a:pPr indent="0" lvl="0" marL="0" rtl="0" algn="l">
              <a:lnSpc>
                <a:spcPct val="115000"/>
              </a:lnSpc>
              <a:spcBef>
                <a:spcPts val="0"/>
              </a:spcBef>
              <a:spcAft>
                <a:spcPts val="0"/>
              </a:spcAft>
              <a:buClr>
                <a:schemeClr val="dk1"/>
              </a:buClr>
              <a:buSzPts val="800"/>
              <a:buFont typeface="Arial"/>
              <a:buNone/>
            </a:pPr>
            <a:r>
              <a:rPr lang="en" sz="1800">
                <a:solidFill>
                  <a:schemeClr val="dk1"/>
                </a:solidFill>
              </a:rPr>
              <a:t>UDL involves helping all students succeed.</a:t>
            </a:r>
            <a:endParaRPr b="1" i="1" sz="1800">
              <a:solidFill>
                <a:srgbClr val="262626"/>
              </a:solidFill>
              <a:latin typeface="Open Sans"/>
              <a:ea typeface="Open Sans"/>
              <a:cs typeface="Open Sans"/>
              <a:sym typeface="Open Sans"/>
            </a:endParaRPr>
          </a:p>
        </p:txBody>
      </p:sp>
      <p:sp>
        <p:nvSpPr>
          <p:cNvPr id="1052" name="Google Shape;1052;p117"/>
          <p:cNvSpPr txBox="1"/>
          <p:nvPr/>
        </p:nvSpPr>
        <p:spPr>
          <a:xfrm>
            <a:off x="312938" y="227044"/>
            <a:ext cx="8653500" cy="6465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3300">
                <a:solidFill>
                  <a:srgbClr val="D1190D"/>
                </a:solidFill>
                <a:latin typeface="Calibri"/>
                <a:ea typeface="Calibri"/>
                <a:cs typeface="Calibri"/>
                <a:sym typeface="Calibri"/>
              </a:rPr>
              <a:t>UDL is…</a:t>
            </a:r>
            <a:endParaRPr b="1" sz="3300">
              <a:solidFill>
                <a:srgbClr val="D1190D"/>
              </a:solidFill>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056" name="Shape 1056"/>
        <p:cNvGrpSpPr/>
        <p:nvPr/>
      </p:nvGrpSpPr>
      <p:grpSpPr>
        <a:xfrm>
          <a:off x="0" y="0"/>
          <a:ext cx="0" cy="0"/>
          <a:chOff x="0" y="0"/>
          <a:chExt cx="0" cy="0"/>
        </a:xfrm>
      </p:grpSpPr>
      <p:sp>
        <p:nvSpPr>
          <p:cNvPr id="1057" name="Google Shape;1057;p118"/>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58" name="Google Shape;1058;p118"/>
          <p:cNvSpPr/>
          <p:nvPr/>
        </p:nvSpPr>
        <p:spPr>
          <a:xfrm>
            <a:off x="0" y="4792950"/>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59" name="Google Shape;1059;p118"/>
          <p:cNvSpPr txBox="1"/>
          <p:nvPr>
            <p:ph type="title"/>
          </p:nvPr>
        </p:nvSpPr>
        <p:spPr>
          <a:xfrm>
            <a:off x="380475" y="140119"/>
            <a:ext cx="8763600" cy="833100"/>
          </a:xfrm>
          <a:prstGeom prst="rect">
            <a:avLst/>
          </a:prstGeom>
          <a:noFill/>
          <a:ln>
            <a:noFill/>
          </a:ln>
        </p:spPr>
        <p:txBody>
          <a:bodyPr anchorCtr="0" anchor="t" bIns="0" lIns="0" spcFirstLastPara="1" rIns="0" wrap="square" tIns="193300">
            <a:normAutofit fontScale="90000"/>
          </a:bodyPr>
          <a:lstStyle/>
          <a:p>
            <a:pPr indent="0" lvl="0" marL="0" rtl="0" algn="l">
              <a:lnSpc>
                <a:spcPct val="115000"/>
              </a:lnSpc>
              <a:spcBef>
                <a:spcPts val="0"/>
              </a:spcBef>
              <a:spcAft>
                <a:spcPts val="0"/>
              </a:spcAft>
              <a:buClr>
                <a:schemeClr val="dk1"/>
              </a:buClr>
              <a:buSzPct val="34782"/>
              <a:buFont typeface="Arial"/>
              <a:buNone/>
            </a:pPr>
            <a:r>
              <a:rPr lang="en" sz="2300" u="none">
                <a:solidFill>
                  <a:srgbClr val="C80E2F"/>
                </a:solidFill>
                <a:latin typeface="Arial"/>
                <a:ea typeface="Arial"/>
                <a:cs typeface="Arial"/>
                <a:sym typeface="Arial"/>
              </a:rPr>
              <a:t>What are the barriers?</a:t>
            </a:r>
            <a:endParaRPr u="none">
              <a:solidFill>
                <a:srgbClr val="C80E2F"/>
              </a:solidFill>
              <a:latin typeface="Calibri"/>
              <a:ea typeface="Calibri"/>
              <a:cs typeface="Calibri"/>
              <a:sym typeface="Calibri"/>
            </a:endParaRPr>
          </a:p>
          <a:p>
            <a:pPr indent="0" lvl="0" marL="0" rtl="0" algn="l">
              <a:lnSpc>
                <a:spcPct val="100000"/>
              </a:lnSpc>
              <a:spcBef>
                <a:spcPts val="0"/>
              </a:spcBef>
              <a:spcAft>
                <a:spcPts val="0"/>
              </a:spcAft>
              <a:buNone/>
            </a:pPr>
            <a:r>
              <a:t/>
            </a:r>
            <a:endParaRPr sz="2000" u="none">
              <a:solidFill>
                <a:srgbClr val="C80E2F"/>
              </a:solidFill>
            </a:endParaRPr>
          </a:p>
          <a:p>
            <a:pPr indent="0" lvl="0" marL="0" rtl="0" algn="l">
              <a:lnSpc>
                <a:spcPct val="100000"/>
              </a:lnSpc>
              <a:spcBef>
                <a:spcPts val="0"/>
              </a:spcBef>
              <a:spcAft>
                <a:spcPts val="0"/>
              </a:spcAft>
              <a:buNone/>
            </a:pPr>
            <a:r>
              <a:t/>
            </a:r>
            <a:endParaRPr sz="2000" u="none">
              <a:solidFill>
                <a:srgbClr val="C80E2F"/>
              </a:solidFill>
            </a:endParaRPr>
          </a:p>
        </p:txBody>
      </p:sp>
      <p:sp>
        <p:nvSpPr>
          <p:cNvPr id="1060" name="Google Shape;1060;p118"/>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061" name="Google Shape;1061;p118"/>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062" name="Google Shape;1062;p118"/>
          <p:cNvSpPr txBox="1"/>
          <p:nvPr/>
        </p:nvSpPr>
        <p:spPr>
          <a:xfrm>
            <a:off x="2696452" y="4792377"/>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063" name="Google Shape;1063;p118"/>
          <p:cNvGrpSpPr/>
          <p:nvPr/>
        </p:nvGrpSpPr>
        <p:grpSpPr>
          <a:xfrm>
            <a:off x="317655" y="4817280"/>
            <a:ext cx="2220930" cy="352501"/>
            <a:chOff x="6077925" y="4856850"/>
            <a:chExt cx="6064800" cy="1143000"/>
          </a:xfrm>
        </p:grpSpPr>
        <p:sp>
          <p:nvSpPr>
            <p:cNvPr id="1064" name="Google Shape;1064;p118"/>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065" name="Google Shape;1065;p118"/>
            <p:cNvPicPr preferRelativeResize="0"/>
            <p:nvPr/>
          </p:nvPicPr>
          <p:blipFill>
            <a:blip r:embed="rId3">
              <a:alphaModFix/>
            </a:blip>
            <a:stretch>
              <a:fillRect/>
            </a:stretch>
          </p:blipFill>
          <p:spPr>
            <a:xfrm>
              <a:off x="6369202" y="4941951"/>
              <a:ext cx="5634652" cy="938175"/>
            </a:xfrm>
            <a:prstGeom prst="rect">
              <a:avLst/>
            </a:prstGeom>
            <a:noFill/>
            <a:ln>
              <a:noFill/>
            </a:ln>
          </p:spPr>
        </p:pic>
      </p:grpSp>
      <p:sp>
        <p:nvSpPr>
          <p:cNvPr id="1066" name="Google Shape;1066;p118"/>
          <p:cNvSpPr txBox="1"/>
          <p:nvPr/>
        </p:nvSpPr>
        <p:spPr>
          <a:xfrm>
            <a:off x="446644" y="741356"/>
            <a:ext cx="8098200" cy="354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400"/>
          </a:p>
        </p:txBody>
      </p:sp>
      <p:sp>
        <p:nvSpPr>
          <p:cNvPr id="1067" name="Google Shape;1067;p118"/>
          <p:cNvSpPr txBox="1"/>
          <p:nvPr/>
        </p:nvSpPr>
        <p:spPr>
          <a:xfrm>
            <a:off x="4992731" y="846150"/>
            <a:ext cx="4099200" cy="33456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t/>
            </a:r>
            <a:endParaRPr sz="1500"/>
          </a:p>
        </p:txBody>
      </p:sp>
      <p:sp>
        <p:nvSpPr>
          <p:cNvPr id="1068" name="Google Shape;1068;p118"/>
          <p:cNvSpPr txBox="1"/>
          <p:nvPr/>
        </p:nvSpPr>
        <p:spPr>
          <a:xfrm>
            <a:off x="446644" y="887831"/>
            <a:ext cx="8098200" cy="23439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1800"/>
              <a:t>Learning barriers are those elements of a lesson or the environment that prevent a learner from reaching the goal.</a:t>
            </a:r>
            <a:endParaRPr sz="1800"/>
          </a:p>
          <a:p>
            <a:pPr indent="0" lvl="0" marL="0" rtl="0" algn="l">
              <a:spcBef>
                <a:spcPts val="0"/>
              </a:spcBef>
              <a:spcAft>
                <a:spcPts val="0"/>
              </a:spcAft>
              <a:buNone/>
            </a:pPr>
            <a:r>
              <a:t/>
            </a:r>
            <a:endParaRPr sz="1800"/>
          </a:p>
          <a:p>
            <a:pPr indent="0" lvl="0" marL="0" rtl="0" algn="l">
              <a:lnSpc>
                <a:spcPct val="115000"/>
              </a:lnSpc>
              <a:spcBef>
                <a:spcPts val="0"/>
              </a:spcBef>
              <a:spcAft>
                <a:spcPts val="0"/>
              </a:spcAft>
              <a:buNone/>
            </a:pPr>
            <a:r>
              <a:rPr lang="en" sz="1800">
                <a:solidFill>
                  <a:schemeClr val="dk1"/>
                </a:solidFill>
              </a:rPr>
              <a:t>“</a:t>
            </a:r>
            <a:r>
              <a:rPr i="1" lang="en" sz="1800">
                <a:solidFill>
                  <a:schemeClr val="dk1"/>
                </a:solidFill>
              </a:rPr>
              <a:t>barriers to learning are not, in fact, inherent in the capacities of learners, but instead arise in learners' interactions with inflexible educational goals, materials, methods, and assessments.</a:t>
            </a:r>
            <a:r>
              <a:rPr lang="en" sz="1800">
                <a:solidFill>
                  <a:schemeClr val="dk1"/>
                </a:solidFill>
              </a:rPr>
              <a:t>”</a:t>
            </a:r>
            <a:endParaRPr sz="1800">
              <a:solidFill>
                <a:schemeClr val="dk1"/>
              </a:solidFill>
            </a:endParaRPr>
          </a:p>
          <a:p>
            <a:pPr indent="0" lvl="0" marL="0" rtl="0" algn="l">
              <a:lnSpc>
                <a:spcPct val="115000"/>
              </a:lnSpc>
              <a:spcBef>
                <a:spcPts val="0"/>
              </a:spcBef>
              <a:spcAft>
                <a:spcPts val="0"/>
              </a:spcAft>
              <a:buNone/>
            </a:pPr>
            <a:r>
              <a:rPr lang="en" sz="1800">
                <a:solidFill>
                  <a:schemeClr val="dk1"/>
                </a:solidFill>
              </a:rPr>
              <a:t>(Dr. David Rose. </a:t>
            </a:r>
            <a:r>
              <a:rPr i="1" lang="en" sz="1800">
                <a:solidFill>
                  <a:schemeClr val="dk1"/>
                </a:solidFill>
              </a:rPr>
              <a:t>Teaching Every Student in the Digital Age</a:t>
            </a:r>
            <a:r>
              <a:rPr lang="en" sz="1800">
                <a:solidFill>
                  <a:schemeClr val="dk1"/>
                </a:solidFill>
              </a:rPr>
              <a:t>, p. vi)</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p:txBody>
      </p:sp>
      <p:sp>
        <p:nvSpPr>
          <p:cNvPr id="1069" name="Google Shape;1069;p118"/>
          <p:cNvSpPr txBox="1"/>
          <p:nvPr/>
        </p:nvSpPr>
        <p:spPr>
          <a:xfrm>
            <a:off x="446644" y="3231581"/>
            <a:ext cx="7947000" cy="833100"/>
          </a:xfrm>
          <a:prstGeom prst="rect">
            <a:avLst/>
          </a:prstGeom>
          <a:noFill/>
          <a:ln>
            <a:noFill/>
          </a:ln>
        </p:spPr>
        <p:txBody>
          <a:bodyPr anchorCtr="0" anchor="t" bIns="68575" lIns="68575" spcFirstLastPara="1" rIns="68575" wrap="square" tIns="68575">
            <a:noAutofit/>
          </a:bodyPr>
          <a:lstStyle/>
          <a:p>
            <a:pPr indent="0" lvl="0" marL="0" rtl="0" algn="l">
              <a:lnSpc>
                <a:spcPct val="115000"/>
              </a:lnSpc>
              <a:spcBef>
                <a:spcPts val="500"/>
              </a:spcBef>
              <a:spcAft>
                <a:spcPts val="0"/>
              </a:spcAft>
              <a:buNone/>
            </a:pPr>
            <a:r>
              <a:rPr lang="en" sz="1800">
                <a:solidFill>
                  <a:schemeClr val="dk1"/>
                </a:solidFill>
              </a:rPr>
              <a:t>A </a:t>
            </a:r>
            <a:r>
              <a:rPr b="1" lang="en" sz="1800">
                <a:solidFill>
                  <a:schemeClr val="dk1"/>
                </a:solidFill>
              </a:rPr>
              <a:t>building</a:t>
            </a:r>
            <a:r>
              <a:rPr lang="en" sz="1800">
                <a:solidFill>
                  <a:schemeClr val="dk1"/>
                </a:solidFill>
              </a:rPr>
              <a:t> barrier might be </a:t>
            </a:r>
            <a:r>
              <a:rPr lang="en" sz="1800" u="sng">
                <a:solidFill>
                  <a:schemeClr val="dk1"/>
                </a:solidFill>
              </a:rPr>
              <a:t>stairs;</a:t>
            </a:r>
            <a:r>
              <a:rPr lang="en" sz="1800">
                <a:solidFill>
                  <a:schemeClr val="dk1"/>
                </a:solidFill>
              </a:rPr>
              <a:t> </a:t>
            </a:r>
            <a:endParaRPr sz="1800">
              <a:solidFill>
                <a:schemeClr val="dk1"/>
              </a:solidFill>
            </a:endParaRPr>
          </a:p>
          <a:p>
            <a:pPr indent="342900" lvl="0" marL="685800" rtl="0" algn="l">
              <a:lnSpc>
                <a:spcPct val="115000"/>
              </a:lnSpc>
              <a:spcBef>
                <a:spcPts val="500"/>
              </a:spcBef>
              <a:spcAft>
                <a:spcPts val="0"/>
              </a:spcAft>
              <a:buClr>
                <a:schemeClr val="dk1"/>
              </a:buClr>
              <a:buSzPts val="800"/>
              <a:buFont typeface="Arial"/>
              <a:buNone/>
            </a:pPr>
            <a:r>
              <a:rPr lang="en" sz="1800">
                <a:solidFill>
                  <a:schemeClr val="dk1"/>
                </a:solidFill>
              </a:rPr>
              <a:t>a change made to the building might be _______________.</a:t>
            </a:r>
            <a:endParaRPr sz="14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073" name="Shape 1073"/>
        <p:cNvGrpSpPr/>
        <p:nvPr/>
      </p:nvGrpSpPr>
      <p:grpSpPr>
        <a:xfrm>
          <a:off x="0" y="0"/>
          <a:ext cx="0" cy="0"/>
          <a:chOff x="0" y="0"/>
          <a:chExt cx="0" cy="0"/>
        </a:xfrm>
      </p:grpSpPr>
      <p:sp>
        <p:nvSpPr>
          <p:cNvPr id="1074" name="Google Shape;1074;p119"/>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75" name="Google Shape;1075;p119"/>
          <p:cNvSpPr/>
          <p:nvPr/>
        </p:nvSpPr>
        <p:spPr>
          <a:xfrm>
            <a:off x="0" y="4792950"/>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76" name="Google Shape;1076;p119"/>
          <p:cNvSpPr txBox="1"/>
          <p:nvPr>
            <p:ph type="title"/>
          </p:nvPr>
        </p:nvSpPr>
        <p:spPr>
          <a:xfrm>
            <a:off x="446644" y="57150"/>
            <a:ext cx="4271100" cy="833100"/>
          </a:xfrm>
          <a:prstGeom prst="rect">
            <a:avLst/>
          </a:prstGeom>
          <a:noFill/>
          <a:ln>
            <a:noFill/>
          </a:ln>
        </p:spPr>
        <p:txBody>
          <a:bodyPr anchorCtr="0" anchor="t" bIns="0" lIns="0" spcFirstLastPara="1" rIns="0" wrap="square" tIns="193300">
            <a:normAutofit fontScale="90000"/>
          </a:bodyPr>
          <a:lstStyle/>
          <a:p>
            <a:pPr indent="0" lvl="0" marL="0" rtl="0" algn="l">
              <a:lnSpc>
                <a:spcPct val="115000"/>
              </a:lnSpc>
              <a:spcBef>
                <a:spcPts val="0"/>
              </a:spcBef>
              <a:spcAft>
                <a:spcPts val="0"/>
              </a:spcAft>
              <a:buClr>
                <a:schemeClr val="dk1"/>
              </a:buClr>
              <a:buSzPct val="34782"/>
              <a:buFont typeface="Arial"/>
              <a:buNone/>
            </a:pPr>
            <a:r>
              <a:rPr lang="en" sz="2300" u="none">
                <a:solidFill>
                  <a:srgbClr val="C80E2F"/>
                </a:solidFill>
                <a:latin typeface="Arial"/>
                <a:ea typeface="Arial"/>
                <a:cs typeface="Arial"/>
                <a:sym typeface="Arial"/>
              </a:rPr>
              <a:t>Learning barriers might be…</a:t>
            </a:r>
            <a:endParaRPr u="none">
              <a:solidFill>
                <a:srgbClr val="C80E2F"/>
              </a:solidFill>
              <a:latin typeface="Calibri"/>
              <a:ea typeface="Calibri"/>
              <a:cs typeface="Calibri"/>
              <a:sym typeface="Calibri"/>
            </a:endParaRPr>
          </a:p>
          <a:p>
            <a:pPr indent="0" lvl="0" marL="0" rtl="0" algn="l">
              <a:lnSpc>
                <a:spcPct val="100000"/>
              </a:lnSpc>
              <a:spcBef>
                <a:spcPts val="0"/>
              </a:spcBef>
              <a:spcAft>
                <a:spcPts val="0"/>
              </a:spcAft>
              <a:buNone/>
            </a:pPr>
            <a:r>
              <a:t/>
            </a:r>
            <a:endParaRPr sz="2000" u="none">
              <a:solidFill>
                <a:srgbClr val="C80E2F"/>
              </a:solidFill>
            </a:endParaRPr>
          </a:p>
          <a:p>
            <a:pPr indent="0" lvl="0" marL="0" rtl="0" algn="l">
              <a:lnSpc>
                <a:spcPct val="100000"/>
              </a:lnSpc>
              <a:spcBef>
                <a:spcPts val="0"/>
              </a:spcBef>
              <a:spcAft>
                <a:spcPts val="0"/>
              </a:spcAft>
              <a:buNone/>
            </a:pPr>
            <a:r>
              <a:t/>
            </a:r>
            <a:endParaRPr sz="2000" u="none">
              <a:solidFill>
                <a:srgbClr val="C80E2F"/>
              </a:solidFill>
            </a:endParaRPr>
          </a:p>
        </p:txBody>
      </p:sp>
      <p:sp>
        <p:nvSpPr>
          <p:cNvPr id="1077" name="Google Shape;1077;p119"/>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078" name="Google Shape;1078;p119"/>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079" name="Google Shape;1079;p119"/>
          <p:cNvSpPr txBox="1"/>
          <p:nvPr/>
        </p:nvSpPr>
        <p:spPr>
          <a:xfrm>
            <a:off x="2696452" y="4792377"/>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080" name="Google Shape;1080;p119"/>
          <p:cNvGrpSpPr/>
          <p:nvPr/>
        </p:nvGrpSpPr>
        <p:grpSpPr>
          <a:xfrm>
            <a:off x="317655" y="4817280"/>
            <a:ext cx="2220930" cy="352501"/>
            <a:chOff x="6077925" y="4856850"/>
            <a:chExt cx="6064800" cy="1143000"/>
          </a:xfrm>
        </p:grpSpPr>
        <p:sp>
          <p:nvSpPr>
            <p:cNvPr id="1081" name="Google Shape;1081;p119"/>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082" name="Google Shape;1082;p119"/>
            <p:cNvPicPr preferRelativeResize="0"/>
            <p:nvPr/>
          </p:nvPicPr>
          <p:blipFill>
            <a:blip r:embed="rId3">
              <a:alphaModFix/>
            </a:blip>
            <a:stretch>
              <a:fillRect/>
            </a:stretch>
          </p:blipFill>
          <p:spPr>
            <a:xfrm>
              <a:off x="6369202" y="4941951"/>
              <a:ext cx="5634652" cy="938175"/>
            </a:xfrm>
            <a:prstGeom prst="rect">
              <a:avLst/>
            </a:prstGeom>
            <a:noFill/>
            <a:ln>
              <a:noFill/>
            </a:ln>
          </p:spPr>
        </p:pic>
      </p:grpSp>
      <p:sp>
        <p:nvSpPr>
          <p:cNvPr id="1083" name="Google Shape;1083;p119"/>
          <p:cNvSpPr txBox="1"/>
          <p:nvPr/>
        </p:nvSpPr>
        <p:spPr>
          <a:xfrm>
            <a:off x="446644" y="741356"/>
            <a:ext cx="8098200" cy="354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400"/>
          </a:p>
        </p:txBody>
      </p:sp>
      <p:sp>
        <p:nvSpPr>
          <p:cNvPr id="1084" name="Google Shape;1084;p119"/>
          <p:cNvSpPr txBox="1"/>
          <p:nvPr/>
        </p:nvSpPr>
        <p:spPr>
          <a:xfrm>
            <a:off x="4992731" y="846150"/>
            <a:ext cx="4099200" cy="33456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t/>
            </a:r>
            <a:endParaRPr sz="1500"/>
          </a:p>
        </p:txBody>
      </p:sp>
      <p:sp>
        <p:nvSpPr>
          <p:cNvPr id="1085" name="Google Shape;1085;p119"/>
          <p:cNvSpPr/>
          <p:nvPr/>
        </p:nvSpPr>
        <p:spPr>
          <a:xfrm>
            <a:off x="317813" y="846150"/>
            <a:ext cx="4271100" cy="986700"/>
          </a:xfrm>
          <a:prstGeom prst="flowChartAlternateProcess">
            <a:avLst/>
          </a:prstGeom>
          <a:solidFill>
            <a:srgbClr val="FCE5CD"/>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Clr>
                <a:schemeClr val="dk1"/>
              </a:buClr>
              <a:buSzPts val="800"/>
              <a:buFont typeface="Arial"/>
              <a:buNone/>
            </a:pPr>
            <a:r>
              <a:rPr lang="en" sz="1700">
                <a:solidFill>
                  <a:schemeClr val="dk1"/>
                </a:solidFill>
              </a:rPr>
              <a:t>Alphabet posters are hung on the narrowest wall because they visually look best there</a:t>
            </a:r>
            <a:endParaRPr sz="1700">
              <a:solidFill>
                <a:schemeClr val="dk1"/>
              </a:solidFill>
            </a:endParaRPr>
          </a:p>
        </p:txBody>
      </p:sp>
      <p:sp>
        <p:nvSpPr>
          <p:cNvPr id="1086" name="Google Shape;1086;p119"/>
          <p:cNvSpPr/>
          <p:nvPr/>
        </p:nvSpPr>
        <p:spPr>
          <a:xfrm>
            <a:off x="317813" y="2026003"/>
            <a:ext cx="4271100" cy="833100"/>
          </a:xfrm>
          <a:prstGeom prst="flowChartAlternateProcess">
            <a:avLst/>
          </a:prstGeom>
          <a:solidFill>
            <a:srgbClr val="FCE5CD"/>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rPr lang="en" sz="1700">
                <a:solidFill>
                  <a:schemeClr val="dk1"/>
                </a:solidFill>
              </a:rPr>
              <a:t>Learners are not motivated in math class. The goals are disconnected from their interests and experience.</a:t>
            </a:r>
            <a:endParaRPr sz="1700">
              <a:solidFill>
                <a:schemeClr val="dk1"/>
              </a:solidFill>
            </a:endParaRPr>
          </a:p>
        </p:txBody>
      </p:sp>
      <p:sp>
        <p:nvSpPr>
          <p:cNvPr id="1087" name="Google Shape;1087;p119"/>
          <p:cNvSpPr/>
          <p:nvPr/>
        </p:nvSpPr>
        <p:spPr>
          <a:xfrm>
            <a:off x="317813" y="3204825"/>
            <a:ext cx="4271100" cy="986700"/>
          </a:xfrm>
          <a:prstGeom prst="flowChartAlternateProcess">
            <a:avLst/>
          </a:prstGeom>
          <a:solidFill>
            <a:srgbClr val="FCE5CD"/>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rPr lang="en" sz="1700">
                <a:solidFill>
                  <a:schemeClr val="dk1"/>
                </a:solidFill>
              </a:rPr>
              <a:t>Learners know that each day they need to come having read a chapter of the textbook and ready to take notes on that information.</a:t>
            </a:r>
            <a:endParaRPr sz="1700">
              <a:solidFill>
                <a:schemeClr val="dk1"/>
              </a:solidFill>
            </a:endParaRPr>
          </a:p>
        </p:txBody>
      </p:sp>
      <p:sp>
        <p:nvSpPr>
          <p:cNvPr id="1088" name="Google Shape;1088;p119"/>
          <p:cNvSpPr txBox="1"/>
          <p:nvPr>
            <p:ph type="title"/>
          </p:nvPr>
        </p:nvSpPr>
        <p:spPr>
          <a:xfrm>
            <a:off x="5139656" y="110325"/>
            <a:ext cx="3405300" cy="833100"/>
          </a:xfrm>
          <a:prstGeom prst="rect">
            <a:avLst/>
          </a:prstGeom>
          <a:noFill/>
          <a:ln>
            <a:noFill/>
          </a:ln>
        </p:spPr>
        <p:txBody>
          <a:bodyPr anchorCtr="0" anchor="t" bIns="0" lIns="0" spcFirstLastPara="1" rIns="0" wrap="square" tIns="193300">
            <a:normAutofit fontScale="90000"/>
          </a:bodyPr>
          <a:lstStyle/>
          <a:p>
            <a:pPr indent="0" lvl="0" marL="0" rtl="0" algn="l">
              <a:lnSpc>
                <a:spcPct val="115000"/>
              </a:lnSpc>
              <a:spcBef>
                <a:spcPts val="0"/>
              </a:spcBef>
              <a:spcAft>
                <a:spcPts val="0"/>
              </a:spcAft>
              <a:buClr>
                <a:schemeClr val="dk1"/>
              </a:buClr>
              <a:buSzPct val="34782"/>
              <a:buFont typeface="Arial"/>
              <a:buNone/>
            </a:pPr>
            <a:r>
              <a:rPr lang="en" sz="2300" u="none">
                <a:solidFill>
                  <a:srgbClr val="C80E2F"/>
                </a:solidFill>
                <a:latin typeface="Arial"/>
                <a:ea typeface="Arial"/>
                <a:cs typeface="Arial"/>
                <a:sym typeface="Arial"/>
              </a:rPr>
              <a:t>Removing barriers</a:t>
            </a:r>
            <a:endParaRPr u="none">
              <a:solidFill>
                <a:srgbClr val="C80E2F"/>
              </a:solidFill>
              <a:latin typeface="Calibri"/>
              <a:ea typeface="Calibri"/>
              <a:cs typeface="Calibri"/>
              <a:sym typeface="Calibri"/>
            </a:endParaRPr>
          </a:p>
          <a:p>
            <a:pPr indent="0" lvl="0" marL="0" rtl="0" algn="l">
              <a:lnSpc>
                <a:spcPct val="100000"/>
              </a:lnSpc>
              <a:spcBef>
                <a:spcPts val="0"/>
              </a:spcBef>
              <a:spcAft>
                <a:spcPts val="0"/>
              </a:spcAft>
              <a:buNone/>
            </a:pPr>
            <a:r>
              <a:t/>
            </a:r>
            <a:endParaRPr sz="2000" u="none">
              <a:solidFill>
                <a:srgbClr val="C80E2F"/>
              </a:solidFill>
            </a:endParaRPr>
          </a:p>
          <a:p>
            <a:pPr indent="0" lvl="0" marL="0" rtl="0" algn="l">
              <a:lnSpc>
                <a:spcPct val="100000"/>
              </a:lnSpc>
              <a:spcBef>
                <a:spcPts val="0"/>
              </a:spcBef>
              <a:spcAft>
                <a:spcPts val="0"/>
              </a:spcAft>
              <a:buNone/>
            </a:pPr>
            <a:r>
              <a:t/>
            </a:r>
            <a:endParaRPr sz="2000" u="none">
              <a:solidFill>
                <a:srgbClr val="C80E2F"/>
              </a:solidFill>
            </a:endParaRPr>
          </a:p>
        </p:txBody>
      </p:sp>
      <p:sp>
        <p:nvSpPr>
          <p:cNvPr id="1089" name="Google Shape;1089;p119"/>
          <p:cNvSpPr/>
          <p:nvPr/>
        </p:nvSpPr>
        <p:spPr>
          <a:xfrm>
            <a:off x="4821056" y="890325"/>
            <a:ext cx="4056900" cy="986700"/>
          </a:xfrm>
          <a:prstGeom prst="flowChartAlternateProcess">
            <a:avLst/>
          </a:prstGeom>
          <a:solidFill>
            <a:srgbClr val="D9EAD3"/>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rPr lang="en" sz="1700">
                <a:solidFill>
                  <a:schemeClr val="dk1"/>
                </a:solidFill>
              </a:rPr>
              <a:t>Alphabet posters are hung on a spot where learners can see them easily (resource)</a:t>
            </a:r>
            <a:endParaRPr sz="1700">
              <a:solidFill>
                <a:schemeClr val="dk1"/>
              </a:solidFill>
            </a:endParaRPr>
          </a:p>
        </p:txBody>
      </p:sp>
      <p:sp>
        <p:nvSpPr>
          <p:cNvPr id="1090" name="Google Shape;1090;p119"/>
          <p:cNvSpPr/>
          <p:nvPr/>
        </p:nvSpPr>
        <p:spPr>
          <a:xfrm>
            <a:off x="4778663" y="2024925"/>
            <a:ext cx="4099200" cy="1050900"/>
          </a:xfrm>
          <a:prstGeom prst="flowChartAlternateProcess">
            <a:avLst/>
          </a:prstGeom>
          <a:solidFill>
            <a:srgbClr val="D9EAD3"/>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rPr lang="en" sz="1700">
                <a:solidFill>
                  <a:schemeClr val="dk1"/>
                </a:solidFill>
              </a:rPr>
              <a:t>The goal is rewritten to highlight an authentic application of the mathematical content to the real world.</a:t>
            </a:r>
            <a:endParaRPr sz="1700">
              <a:solidFill>
                <a:schemeClr val="dk1"/>
              </a:solidFill>
            </a:endParaRPr>
          </a:p>
        </p:txBody>
      </p:sp>
      <p:sp>
        <p:nvSpPr>
          <p:cNvPr id="1091" name="Google Shape;1091;p119"/>
          <p:cNvSpPr/>
          <p:nvPr/>
        </p:nvSpPr>
        <p:spPr>
          <a:xfrm>
            <a:off x="4778663" y="3223416"/>
            <a:ext cx="4271100" cy="986700"/>
          </a:xfrm>
          <a:prstGeom prst="flowChartAlternateProcess">
            <a:avLst/>
          </a:prstGeom>
          <a:solidFill>
            <a:srgbClr val="D9EAD3"/>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rPr lang="en" sz="1700">
                <a:solidFill>
                  <a:schemeClr val="dk1"/>
                </a:solidFill>
              </a:rPr>
              <a:t>Provide the reading materials in various formats (audio, digital, print) along with comprehension supports </a:t>
            </a:r>
            <a:endParaRPr sz="1700">
              <a:solidFill>
                <a:schemeClr val="dk1"/>
              </a:solidFill>
            </a:endParaRPr>
          </a:p>
        </p:txBody>
      </p:sp>
      <p:sp>
        <p:nvSpPr>
          <p:cNvPr id="1092" name="Google Shape;1092;p119">
            <a:hlinkClick r:id="rId4"/>
          </p:cNvPr>
          <p:cNvSpPr/>
          <p:nvPr/>
        </p:nvSpPr>
        <p:spPr>
          <a:xfrm>
            <a:off x="0" y="3905250"/>
            <a:ext cx="9600" cy="96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1096" name="Shape 1096"/>
        <p:cNvGrpSpPr/>
        <p:nvPr/>
      </p:nvGrpSpPr>
      <p:grpSpPr>
        <a:xfrm>
          <a:off x="0" y="0"/>
          <a:ext cx="0" cy="0"/>
          <a:chOff x="0" y="0"/>
          <a:chExt cx="0" cy="0"/>
        </a:xfrm>
      </p:grpSpPr>
      <p:sp>
        <p:nvSpPr>
          <p:cNvPr id="1097" name="Google Shape;1097;p120"/>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lt1"/>
                </a:solidFill>
              </a:rPr>
              <a:t>Data and Analysis</a:t>
            </a:r>
            <a:endParaRPr b="1">
              <a:solidFill>
                <a:schemeClr val="lt1"/>
              </a:solidFill>
            </a:endParaRPr>
          </a:p>
        </p:txBody>
      </p:sp>
      <p:sp>
        <p:nvSpPr>
          <p:cNvPr id="1098" name="Google Shape;1098;p1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1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Exercise</a:t>
            </a:r>
            <a:endParaRPr/>
          </a:p>
        </p:txBody>
      </p:sp>
      <p:sp>
        <p:nvSpPr>
          <p:cNvPr id="1104" name="Google Shape;1104;p1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Given a baggy of legos</a:t>
            </a:r>
            <a:endParaRPr/>
          </a:p>
          <a:p>
            <a:pPr indent="0" lvl="0" marL="0" rtl="0" algn="l">
              <a:spcBef>
                <a:spcPts val="1200"/>
              </a:spcBef>
              <a:spcAft>
                <a:spcPts val="1200"/>
              </a:spcAft>
              <a:buNone/>
            </a:pPr>
            <a:r>
              <a:rPr lang="en"/>
              <a:t>Do something with them … in 5 minutes</a:t>
            </a:r>
            <a:endParaRPr/>
          </a:p>
        </p:txBody>
      </p:sp>
      <p:sp>
        <p:nvSpPr>
          <p:cNvPr id="1105" name="Google Shape;1105;p1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id="1110" name="Google Shape;1110;p1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Debrief</a:t>
            </a:r>
            <a:endParaRPr/>
          </a:p>
        </p:txBody>
      </p:sp>
      <p:sp>
        <p:nvSpPr>
          <p:cNvPr id="1111" name="Google Shape;1111;p1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did you do?</a:t>
            </a:r>
            <a:endParaRPr/>
          </a:p>
          <a:p>
            <a:pPr indent="0" lvl="0" marL="0" rtl="0" algn="l">
              <a:spcBef>
                <a:spcPts val="1200"/>
              </a:spcBef>
              <a:spcAft>
                <a:spcPts val="1200"/>
              </a:spcAft>
              <a:buNone/>
            </a:pPr>
            <a:r>
              <a:t/>
            </a:r>
            <a:endParaRPr/>
          </a:p>
        </p:txBody>
      </p:sp>
      <p:sp>
        <p:nvSpPr>
          <p:cNvPr id="1112" name="Google Shape;1112;p1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sp>
        <p:nvSpPr>
          <p:cNvPr id="1117" name="Google Shape;1117;p1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NJ SLS CS Standard - In a Nutshell</a:t>
            </a:r>
            <a:endParaRPr/>
          </a:p>
        </p:txBody>
      </p:sp>
      <p:sp>
        <p:nvSpPr>
          <p:cNvPr id="1118" name="Google Shape;1118;p1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By the end of Grade 5</a:t>
            </a:r>
            <a:endParaRPr/>
          </a:p>
          <a:p>
            <a:pPr indent="-342900" lvl="0" marL="457200" rtl="0" algn="l">
              <a:spcBef>
                <a:spcPts val="1200"/>
              </a:spcBef>
              <a:spcAft>
                <a:spcPts val="0"/>
              </a:spcAft>
              <a:buSzPts val="1800"/>
              <a:buChar char="●"/>
            </a:pPr>
            <a:r>
              <a:rPr lang="en"/>
              <a:t>Data can be organized, displayed, and presented to highlight relationships</a:t>
            </a:r>
            <a:endParaRPr/>
          </a:p>
          <a:p>
            <a:pPr indent="-342900" lvl="0" marL="457200" rtl="0" algn="l">
              <a:spcBef>
                <a:spcPts val="0"/>
              </a:spcBef>
              <a:spcAft>
                <a:spcPts val="0"/>
              </a:spcAft>
              <a:buSzPts val="1800"/>
              <a:buChar char="●"/>
            </a:pPr>
            <a:r>
              <a:rPr lang="en"/>
              <a:t>The type of data being stored affects the storage requirements.</a:t>
            </a:r>
            <a:endParaRPr/>
          </a:p>
          <a:p>
            <a:pPr indent="-342900" lvl="0" marL="457200" rtl="0" algn="l">
              <a:spcBef>
                <a:spcPts val="0"/>
              </a:spcBef>
              <a:spcAft>
                <a:spcPts val="0"/>
              </a:spcAft>
              <a:buSzPts val="1800"/>
              <a:buChar char="●"/>
            </a:pPr>
            <a:r>
              <a:rPr lang="en"/>
              <a:t>Individuals can select, organize, and transform data into different visual representations and communicate insights gained from the data.</a:t>
            </a:r>
            <a:endParaRPr/>
          </a:p>
          <a:p>
            <a:pPr indent="-342900" lvl="0" marL="457200" rtl="0" algn="l">
              <a:spcBef>
                <a:spcPts val="0"/>
              </a:spcBef>
              <a:spcAft>
                <a:spcPts val="0"/>
              </a:spcAft>
              <a:buSzPts val="1800"/>
              <a:buChar char="●"/>
            </a:pPr>
            <a:r>
              <a:rPr lang="en"/>
              <a:t>Many factors influence the accuracy of inferences and predictions.</a:t>
            </a:r>
            <a:endParaRPr/>
          </a:p>
          <a:p>
            <a:pPr indent="0" lvl="0" marL="0" rtl="0" algn="l">
              <a:spcBef>
                <a:spcPts val="1200"/>
              </a:spcBef>
              <a:spcAft>
                <a:spcPts val="1200"/>
              </a:spcAft>
              <a:buNone/>
            </a:pPr>
            <a:r>
              <a:t/>
            </a:r>
            <a:endParaRPr/>
          </a:p>
        </p:txBody>
      </p:sp>
      <p:sp>
        <p:nvSpPr>
          <p:cNvPr id="1119" name="Google Shape;1119;p1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133" name="Shape 133"/>
        <p:cNvGrpSpPr/>
        <p:nvPr/>
      </p:nvGrpSpPr>
      <p:grpSpPr>
        <a:xfrm>
          <a:off x="0" y="0"/>
          <a:ext cx="0" cy="0"/>
          <a:chOff x="0" y="0"/>
          <a:chExt cx="0" cy="0"/>
        </a:xfrm>
      </p:grpSpPr>
      <p:sp>
        <p:nvSpPr>
          <p:cNvPr id="134" name="Google Shape;134;p25"/>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en">
                <a:solidFill>
                  <a:schemeClr val="lt1"/>
                </a:solidFill>
              </a:rPr>
              <a:t>Computer Science </a:t>
            </a:r>
            <a:endParaRPr b="1">
              <a:solidFill>
                <a:schemeClr val="lt1"/>
              </a:solidFill>
            </a:endParaRPr>
          </a:p>
          <a:p>
            <a:pPr indent="0" lvl="0" marL="0" rtl="0" algn="ctr">
              <a:spcBef>
                <a:spcPts val="0"/>
              </a:spcBef>
              <a:spcAft>
                <a:spcPts val="0"/>
              </a:spcAft>
              <a:buNone/>
            </a:pPr>
            <a:r>
              <a:rPr b="1" lang="en">
                <a:solidFill>
                  <a:schemeClr val="lt1"/>
                </a:solidFill>
              </a:rPr>
              <a:t>an Overview for 3-5 Teachers</a:t>
            </a:r>
            <a:endParaRPr b="1">
              <a:solidFill>
                <a:schemeClr val="lt1"/>
              </a:solidFill>
            </a:endParaRPr>
          </a:p>
        </p:txBody>
      </p:sp>
      <p:sp>
        <p:nvSpPr>
          <p:cNvPr id="135" name="Google Shape;135;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3" name="Shape 1123"/>
        <p:cNvGrpSpPr/>
        <p:nvPr/>
      </p:nvGrpSpPr>
      <p:grpSpPr>
        <a:xfrm>
          <a:off x="0" y="0"/>
          <a:ext cx="0" cy="0"/>
          <a:chOff x="0" y="0"/>
          <a:chExt cx="0" cy="0"/>
        </a:xfrm>
      </p:grpSpPr>
      <p:sp>
        <p:nvSpPr>
          <p:cNvPr id="1124" name="Google Shape;1124;p1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does that mean to us?</a:t>
            </a:r>
            <a:endParaRPr/>
          </a:p>
        </p:txBody>
      </p:sp>
      <p:sp>
        <p:nvSpPr>
          <p:cNvPr id="1125" name="Google Shape;1125;p1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In many ways the Data Standard is the hardest of the standards. While it is with the best of intentions we want to help students learn the skills they need to analyze data properly, these skills can often be misinterpreted for other motives.</a:t>
            </a:r>
            <a:endParaRPr/>
          </a:p>
          <a:p>
            <a:pPr indent="0" lvl="0" marL="0" rtl="0" algn="l">
              <a:spcBef>
                <a:spcPts val="1200"/>
              </a:spcBef>
              <a:spcAft>
                <a:spcPts val="0"/>
              </a:spcAft>
              <a:buNone/>
            </a:pPr>
            <a:r>
              <a:rPr lang="en"/>
              <a:t>The important points in the Data Standard continuing with data concepts both from the 3-5 standard but also the math standard.</a:t>
            </a:r>
            <a:endParaRPr/>
          </a:p>
          <a:p>
            <a:pPr indent="0" lvl="0" marL="0" rtl="0" algn="l">
              <a:spcBef>
                <a:spcPts val="1200"/>
              </a:spcBef>
              <a:spcAft>
                <a:spcPts val="0"/>
              </a:spcAft>
              <a:buNone/>
            </a:pPr>
            <a:r>
              <a:rPr lang="en"/>
              <a:t>The important thing to remember with the data standard is that we are:</a:t>
            </a:r>
            <a:endParaRPr/>
          </a:p>
          <a:p>
            <a:pPr indent="0" lvl="0" marL="0" rtl="0" algn="l">
              <a:spcBef>
                <a:spcPts val="1200"/>
              </a:spcBef>
              <a:spcAft>
                <a:spcPts val="0"/>
              </a:spcAft>
              <a:buNone/>
            </a:pPr>
            <a:r>
              <a:rPr lang="en"/>
              <a:t>1 - Trying to help students understand the nature of data</a:t>
            </a:r>
            <a:endParaRPr/>
          </a:p>
          <a:p>
            <a:pPr indent="0" lvl="0" marL="0" rtl="0" algn="l">
              <a:spcBef>
                <a:spcPts val="1200"/>
              </a:spcBef>
              <a:spcAft>
                <a:spcPts val="0"/>
              </a:spcAft>
              <a:buNone/>
            </a:pPr>
            <a:r>
              <a:rPr lang="en"/>
              <a:t>2 - Begin to use some simple analysis and visualization tools</a:t>
            </a:r>
            <a:endParaRPr/>
          </a:p>
          <a:p>
            <a:pPr indent="0" lvl="0" marL="0" rtl="0" algn="l">
              <a:spcBef>
                <a:spcPts val="1200"/>
              </a:spcBef>
              <a:spcAft>
                <a:spcPts val="1200"/>
              </a:spcAft>
              <a:buNone/>
            </a:pPr>
            <a:r>
              <a:rPr lang="en"/>
              <a:t>3 - Challenge students in why they are accepting the tools output</a:t>
            </a:r>
            <a:endParaRPr/>
          </a:p>
        </p:txBody>
      </p:sp>
      <p:sp>
        <p:nvSpPr>
          <p:cNvPr id="1126" name="Google Shape;1126;p1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sp>
        <p:nvSpPr>
          <p:cNvPr id="1131" name="Google Shape;1131;p125"/>
          <p:cNvSpPr txBox="1"/>
          <p:nvPr>
            <p:ph type="title"/>
          </p:nvPr>
        </p:nvSpPr>
        <p:spPr>
          <a:xfrm>
            <a:off x="24575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Grade 3-5 Data Sciences Expectation</a:t>
            </a:r>
            <a:endParaRPr/>
          </a:p>
        </p:txBody>
      </p:sp>
      <p:graphicFrame>
        <p:nvGraphicFramePr>
          <p:cNvPr id="1132" name="Google Shape;1132;p125"/>
          <p:cNvGraphicFramePr/>
          <p:nvPr/>
        </p:nvGraphicFramePr>
        <p:xfrm>
          <a:off x="886550" y="572700"/>
          <a:ext cx="3000000" cy="3000000"/>
        </p:xfrm>
        <a:graphic>
          <a:graphicData uri="http://schemas.openxmlformats.org/drawingml/2006/table">
            <a:tbl>
              <a:tblPr>
                <a:noFill/>
                <a:tableStyleId>{44256010-0EAC-4903-85BF-085830AD6EE0}</a:tableStyleId>
              </a:tblPr>
              <a:tblGrid>
                <a:gridCol w="3619500"/>
                <a:gridCol w="3619500"/>
              </a:tblGrid>
              <a:tr h="381000">
                <a:tc>
                  <a:txBody>
                    <a:bodyPr/>
                    <a:lstStyle/>
                    <a:p>
                      <a:pPr indent="0" lvl="0" marL="0" rtl="0" algn="l">
                        <a:spcBef>
                          <a:spcPts val="0"/>
                        </a:spcBef>
                        <a:spcAft>
                          <a:spcPts val="0"/>
                        </a:spcAft>
                        <a:buNone/>
                      </a:pPr>
                      <a:r>
                        <a:rPr lang="en" sz="1200"/>
                        <a:t>Core Idea</a:t>
                      </a:r>
                      <a:endParaRPr sz="1200"/>
                    </a:p>
                  </a:txBody>
                  <a:tcPr marT="91425" marB="91425" marR="91425" marL="91425">
                    <a:solidFill>
                      <a:srgbClr val="FFF2CC"/>
                    </a:solidFill>
                  </a:tcPr>
                </a:tc>
                <a:tc>
                  <a:txBody>
                    <a:bodyPr/>
                    <a:lstStyle/>
                    <a:p>
                      <a:pPr indent="0" lvl="0" marL="0" rtl="0" algn="l">
                        <a:spcBef>
                          <a:spcPts val="0"/>
                        </a:spcBef>
                        <a:spcAft>
                          <a:spcPts val="0"/>
                        </a:spcAft>
                        <a:buNone/>
                      </a:pPr>
                      <a:r>
                        <a:rPr lang="en" sz="1200">
                          <a:solidFill>
                            <a:schemeClr val="dk1"/>
                          </a:solidFill>
                        </a:rPr>
                        <a:t>Performance Expectations </a:t>
                      </a:r>
                      <a:endParaRPr sz="1200"/>
                    </a:p>
                  </a:txBody>
                  <a:tcPr marT="91425" marB="91425" marR="91425" marL="91425">
                    <a:solidFill>
                      <a:srgbClr val="FFF2CC"/>
                    </a:solidFill>
                  </a:tcPr>
                </a:tc>
              </a:tr>
              <a:tr h="381000">
                <a:tc>
                  <a:txBody>
                    <a:bodyPr/>
                    <a:lstStyle/>
                    <a:p>
                      <a:pPr indent="0" lvl="0" marL="0" rtl="0" algn="l">
                        <a:spcBef>
                          <a:spcPts val="0"/>
                        </a:spcBef>
                        <a:spcAft>
                          <a:spcPts val="0"/>
                        </a:spcAft>
                        <a:buNone/>
                      </a:pPr>
                      <a:r>
                        <a:rPr lang="en" sz="1300"/>
                        <a:t>Data can be organized, displayed, and presented to highlight relationships.</a:t>
                      </a:r>
                      <a:endParaRPr sz="1300"/>
                    </a:p>
                  </a:txBody>
                  <a:tcPr marT="91425" marB="91425" marR="91425" marL="91425"/>
                </a:tc>
                <a:tc>
                  <a:txBody>
                    <a:bodyPr/>
                    <a:lstStyle/>
                    <a:p>
                      <a:pPr indent="0" lvl="0" marL="0" rtl="0" algn="l">
                        <a:spcBef>
                          <a:spcPts val="0"/>
                        </a:spcBef>
                        <a:spcAft>
                          <a:spcPts val="0"/>
                        </a:spcAft>
                        <a:buNone/>
                      </a:pPr>
                      <a:r>
                        <a:rPr lang="en" sz="1300">
                          <a:solidFill>
                            <a:schemeClr val="dk1"/>
                          </a:solidFill>
                        </a:rPr>
                        <a:t>8.1.5.DA.1: Collect, organize, and display data in order to highlight relationships or support a claim.</a:t>
                      </a:r>
                      <a:endParaRPr sz="1300"/>
                    </a:p>
                  </a:txBody>
                  <a:tcPr marT="91425" marB="91425" marR="91425" marL="91425"/>
                </a:tc>
              </a:tr>
              <a:tr h="381000">
                <a:tc>
                  <a:txBody>
                    <a:bodyPr/>
                    <a:lstStyle/>
                    <a:p>
                      <a:pPr indent="0" lvl="0" marL="0" rtl="0" algn="l">
                        <a:spcBef>
                          <a:spcPts val="0"/>
                        </a:spcBef>
                        <a:spcAft>
                          <a:spcPts val="0"/>
                        </a:spcAft>
                        <a:buClr>
                          <a:schemeClr val="dk1"/>
                        </a:buClr>
                        <a:buSzPts val="1100"/>
                        <a:buFont typeface="Arial"/>
                        <a:buNone/>
                      </a:pPr>
                      <a:r>
                        <a:rPr lang="en" sz="1300"/>
                        <a:t>The type of data being stored affects the storage requirements.</a:t>
                      </a:r>
                      <a:endParaRPr sz="1300"/>
                    </a:p>
                    <a:p>
                      <a:pPr indent="0" lvl="0" marL="0" rtl="0" algn="l">
                        <a:spcBef>
                          <a:spcPts val="0"/>
                        </a:spcBef>
                        <a:spcAft>
                          <a:spcPts val="0"/>
                        </a:spcAft>
                        <a:buNone/>
                      </a:pPr>
                      <a:r>
                        <a:t/>
                      </a:r>
                      <a:endParaRPr sz="13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8.1.5.DA.2: Compare the amount of storage space required for different types of data.</a:t>
                      </a:r>
                      <a:endParaRPr sz="1300">
                        <a:solidFill>
                          <a:schemeClr val="dk1"/>
                        </a:solidFill>
                      </a:endParaRPr>
                    </a:p>
                    <a:p>
                      <a:pPr indent="0" lvl="0" marL="0" rtl="0" algn="l">
                        <a:spcBef>
                          <a:spcPts val="0"/>
                        </a:spcBef>
                        <a:spcAft>
                          <a:spcPts val="0"/>
                        </a:spcAft>
                        <a:buNone/>
                      </a:pPr>
                      <a:r>
                        <a:t/>
                      </a:r>
                      <a:endParaRPr sz="1300"/>
                    </a:p>
                  </a:txBody>
                  <a:tcPr marT="91425" marB="91425" marR="91425" marL="91425"/>
                </a:tc>
              </a:tr>
              <a:tr h="381000">
                <a:tc>
                  <a:txBody>
                    <a:bodyPr/>
                    <a:lstStyle/>
                    <a:p>
                      <a:pPr indent="0" lvl="0" marL="0" rtl="0" algn="l">
                        <a:spcBef>
                          <a:spcPts val="0"/>
                        </a:spcBef>
                        <a:spcAft>
                          <a:spcPts val="0"/>
                        </a:spcAft>
                        <a:buClr>
                          <a:schemeClr val="dk1"/>
                        </a:buClr>
                        <a:buSzPts val="1100"/>
                        <a:buFont typeface="Arial"/>
                        <a:buNone/>
                      </a:pPr>
                      <a:r>
                        <a:rPr lang="en" sz="1300"/>
                        <a:t>Individuals can select, organize, and transform data into different visual representations and communicate insights gained from the data.</a:t>
                      </a:r>
                      <a:endParaRPr sz="1300"/>
                    </a:p>
                    <a:p>
                      <a:pPr indent="0" lvl="0" marL="0" rtl="0" algn="l">
                        <a:spcBef>
                          <a:spcPts val="0"/>
                        </a:spcBef>
                        <a:spcAft>
                          <a:spcPts val="0"/>
                        </a:spcAft>
                        <a:buNone/>
                      </a:pPr>
                      <a:r>
                        <a:t/>
                      </a:r>
                      <a:endParaRPr sz="13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8.1.5.DA.3: Organize and present collected data visually to communicate insights gained from different views of the data.</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 8.1.5.DA.4: Organize and present climate change data visually to highlight relationships or support a claim.</a:t>
                      </a:r>
                      <a:endParaRPr sz="1300">
                        <a:solidFill>
                          <a:schemeClr val="dk1"/>
                        </a:solidFill>
                      </a:endParaRPr>
                    </a:p>
                    <a:p>
                      <a:pPr indent="0" lvl="0" marL="0" rtl="0" algn="l">
                        <a:spcBef>
                          <a:spcPts val="0"/>
                        </a:spcBef>
                        <a:spcAft>
                          <a:spcPts val="0"/>
                        </a:spcAft>
                        <a:buNone/>
                      </a:pPr>
                      <a:r>
                        <a:t/>
                      </a:r>
                      <a:endParaRPr sz="1300"/>
                    </a:p>
                  </a:txBody>
                  <a:tcPr marT="91425" marB="91425" marR="91425" marL="91425"/>
                </a:tc>
              </a:tr>
              <a:tr h="381000">
                <a:tc>
                  <a:txBody>
                    <a:bodyPr/>
                    <a:lstStyle/>
                    <a:p>
                      <a:pPr indent="0" lvl="0" marL="0" rtl="0" algn="l">
                        <a:spcBef>
                          <a:spcPts val="0"/>
                        </a:spcBef>
                        <a:spcAft>
                          <a:spcPts val="0"/>
                        </a:spcAft>
                        <a:buClr>
                          <a:schemeClr val="dk1"/>
                        </a:buClr>
                        <a:buSzPts val="1100"/>
                        <a:buFont typeface="Arial"/>
                        <a:buNone/>
                      </a:pPr>
                      <a:r>
                        <a:rPr lang="en" sz="1300"/>
                        <a:t>Many factors influence the accuracy of inferences and predictions.</a:t>
                      </a:r>
                      <a:endParaRPr sz="1300"/>
                    </a:p>
                    <a:p>
                      <a:pPr indent="0" lvl="0" marL="0" rtl="0" algn="l">
                        <a:spcBef>
                          <a:spcPts val="0"/>
                        </a:spcBef>
                        <a:spcAft>
                          <a:spcPts val="0"/>
                        </a:spcAft>
                        <a:buNone/>
                      </a:pPr>
                      <a:r>
                        <a:t/>
                      </a:r>
                      <a:endParaRPr sz="1300"/>
                    </a:p>
                  </a:txBody>
                  <a:tcPr marT="91425" marB="91425" marR="91425" marL="91425"/>
                </a:tc>
                <a:tc>
                  <a:txBody>
                    <a:bodyPr/>
                    <a:lstStyle/>
                    <a:p>
                      <a:pPr indent="0" lvl="0" marL="0" rtl="0" algn="l">
                        <a:spcBef>
                          <a:spcPts val="0"/>
                        </a:spcBef>
                        <a:spcAft>
                          <a:spcPts val="0"/>
                        </a:spcAft>
                        <a:buNone/>
                      </a:pPr>
                      <a:r>
                        <a:rPr lang="en" sz="1300">
                          <a:solidFill>
                            <a:schemeClr val="dk1"/>
                          </a:solidFill>
                        </a:rPr>
                        <a:t>8.1.5.DA.5: Propose cause and effect relationships, predict outcomes, or communicate ideas using data.</a:t>
                      </a:r>
                      <a:endParaRPr sz="1300"/>
                    </a:p>
                  </a:txBody>
                  <a:tcPr marT="91425" marB="91425" marR="91425" marL="91425"/>
                </a:tc>
              </a:tr>
            </a:tbl>
          </a:graphicData>
        </a:graphic>
      </p:graphicFrame>
      <p:sp>
        <p:nvSpPr>
          <p:cNvPr id="1133" name="Google Shape;1133;p1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p126"/>
          <p:cNvSpPr txBox="1"/>
          <p:nvPr>
            <p:ph type="title"/>
          </p:nvPr>
        </p:nvSpPr>
        <p:spPr>
          <a:xfrm>
            <a:off x="422825" y="21833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Perspective</a:t>
            </a:r>
            <a:endParaRPr/>
          </a:p>
          <a:p>
            <a:pPr indent="0" lvl="0" marL="0" rtl="0" algn="ctr">
              <a:spcBef>
                <a:spcPts val="0"/>
              </a:spcBef>
              <a:spcAft>
                <a:spcPts val="0"/>
              </a:spcAft>
              <a:buNone/>
            </a:pPr>
            <a:r>
              <a:rPr lang="en"/>
              <a:t>Data Sciences, Data and Analysis</a:t>
            </a:r>
            <a:endParaRPr/>
          </a:p>
        </p:txBody>
      </p:sp>
      <p:sp>
        <p:nvSpPr>
          <p:cNvPr id="1139" name="Google Shape;1139;p1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143" name="Shape 1143"/>
        <p:cNvGrpSpPr/>
        <p:nvPr/>
      </p:nvGrpSpPr>
      <p:grpSpPr>
        <a:xfrm>
          <a:off x="0" y="0"/>
          <a:ext cx="0" cy="0"/>
          <a:chOff x="0" y="0"/>
          <a:chExt cx="0" cy="0"/>
        </a:xfrm>
      </p:grpSpPr>
      <p:sp>
        <p:nvSpPr>
          <p:cNvPr id="1144" name="Google Shape;1144;p127"/>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145" name="Google Shape;1145;p127"/>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146" name="Google Shape;1146;p127"/>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147" name="Google Shape;1147;p127"/>
          <p:cNvSpPr txBox="1"/>
          <p:nvPr>
            <p:ph type="title"/>
          </p:nvPr>
        </p:nvSpPr>
        <p:spPr>
          <a:xfrm>
            <a:off x="633431" y="266222"/>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Data and Binary</a:t>
            </a:r>
            <a:endParaRPr u="none">
              <a:solidFill>
                <a:srgbClr val="D1190D"/>
              </a:solidFill>
            </a:endParaRPr>
          </a:p>
        </p:txBody>
      </p:sp>
      <p:sp>
        <p:nvSpPr>
          <p:cNvPr id="1148" name="Google Shape;1148;p127"/>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149" name="Google Shape;1149;p127"/>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150" name="Google Shape;1150;p127"/>
          <p:cNvSpPr txBox="1"/>
          <p:nvPr/>
        </p:nvSpPr>
        <p:spPr>
          <a:xfrm>
            <a:off x="222919" y="1039819"/>
            <a:ext cx="6531000" cy="32787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rPr b="1" lang="en" sz="1700"/>
              <a:t>All data must be able to be mapped onto the binary number system.  This type of data is called discrete data.</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rPr b="1" lang="en" sz="1700"/>
              <a:t>We can do a lot of representation with this - most text can be represented this way.  Pictures used binary values to represent the presence of certain colors in a picture element or pixel.  We can record sound waves and the play rapid pictures with sound over them to make movies.</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rPr b="1" lang="en" sz="1700"/>
              <a:t>Some things cannot be represented by the computer.  For example - a computer cannot represent a circle completely - only an approximation of it.  </a:t>
            </a:r>
            <a:endParaRPr b="1" sz="1700"/>
          </a:p>
        </p:txBody>
      </p:sp>
      <p:sp>
        <p:nvSpPr>
          <p:cNvPr id="1151" name="Google Shape;1151;p127"/>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152" name="Google Shape;1152;p127"/>
          <p:cNvGrpSpPr/>
          <p:nvPr/>
        </p:nvGrpSpPr>
        <p:grpSpPr>
          <a:xfrm>
            <a:off x="312780" y="4766655"/>
            <a:ext cx="2220930" cy="352501"/>
            <a:chOff x="6077925" y="4856850"/>
            <a:chExt cx="6064800" cy="1143000"/>
          </a:xfrm>
        </p:grpSpPr>
        <p:sp>
          <p:nvSpPr>
            <p:cNvPr id="1153" name="Google Shape;1153;p127"/>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154" name="Google Shape;1154;p127"/>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155" name="Google Shape;1155;p127"/>
          <p:cNvPicPr preferRelativeResize="0"/>
          <p:nvPr/>
        </p:nvPicPr>
        <p:blipFill>
          <a:blip r:embed="rId5">
            <a:alphaModFix/>
          </a:blip>
          <a:stretch>
            <a:fillRect/>
          </a:stretch>
        </p:blipFill>
        <p:spPr>
          <a:xfrm>
            <a:off x="6753994" y="1433897"/>
            <a:ext cx="2275706" cy="2275706"/>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159" name="Shape 1159"/>
        <p:cNvGrpSpPr/>
        <p:nvPr/>
      </p:nvGrpSpPr>
      <p:grpSpPr>
        <a:xfrm>
          <a:off x="0" y="0"/>
          <a:ext cx="0" cy="0"/>
          <a:chOff x="0" y="0"/>
          <a:chExt cx="0" cy="0"/>
        </a:xfrm>
      </p:grpSpPr>
      <p:sp>
        <p:nvSpPr>
          <p:cNvPr id="1160" name="Google Shape;1160;p128"/>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161" name="Google Shape;1161;p128"/>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162" name="Google Shape;1162;p128"/>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163" name="Google Shape;1163;p128"/>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Data and Binary</a:t>
            </a:r>
            <a:endParaRPr u="none">
              <a:solidFill>
                <a:srgbClr val="D1190D"/>
              </a:solidFill>
            </a:endParaRPr>
          </a:p>
        </p:txBody>
      </p:sp>
      <p:sp>
        <p:nvSpPr>
          <p:cNvPr id="1164" name="Google Shape;1164;p128"/>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165" name="Google Shape;1165;p128"/>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166" name="Google Shape;1166;p128"/>
          <p:cNvSpPr txBox="1"/>
          <p:nvPr/>
        </p:nvSpPr>
        <p:spPr>
          <a:xfrm>
            <a:off x="222919" y="1039819"/>
            <a:ext cx="6531000" cy="400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b="1" sz="1700"/>
          </a:p>
        </p:txBody>
      </p:sp>
      <p:sp>
        <p:nvSpPr>
          <p:cNvPr id="1167" name="Google Shape;1167;p128"/>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168" name="Google Shape;1168;p128"/>
          <p:cNvGrpSpPr/>
          <p:nvPr/>
        </p:nvGrpSpPr>
        <p:grpSpPr>
          <a:xfrm>
            <a:off x="312780" y="4766655"/>
            <a:ext cx="2220930" cy="352501"/>
            <a:chOff x="6077925" y="4856850"/>
            <a:chExt cx="6064800" cy="1143000"/>
          </a:xfrm>
        </p:grpSpPr>
        <p:sp>
          <p:nvSpPr>
            <p:cNvPr id="1169" name="Google Shape;1169;p128"/>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170" name="Google Shape;1170;p128"/>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171" name="Google Shape;1171;p128"/>
          <p:cNvPicPr preferRelativeResize="0"/>
          <p:nvPr/>
        </p:nvPicPr>
        <p:blipFill>
          <a:blip r:embed="rId5">
            <a:alphaModFix/>
          </a:blip>
          <a:stretch>
            <a:fillRect/>
          </a:stretch>
        </p:blipFill>
        <p:spPr>
          <a:xfrm>
            <a:off x="303909" y="947213"/>
            <a:ext cx="8311107" cy="2073149"/>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175" name="Shape 1175"/>
        <p:cNvGrpSpPr/>
        <p:nvPr/>
      </p:nvGrpSpPr>
      <p:grpSpPr>
        <a:xfrm>
          <a:off x="0" y="0"/>
          <a:ext cx="0" cy="0"/>
          <a:chOff x="0" y="0"/>
          <a:chExt cx="0" cy="0"/>
        </a:xfrm>
      </p:grpSpPr>
      <p:sp>
        <p:nvSpPr>
          <p:cNvPr id="1176" name="Google Shape;1176;p129"/>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177" name="Google Shape;1177;p129"/>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178" name="Google Shape;1178;p129"/>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179" name="Google Shape;1179;p129"/>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Data and Binary</a:t>
            </a:r>
            <a:endParaRPr u="none">
              <a:solidFill>
                <a:srgbClr val="D1190D"/>
              </a:solidFill>
            </a:endParaRPr>
          </a:p>
        </p:txBody>
      </p:sp>
      <p:sp>
        <p:nvSpPr>
          <p:cNvPr id="1180" name="Google Shape;1180;p129"/>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181" name="Google Shape;1181;p129"/>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182" name="Google Shape;1182;p129"/>
          <p:cNvSpPr txBox="1"/>
          <p:nvPr/>
        </p:nvSpPr>
        <p:spPr>
          <a:xfrm>
            <a:off x="222919" y="1039819"/>
            <a:ext cx="6531000" cy="400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b="1" sz="1700"/>
          </a:p>
        </p:txBody>
      </p:sp>
      <p:sp>
        <p:nvSpPr>
          <p:cNvPr id="1183" name="Google Shape;1183;p129"/>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184" name="Google Shape;1184;p129"/>
          <p:cNvGrpSpPr/>
          <p:nvPr/>
        </p:nvGrpSpPr>
        <p:grpSpPr>
          <a:xfrm>
            <a:off x="312780" y="4766655"/>
            <a:ext cx="2220930" cy="352501"/>
            <a:chOff x="6077925" y="4856850"/>
            <a:chExt cx="6064800" cy="1143000"/>
          </a:xfrm>
        </p:grpSpPr>
        <p:sp>
          <p:nvSpPr>
            <p:cNvPr id="1185" name="Google Shape;1185;p129"/>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186" name="Google Shape;1186;p129"/>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187" name="Google Shape;1187;p129"/>
          <p:cNvPicPr preferRelativeResize="0"/>
          <p:nvPr/>
        </p:nvPicPr>
        <p:blipFill>
          <a:blip r:embed="rId5">
            <a:alphaModFix/>
          </a:blip>
          <a:stretch>
            <a:fillRect/>
          </a:stretch>
        </p:blipFill>
        <p:spPr>
          <a:xfrm>
            <a:off x="1173640" y="0"/>
            <a:ext cx="7460719" cy="5738024"/>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191" name="Shape 1191"/>
        <p:cNvGrpSpPr/>
        <p:nvPr/>
      </p:nvGrpSpPr>
      <p:grpSpPr>
        <a:xfrm>
          <a:off x="0" y="0"/>
          <a:ext cx="0" cy="0"/>
          <a:chOff x="0" y="0"/>
          <a:chExt cx="0" cy="0"/>
        </a:xfrm>
      </p:grpSpPr>
      <p:sp>
        <p:nvSpPr>
          <p:cNvPr id="1192" name="Google Shape;1192;p130"/>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193" name="Google Shape;1193;p130"/>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194" name="Google Shape;1194;p130"/>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195" name="Google Shape;1195;p130"/>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Bits, Bytes and Data Storage</a:t>
            </a:r>
            <a:endParaRPr u="none">
              <a:solidFill>
                <a:srgbClr val="D1190D"/>
              </a:solidFill>
            </a:endParaRPr>
          </a:p>
        </p:txBody>
      </p:sp>
      <p:sp>
        <p:nvSpPr>
          <p:cNvPr id="1196" name="Google Shape;1196;p130"/>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197" name="Google Shape;1197;p130"/>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198" name="Google Shape;1198;p130"/>
          <p:cNvSpPr txBox="1"/>
          <p:nvPr/>
        </p:nvSpPr>
        <p:spPr>
          <a:xfrm>
            <a:off x="222919" y="1039819"/>
            <a:ext cx="8513400" cy="400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b="1" sz="1700"/>
          </a:p>
        </p:txBody>
      </p:sp>
      <p:sp>
        <p:nvSpPr>
          <p:cNvPr id="1199" name="Google Shape;1199;p130"/>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200" name="Google Shape;1200;p130"/>
          <p:cNvGrpSpPr/>
          <p:nvPr/>
        </p:nvGrpSpPr>
        <p:grpSpPr>
          <a:xfrm>
            <a:off x="312780" y="4766655"/>
            <a:ext cx="2220930" cy="352501"/>
            <a:chOff x="6077925" y="4856850"/>
            <a:chExt cx="6064800" cy="1143000"/>
          </a:xfrm>
        </p:grpSpPr>
        <p:sp>
          <p:nvSpPr>
            <p:cNvPr id="1201" name="Google Shape;1201;p130"/>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202" name="Google Shape;1202;p130"/>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203" name="Google Shape;1203;p130"/>
          <p:cNvSpPr txBox="1"/>
          <p:nvPr/>
        </p:nvSpPr>
        <p:spPr>
          <a:xfrm>
            <a:off x="864188" y="1124494"/>
            <a:ext cx="7309200" cy="3216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700">
                <a:latin typeface="Calibri"/>
                <a:ea typeface="Calibri"/>
                <a:cs typeface="Calibri"/>
                <a:sym typeface="Calibri"/>
              </a:rPr>
              <a:t>Binary Digit: Bit - this is our ones and zeros.</a:t>
            </a:r>
            <a:endParaRPr b="1" sz="1700">
              <a:latin typeface="Calibri"/>
              <a:ea typeface="Calibri"/>
              <a:cs typeface="Calibri"/>
              <a:sym typeface="Calibri"/>
            </a:endParaRPr>
          </a:p>
          <a:p>
            <a:pPr indent="0" lvl="0" marL="0" rtl="0" algn="l">
              <a:spcBef>
                <a:spcPts val="0"/>
              </a:spcBef>
              <a:spcAft>
                <a:spcPts val="0"/>
              </a:spcAft>
              <a:buNone/>
            </a:pPr>
            <a:r>
              <a:t/>
            </a:r>
            <a:endParaRPr b="1" sz="1700">
              <a:latin typeface="Calibri"/>
              <a:ea typeface="Calibri"/>
              <a:cs typeface="Calibri"/>
              <a:sym typeface="Calibri"/>
            </a:endParaRPr>
          </a:p>
          <a:p>
            <a:pPr indent="0" lvl="0" marL="0" rtl="0" algn="l">
              <a:spcBef>
                <a:spcPts val="0"/>
              </a:spcBef>
              <a:spcAft>
                <a:spcPts val="0"/>
              </a:spcAft>
              <a:buNone/>
            </a:pPr>
            <a:r>
              <a:rPr b="1" lang="en" sz="1700">
                <a:latin typeface="Calibri"/>
                <a:ea typeface="Calibri"/>
                <a:cs typeface="Calibri"/>
                <a:sym typeface="Calibri"/>
              </a:rPr>
              <a:t>Byte: 8 </a:t>
            </a:r>
            <a:r>
              <a:rPr b="1" lang="en" sz="1700">
                <a:latin typeface="Calibri"/>
                <a:ea typeface="Calibri"/>
                <a:cs typeface="Calibri"/>
                <a:sym typeface="Calibri"/>
              </a:rPr>
              <a:t>bits</a:t>
            </a:r>
            <a:r>
              <a:rPr b="1" lang="en" sz="1700">
                <a:latin typeface="Calibri"/>
                <a:ea typeface="Calibri"/>
                <a:cs typeface="Calibri"/>
                <a:sym typeface="Calibri"/>
              </a:rPr>
              <a:t> equal 1 byte.  I can store 256 different values with 1 Byte.  With 2 Bytes working together, I can store 65,536 values.  One byte lets me represent all English characters (ASCII).  Two bytes lets me represent all other alphabets except languages like Mandarin. Even those, the major characters can be represented (Unicode).</a:t>
            </a:r>
            <a:endParaRPr b="1" sz="1700">
              <a:latin typeface="Calibri"/>
              <a:ea typeface="Calibri"/>
              <a:cs typeface="Calibri"/>
              <a:sym typeface="Calibri"/>
            </a:endParaRPr>
          </a:p>
          <a:p>
            <a:pPr indent="0" lvl="0" marL="0" rtl="0" algn="l">
              <a:spcBef>
                <a:spcPts val="0"/>
              </a:spcBef>
              <a:spcAft>
                <a:spcPts val="0"/>
              </a:spcAft>
              <a:buNone/>
            </a:pPr>
            <a:r>
              <a:t/>
            </a:r>
            <a:endParaRPr b="1" sz="1700">
              <a:latin typeface="Calibri"/>
              <a:ea typeface="Calibri"/>
              <a:cs typeface="Calibri"/>
              <a:sym typeface="Calibri"/>
            </a:endParaRPr>
          </a:p>
          <a:p>
            <a:pPr indent="0" lvl="0" marL="0" rtl="0" algn="l">
              <a:spcBef>
                <a:spcPts val="0"/>
              </a:spcBef>
              <a:spcAft>
                <a:spcPts val="0"/>
              </a:spcAft>
              <a:buNone/>
            </a:pPr>
            <a:r>
              <a:rPr b="1" lang="en" sz="1700">
                <a:latin typeface="Calibri"/>
                <a:ea typeface="Calibri"/>
                <a:cs typeface="Calibri"/>
                <a:sym typeface="Calibri"/>
              </a:rPr>
              <a:t>In working with powers of two, every time you add a bit, you are doubling the amount of data that you can store or work with.</a:t>
            </a:r>
            <a:endParaRPr b="1" sz="1700">
              <a:latin typeface="Calibri"/>
              <a:ea typeface="Calibri"/>
              <a:cs typeface="Calibri"/>
              <a:sym typeface="Calibri"/>
            </a:endParaRPr>
          </a:p>
          <a:p>
            <a:pPr indent="0" lvl="0" marL="0" rtl="0" algn="l">
              <a:spcBef>
                <a:spcPts val="0"/>
              </a:spcBef>
              <a:spcAft>
                <a:spcPts val="0"/>
              </a:spcAft>
              <a:buNone/>
            </a:pPr>
            <a:r>
              <a:t/>
            </a:r>
            <a:endParaRPr b="1" sz="1500">
              <a:latin typeface="Calibri"/>
              <a:ea typeface="Calibri"/>
              <a:cs typeface="Calibri"/>
              <a:sym typeface="Calibri"/>
            </a:endParaRPr>
          </a:p>
          <a:p>
            <a:pPr indent="0" lvl="0" marL="0" rtl="0" algn="l">
              <a:spcBef>
                <a:spcPts val="0"/>
              </a:spcBef>
              <a:spcAft>
                <a:spcPts val="0"/>
              </a:spcAft>
              <a:buNone/>
            </a:pPr>
            <a:r>
              <a:t/>
            </a:r>
            <a:endParaRPr b="1" sz="1500">
              <a:latin typeface="Calibri"/>
              <a:ea typeface="Calibri"/>
              <a:cs typeface="Calibri"/>
              <a:sym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207" name="Shape 1207"/>
        <p:cNvGrpSpPr/>
        <p:nvPr/>
      </p:nvGrpSpPr>
      <p:grpSpPr>
        <a:xfrm>
          <a:off x="0" y="0"/>
          <a:ext cx="0" cy="0"/>
          <a:chOff x="0" y="0"/>
          <a:chExt cx="0" cy="0"/>
        </a:xfrm>
      </p:grpSpPr>
      <p:sp>
        <p:nvSpPr>
          <p:cNvPr id="1208" name="Google Shape;1208;p131"/>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09" name="Google Shape;1209;p131"/>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10" name="Google Shape;1210;p131"/>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11" name="Google Shape;1211;p131"/>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t/>
            </a:r>
            <a:endParaRPr u="none">
              <a:solidFill>
                <a:srgbClr val="D1190D"/>
              </a:solidFill>
            </a:endParaRPr>
          </a:p>
        </p:txBody>
      </p:sp>
      <p:sp>
        <p:nvSpPr>
          <p:cNvPr id="1212" name="Google Shape;1212;p131"/>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213" name="Google Shape;1213;p131"/>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214" name="Google Shape;1214;p131"/>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215" name="Google Shape;1215;p131"/>
          <p:cNvGrpSpPr/>
          <p:nvPr/>
        </p:nvGrpSpPr>
        <p:grpSpPr>
          <a:xfrm>
            <a:off x="312780" y="4766655"/>
            <a:ext cx="2220930" cy="352501"/>
            <a:chOff x="6077925" y="4856850"/>
            <a:chExt cx="6064800" cy="1143000"/>
          </a:xfrm>
        </p:grpSpPr>
        <p:sp>
          <p:nvSpPr>
            <p:cNvPr id="1216" name="Google Shape;1216;p131"/>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217" name="Google Shape;1217;p131"/>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218" name="Google Shape;1218;p131"/>
          <p:cNvPicPr preferRelativeResize="0"/>
          <p:nvPr/>
        </p:nvPicPr>
        <p:blipFill>
          <a:blip r:embed="rId5">
            <a:alphaModFix/>
          </a:blip>
          <a:stretch>
            <a:fillRect/>
          </a:stretch>
        </p:blipFill>
        <p:spPr>
          <a:xfrm>
            <a:off x="441844" y="139829"/>
            <a:ext cx="8035238" cy="45198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222" name="Shape 1222"/>
        <p:cNvGrpSpPr/>
        <p:nvPr/>
      </p:nvGrpSpPr>
      <p:grpSpPr>
        <a:xfrm>
          <a:off x="0" y="0"/>
          <a:ext cx="0" cy="0"/>
          <a:chOff x="0" y="0"/>
          <a:chExt cx="0" cy="0"/>
        </a:xfrm>
      </p:grpSpPr>
      <p:sp>
        <p:nvSpPr>
          <p:cNvPr id="1223" name="Google Shape;1223;p132"/>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24" name="Google Shape;1224;p132"/>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25" name="Google Shape;1225;p132"/>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26" name="Google Shape;1226;p132"/>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How is data collected</a:t>
            </a:r>
            <a:endParaRPr u="none">
              <a:solidFill>
                <a:srgbClr val="D1190D"/>
              </a:solidFill>
            </a:endParaRPr>
          </a:p>
        </p:txBody>
      </p:sp>
      <p:sp>
        <p:nvSpPr>
          <p:cNvPr id="1227" name="Google Shape;1227;p132"/>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228" name="Google Shape;1228;p132"/>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229" name="Google Shape;1229;p132"/>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230" name="Google Shape;1230;p132"/>
          <p:cNvGrpSpPr/>
          <p:nvPr/>
        </p:nvGrpSpPr>
        <p:grpSpPr>
          <a:xfrm>
            <a:off x="312780" y="4766655"/>
            <a:ext cx="2220930" cy="352501"/>
            <a:chOff x="6077925" y="4856850"/>
            <a:chExt cx="6064800" cy="1143000"/>
          </a:xfrm>
        </p:grpSpPr>
        <p:sp>
          <p:nvSpPr>
            <p:cNvPr id="1231" name="Google Shape;1231;p132"/>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232" name="Google Shape;1232;p132"/>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233" name="Google Shape;1233;p132"/>
          <p:cNvPicPr preferRelativeResize="0"/>
          <p:nvPr/>
        </p:nvPicPr>
        <p:blipFill>
          <a:blip r:embed="rId5">
            <a:alphaModFix/>
          </a:blip>
          <a:stretch>
            <a:fillRect/>
          </a:stretch>
        </p:blipFill>
        <p:spPr>
          <a:xfrm>
            <a:off x="1321481" y="877584"/>
            <a:ext cx="6851086" cy="3857306"/>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1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 2020 Election visualization on NPR</a:t>
            </a:r>
            <a:endParaRPr/>
          </a:p>
        </p:txBody>
      </p:sp>
      <p:sp>
        <p:nvSpPr>
          <p:cNvPr id="1239" name="Google Shape;1239;p1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Look at this visualization: </a:t>
            </a:r>
            <a:r>
              <a:rPr lang="en" u="sng">
                <a:solidFill>
                  <a:schemeClr val="hlink"/>
                </a:solidFill>
                <a:hlinkClick r:id="rId3"/>
              </a:rPr>
              <a:t>https://www.npr.org/sections/live-updates-2020-election-results</a:t>
            </a:r>
            <a:endParaRPr/>
          </a:p>
          <a:p>
            <a:pPr indent="0" lvl="0" marL="0" rtl="0" algn="l">
              <a:spcBef>
                <a:spcPts val="1200"/>
              </a:spcBef>
              <a:spcAft>
                <a:spcPts val="0"/>
              </a:spcAft>
              <a:buNone/>
            </a:pPr>
            <a:r>
              <a:rPr lang="en"/>
              <a:t>Note: This is not a statement about who won the election, just how the information is visualized.</a:t>
            </a:r>
            <a:endParaRPr/>
          </a:p>
          <a:p>
            <a:pPr indent="0" lvl="0" marL="0" rtl="0" algn="l">
              <a:spcBef>
                <a:spcPts val="1200"/>
              </a:spcBef>
              <a:spcAft>
                <a:spcPts val="0"/>
              </a:spcAft>
              <a:buNone/>
            </a:pPr>
            <a:r>
              <a:rPr lang="en"/>
              <a:t>What </a:t>
            </a:r>
            <a:r>
              <a:rPr lang="en"/>
              <a:t>visualization are you most used to?</a:t>
            </a:r>
            <a:endParaRPr/>
          </a:p>
          <a:p>
            <a:pPr indent="0" lvl="0" marL="0" rtl="0" algn="l">
              <a:spcBef>
                <a:spcPts val="1200"/>
              </a:spcBef>
              <a:spcAft>
                <a:spcPts val="1200"/>
              </a:spcAft>
              <a:buNone/>
            </a:pPr>
            <a:r>
              <a:rPr lang="en"/>
              <a:t>What visualization do you feel is most representative of the data?</a:t>
            </a:r>
            <a:r>
              <a:rPr lang="en"/>
              <a:t> </a:t>
            </a:r>
            <a:endParaRPr/>
          </a:p>
        </p:txBody>
      </p:sp>
      <p:sp>
        <p:nvSpPr>
          <p:cNvPr id="1240" name="Google Shape;1240;p1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39" name="Shape 139"/>
        <p:cNvGrpSpPr/>
        <p:nvPr/>
      </p:nvGrpSpPr>
      <p:grpSpPr>
        <a:xfrm>
          <a:off x="0" y="0"/>
          <a:ext cx="0" cy="0"/>
          <a:chOff x="0" y="0"/>
          <a:chExt cx="0" cy="0"/>
        </a:xfrm>
      </p:grpSpPr>
      <p:sp>
        <p:nvSpPr>
          <p:cNvPr id="140" name="Google Shape;140;p26"/>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Computer Science Definition</a:t>
            </a:r>
            <a:endParaRPr u="none">
              <a:solidFill>
                <a:srgbClr val="D1190D"/>
              </a:solidFill>
            </a:endParaRPr>
          </a:p>
        </p:txBody>
      </p:sp>
      <p:sp>
        <p:nvSpPr>
          <p:cNvPr id="141" name="Google Shape;141;p26"/>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42" name="Google Shape;142;p26"/>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43" name="Google Shape;143;p26"/>
          <p:cNvSpPr txBox="1"/>
          <p:nvPr/>
        </p:nvSpPr>
        <p:spPr>
          <a:xfrm>
            <a:off x="222919" y="1039819"/>
            <a:ext cx="8595900" cy="40635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rPr b="1" lang="en" sz="1700"/>
              <a:t>What is Computer Science?</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rPr b="1" lang="en" sz="1700"/>
              <a:t>Computer Science is the study of the generation, storage, transportation, and manipulation of data.</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rPr b="1" lang="en" sz="1700"/>
              <a:t>In the classification of sciences, computer science is a FORMAL SCIENCE - a science like how mathematics and physics are defined as a science.</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rPr b="1" lang="en" sz="1700"/>
              <a:t>Other types of sciences besides Formal Sciences: Natural Science, Social Science, Applied Science and Interdisciplinary S</a:t>
            </a:r>
            <a:r>
              <a:rPr b="1" lang="en" sz="1700"/>
              <a:t>cience</a:t>
            </a:r>
            <a:r>
              <a:rPr b="1" lang="en" sz="1700"/>
              <a:t>s.</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rPr b="1" lang="en" sz="1700"/>
              <a:t>Computational Thinking is part of the mindset for Computer Science and helps us with problem solving.</a:t>
            </a:r>
            <a:endParaRPr b="1" sz="1700"/>
          </a:p>
          <a:p>
            <a:pPr indent="0" lvl="0" marL="0" rtl="0" algn="l">
              <a:spcBef>
                <a:spcPts val="0"/>
              </a:spcBef>
              <a:spcAft>
                <a:spcPts val="0"/>
              </a:spcAft>
              <a:buNone/>
            </a:pPr>
            <a:r>
              <a:t/>
            </a:r>
            <a:endParaRPr b="1" sz="1700"/>
          </a:p>
        </p:txBody>
      </p:sp>
      <p:sp>
        <p:nvSpPr>
          <p:cNvPr id="144" name="Google Shape;144;p26"/>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sp>
        <p:nvSpPr>
          <p:cNvPr id="1245" name="Google Shape;1245;p1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Data Dashboards</a:t>
            </a:r>
            <a:endParaRPr/>
          </a:p>
        </p:txBody>
      </p:sp>
      <p:sp>
        <p:nvSpPr>
          <p:cNvPr id="1246" name="Google Shape;1246;p1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Covid -19 Dashboards:</a:t>
            </a:r>
            <a:endParaRPr/>
          </a:p>
          <a:p>
            <a:pPr indent="0" lvl="0" marL="0" rtl="0" algn="l">
              <a:spcBef>
                <a:spcPts val="1200"/>
              </a:spcBef>
              <a:spcAft>
                <a:spcPts val="0"/>
              </a:spcAft>
              <a:buNone/>
            </a:pPr>
            <a:r>
              <a:rPr lang="en"/>
              <a:t>NY Times: </a:t>
            </a:r>
            <a:r>
              <a:rPr lang="en" u="sng">
                <a:solidFill>
                  <a:schemeClr val="hlink"/>
                </a:solidFill>
                <a:hlinkClick r:id="rId3"/>
              </a:rPr>
              <a:t>https://www.nytimes.com/interactive/2021/us/covid-cases.html</a:t>
            </a:r>
            <a:endParaRPr/>
          </a:p>
          <a:p>
            <a:pPr indent="0" lvl="0" marL="0" rtl="0" algn="l">
              <a:spcBef>
                <a:spcPts val="1200"/>
              </a:spcBef>
              <a:spcAft>
                <a:spcPts val="1200"/>
              </a:spcAft>
              <a:buNone/>
            </a:pPr>
            <a:r>
              <a:rPr lang="en"/>
              <a:t>University of Washington: </a:t>
            </a:r>
            <a:r>
              <a:rPr lang="en" u="sng">
                <a:solidFill>
                  <a:schemeClr val="hlink"/>
                </a:solidFill>
                <a:hlinkClick r:id="rId4"/>
              </a:rPr>
              <a:t>https://covid19.healthdata.org/global?view=cumulative-deaths&amp;tab=trend</a:t>
            </a:r>
            <a:r>
              <a:rPr lang="en"/>
              <a:t> </a:t>
            </a:r>
            <a:endParaRPr/>
          </a:p>
        </p:txBody>
      </p:sp>
      <p:sp>
        <p:nvSpPr>
          <p:cNvPr id="1247" name="Google Shape;1247;p1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251" name="Shape 1251"/>
        <p:cNvGrpSpPr/>
        <p:nvPr/>
      </p:nvGrpSpPr>
      <p:grpSpPr>
        <a:xfrm>
          <a:off x="0" y="0"/>
          <a:ext cx="0" cy="0"/>
          <a:chOff x="0" y="0"/>
          <a:chExt cx="0" cy="0"/>
        </a:xfrm>
      </p:grpSpPr>
      <p:sp>
        <p:nvSpPr>
          <p:cNvPr id="1252" name="Google Shape;1252;p135"/>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53" name="Google Shape;1253;p135"/>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54" name="Google Shape;1254;p135"/>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55" name="Google Shape;1255;p135"/>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How is data </a:t>
            </a:r>
            <a:r>
              <a:rPr lang="en" u="none">
                <a:solidFill>
                  <a:srgbClr val="D1190D"/>
                </a:solidFill>
              </a:rPr>
              <a:t>organized</a:t>
            </a:r>
            <a:r>
              <a:rPr lang="en" u="none">
                <a:solidFill>
                  <a:srgbClr val="D1190D"/>
                </a:solidFill>
              </a:rPr>
              <a:t>?</a:t>
            </a:r>
            <a:endParaRPr u="none">
              <a:solidFill>
                <a:srgbClr val="D1190D"/>
              </a:solidFill>
            </a:endParaRPr>
          </a:p>
        </p:txBody>
      </p:sp>
      <p:sp>
        <p:nvSpPr>
          <p:cNvPr id="1256" name="Google Shape;1256;p135"/>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257" name="Google Shape;1257;p135"/>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258" name="Google Shape;1258;p135"/>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259" name="Google Shape;1259;p135"/>
          <p:cNvGrpSpPr/>
          <p:nvPr/>
        </p:nvGrpSpPr>
        <p:grpSpPr>
          <a:xfrm>
            <a:off x="312780" y="4766655"/>
            <a:ext cx="2220930" cy="352501"/>
            <a:chOff x="6077925" y="4856850"/>
            <a:chExt cx="6064800" cy="1143000"/>
          </a:xfrm>
        </p:grpSpPr>
        <p:sp>
          <p:nvSpPr>
            <p:cNvPr id="1260" name="Google Shape;1260;p135"/>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261" name="Google Shape;1261;p135"/>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262" name="Google Shape;1262;p135"/>
          <p:cNvPicPr preferRelativeResize="0"/>
          <p:nvPr/>
        </p:nvPicPr>
        <p:blipFill>
          <a:blip r:embed="rId5">
            <a:alphaModFix/>
          </a:blip>
          <a:stretch>
            <a:fillRect/>
          </a:stretch>
        </p:blipFill>
        <p:spPr>
          <a:xfrm>
            <a:off x="114300" y="898744"/>
            <a:ext cx="2804609" cy="3729262"/>
          </a:xfrm>
          <a:prstGeom prst="rect">
            <a:avLst/>
          </a:prstGeom>
          <a:noFill/>
          <a:ln>
            <a:noFill/>
          </a:ln>
        </p:spPr>
      </p:pic>
      <p:pic>
        <p:nvPicPr>
          <p:cNvPr id="1263" name="Google Shape;1263;p135"/>
          <p:cNvPicPr preferRelativeResize="0"/>
          <p:nvPr/>
        </p:nvPicPr>
        <p:blipFill>
          <a:blip r:embed="rId6">
            <a:alphaModFix/>
          </a:blip>
          <a:stretch>
            <a:fillRect/>
          </a:stretch>
        </p:blipFill>
        <p:spPr>
          <a:xfrm>
            <a:off x="3033205" y="898744"/>
            <a:ext cx="5831831" cy="3349332"/>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267" name="Shape 1267"/>
        <p:cNvGrpSpPr/>
        <p:nvPr/>
      </p:nvGrpSpPr>
      <p:grpSpPr>
        <a:xfrm>
          <a:off x="0" y="0"/>
          <a:ext cx="0" cy="0"/>
          <a:chOff x="0" y="0"/>
          <a:chExt cx="0" cy="0"/>
        </a:xfrm>
      </p:grpSpPr>
      <p:sp>
        <p:nvSpPr>
          <p:cNvPr id="1268" name="Google Shape;1268;p136"/>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69" name="Google Shape;1269;p136"/>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70" name="Google Shape;1270;p136"/>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71" name="Google Shape;1271;p136"/>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How is data </a:t>
            </a:r>
            <a:r>
              <a:rPr lang="en" u="none">
                <a:solidFill>
                  <a:srgbClr val="D1190D"/>
                </a:solidFill>
              </a:rPr>
              <a:t>organized</a:t>
            </a:r>
            <a:r>
              <a:rPr lang="en" u="none">
                <a:solidFill>
                  <a:srgbClr val="D1190D"/>
                </a:solidFill>
              </a:rPr>
              <a:t>? - Tables</a:t>
            </a:r>
            <a:endParaRPr u="none">
              <a:solidFill>
                <a:srgbClr val="D1190D"/>
              </a:solidFill>
            </a:endParaRPr>
          </a:p>
        </p:txBody>
      </p:sp>
      <p:sp>
        <p:nvSpPr>
          <p:cNvPr id="1272" name="Google Shape;1272;p136"/>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273" name="Google Shape;1273;p136"/>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274" name="Google Shape;1274;p136"/>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275" name="Google Shape;1275;p136"/>
          <p:cNvGrpSpPr/>
          <p:nvPr/>
        </p:nvGrpSpPr>
        <p:grpSpPr>
          <a:xfrm>
            <a:off x="312780" y="4766655"/>
            <a:ext cx="2220930" cy="352501"/>
            <a:chOff x="6077925" y="4856850"/>
            <a:chExt cx="6064800" cy="1143000"/>
          </a:xfrm>
        </p:grpSpPr>
        <p:sp>
          <p:nvSpPr>
            <p:cNvPr id="1276" name="Google Shape;1276;p136"/>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277" name="Google Shape;1277;p136"/>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278" name="Google Shape;1278;p136"/>
          <p:cNvPicPr preferRelativeResize="0"/>
          <p:nvPr/>
        </p:nvPicPr>
        <p:blipFill>
          <a:blip r:embed="rId5">
            <a:alphaModFix/>
          </a:blip>
          <a:stretch>
            <a:fillRect/>
          </a:stretch>
        </p:blipFill>
        <p:spPr>
          <a:xfrm>
            <a:off x="1100719" y="994838"/>
            <a:ext cx="6160650" cy="3538219"/>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282" name="Shape 1282"/>
        <p:cNvGrpSpPr/>
        <p:nvPr/>
      </p:nvGrpSpPr>
      <p:grpSpPr>
        <a:xfrm>
          <a:off x="0" y="0"/>
          <a:ext cx="0" cy="0"/>
          <a:chOff x="0" y="0"/>
          <a:chExt cx="0" cy="0"/>
        </a:xfrm>
      </p:grpSpPr>
      <p:sp>
        <p:nvSpPr>
          <p:cNvPr id="1283" name="Google Shape;1283;p137"/>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84" name="Google Shape;1284;p137"/>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85" name="Google Shape;1285;p137"/>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86" name="Google Shape;1286;p137"/>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How is data </a:t>
            </a:r>
            <a:r>
              <a:rPr lang="en" u="none">
                <a:solidFill>
                  <a:srgbClr val="D1190D"/>
                </a:solidFill>
              </a:rPr>
              <a:t>organized</a:t>
            </a:r>
            <a:r>
              <a:rPr lang="en" u="none">
                <a:solidFill>
                  <a:srgbClr val="D1190D"/>
                </a:solidFill>
              </a:rPr>
              <a:t>? - Graphs or Network</a:t>
            </a:r>
            <a:endParaRPr u="none">
              <a:solidFill>
                <a:srgbClr val="D1190D"/>
              </a:solidFill>
            </a:endParaRPr>
          </a:p>
        </p:txBody>
      </p:sp>
      <p:sp>
        <p:nvSpPr>
          <p:cNvPr id="1287" name="Google Shape;1287;p137"/>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288" name="Google Shape;1288;p137"/>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289" name="Google Shape;1289;p137"/>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290" name="Google Shape;1290;p137"/>
          <p:cNvGrpSpPr/>
          <p:nvPr/>
        </p:nvGrpSpPr>
        <p:grpSpPr>
          <a:xfrm>
            <a:off x="312780" y="4766655"/>
            <a:ext cx="2220930" cy="352501"/>
            <a:chOff x="6077925" y="4856850"/>
            <a:chExt cx="6064800" cy="1143000"/>
          </a:xfrm>
        </p:grpSpPr>
        <p:sp>
          <p:nvSpPr>
            <p:cNvPr id="1291" name="Google Shape;1291;p137"/>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292" name="Google Shape;1292;p137"/>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293" name="Google Shape;1293;p137"/>
          <p:cNvPicPr preferRelativeResize="0"/>
          <p:nvPr/>
        </p:nvPicPr>
        <p:blipFill>
          <a:blip r:embed="rId5">
            <a:alphaModFix/>
          </a:blip>
          <a:stretch>
            <a:fillRect/>
          </a:stretch>
        </p:blipFill>
        <p:spPr>
          <a:xfrm>
            <a:off x="2497481" y="910922"/>
            <a:ext cx="3729265" cy="3729265"/>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297" name="Shape 1297"/>
        <p:cNvGrpSpPr/>
        <p:nvPr/>
      </p:nvGrpSpPr>
      <p:grpSpPr>
        <a:xfrm>
          <a:off x="0" y="0"/>
          <a:ext cx="0" cy="0"/>
          <a:chOff x="0" y="0"/>
          <a:chExt cx="0" cy="0"/>
        </a:xfrm>
      </p:grpSpPr>
      <p:sp>
        <p:nvSpPr>
          <p:cNvPr id="1298" name="Google Shape;1298;p138"/>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99" name="Google Shape;1299;p138"/>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00" name="Google Shape;1300;p138"/>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01" name="Google Shape;1301;p138"/>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fontScale="90000"/>
          </a:bodyPr>
          <a:lstStyle/>
          <a:p>
            <a:pPr indent="0" lvl="0" marL="12700" rtl="0" algn="l">
              <a:lnSpc>
                <a:spcPct val="100000"/>
              </a:lnSpc>
              <a:spcBef>
                <a:spcPts val="0"/>
              </a:spcBef>
              <a:spcAft>
                <a:spcPts val="0"/>
              </a:spcAft>
              <a:buNone/>
            </a:pPr>
            <a:r>
              <a:rPr lang="en" u="none">
                <a:solidFill>
                  <a:srgbClr val="D1190D"/>
                </a:solidFill>
              </a:rPr>
              <a:t>How is data </a:t>
            </a:r>
            <a:r>
              <a:rPr lang="en" u="none">
                <a:solidFill>
                  <a:srgbClr val="D1190D"/>
                </a:solidFill>
              </a:rPr>
              <a:t>organized</a:t>
            </a:r>
            <a:r>
              <a:rPr lang="en" u="none">
                <a:solidFill>
                  <a:srgbClr val="D1190D"/>
                </a:solidFill>
              </a:rPr>
              <a:t>?</a:t>
            </a:r>
            <a:endParaRPr u="none">
              <a:solidFill>
                <a:srgbClr val="D1190D"/>
              </a:solidFill>
            </a:endParaRPr>
          </a:p>
          <a:p>
            <a:pPr indent="0" lvl="0" marL="12700" rtl="0" algn="l">
              <a:lnSpc>
                <a:spcPct val="100000"/>
              </a:lnSpc>
              <a:spcBef>
                <a:spcPts val="0"/>
              </a:spcBef>
              <a:spcAft>
                <a:spcPts val="0"/>
              </a:spcAft>
              <a:buNone/>
            </a:pPr>
            <a:r>
              <a:rPr lang="en" u="none">
                <a:solidFill>
                  <a:srgbClr val="D1190D"/>
                </a:solidFill>
              </a:rPr>
              <a:t> - Graphs or Network</a:t>
            </a:r>
            <a:endParaRPr u="none">
              <a:solidFill>
                <a:srgbClr val="D1190D"/>
              </a:solidFill>
            </a:endParaRPr>
          </a:p>
        </p:txBody>
      </p:sp>
      <p:sp>
        <p:nvSpPr>
          <p:cNvPr id="1302" name="Google Shape;1302;p138"/>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303" name="Google Shape;1303;p138"/>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304" name="Google Shape;1304;p138"/>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305" name="Google Shape;1305;p138"/>
          <p:cNvGrpSpPr/>
          <p:nvPr/>
        </p:nvGrpSpPr>
        <p:grpSpPr>
          <a:xfrm>
            <a:off x="312780" y="4766655"/>
            <a:ext cx="2220930" cy="352501"/>
            <a:chOff x="6077925" y="4856850"/>
            <a:chExt cx="6064800" cy="1143000"/>
          </a:xfrm>
        </p:grpSpPr>
        <p:sp>
          <p:nvSpPr>
            <p:cNvPr id="1306" name="Google Shape;1306;p138"/>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307" name="Google Shape;1307;p138"/>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308" name="Google Shape;1308;p138"/>
          <p:cNvPicPr preferRelativeResize="0"/>
          <p:nvPr/>
        </p:nvPicPr>
        <p:blipFill>
          <a:blip r:embed="rId5">
            <a:alphaModFix/>
          </a:blip>
          <a:stretch>
            <a:fillRect/>
          </a:stretch>
        </p:blipFill>
        <p:spPr>
          <a:xfrm>
            <a:off x="4116375" y="57150"/>
            <a:ext cx="4765557" cy="4900107"/>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312" name="Shape 1312"/>
        <p:cNvGrpSpPr/>
        <p:nvPr/>
      </p:nvGrpSpPr>
      <p:grpSpPr>
        <a:xfrm>
          <a:off x="0" y="0"/>
          <a:ext cx="0" cy="0"/>
          <a:chOff x="0" y="0"/>
          <a:chExt cx="0" cy="0"/>
        </a:xfrm>
      </p:grpSpPr>
      <p:sp>
        <p:nvSpPr>
          <p:cNvPr id="1313" name="Google Shape;1313;p139"/>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14" name="Google Shape;1314;p139"/>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15" name="Google Shape;1315;p139"/>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16" name="Google Shape;1316;p139"/>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How is data collected</a:t>
            </a:r>
            <a:endParaRPr u="none">
              <a:solidFill>
                <a:srgbClr val="D1190D"/>
              </a:solidFill>
            </a:endParaRPr>
          </a:p>
        </p:txBody>
      </p:sp>
      <p:sp>
        <p:nvSpPr>
          <p:cNvPr id="1317" name="Google Shape;1317;p139"/>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318" name="Google Shape;1318;p139"/>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319" name="Google Shape;1319;p139"/>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320" name="Google Shape;1320;p139"/>
          <p:cNvGrpSpPr/>
          <p:nvPr/>
        </p:nvGrpSpPr>
        <p:grpSpPr>
          <a:xfrm>
            <a:off x="312780" y="4766655"/>
            <a:ext cx="2220930" cy="352501"/>
            <a:chOff x="6077925" y="4856850"/>
            <a:chExt cx="6064800" cy="1143000"/>
          </a:xfrm>
        </p:grpSpPr>
        <p:sp>
          <p:nvSpPr>
            <p:cNvPr id="1321" name="Google Shape;1321;p139"/>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322" name="Google Shape;1322;p139"/>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323" name="Google Shape;1323;p139"/>
          <p:cNvSpPr txBox="1"/>
          <p:nvPr/>
        </p:nvSpPr>
        <p:spPr>
          <a:xfrm>
            <a:off x="687188" y="1041188"/>
            <a:ext cx="7738200" cy="1277700"/>
          </a:xfrm>
          <a:prstGeom prst="rect">
            <a:avLst/>
          </a:prstGeom>
          <a:noFill/>
          <a:ln>
            <a:noFill/>
          </a:ln>
        </p:spPr>
        <p:txBody>
          <a:bodyPr anchorCtr="0" anchor="t" bIns="68575" lIns="68575" spcFirstLastPara="1" rIns="68575" wrap="square" tIns="68575">
            <a:spAutoFit/>
          </a:bodyPr>
          <a:lstStyle/>
          <a:p>
            <a:pPr indent="0" lvl="0" marL="0" rtl="0" algn="l">
              <a:lnSpc>
                <a:spcPct val="90000"/>
              </a:lnSpc>
              <a:spcBef>
                <a:spcPts val="800"/>
              </a:spcBef>
              <a:spcAft>
                <a:spcPts val="0"/>
              </a:spcAft>
              <a:buClr>
                <a:schemeClr val="dk1"/>
              </a:buClr>
              <a:buSzPts val="800"/>
              <a:buFont typeface="Arial"/>
              <a:buNone/>
            </a:pPr>
            <a:r>
              <a:rPr lang="en" sz="2100">
                <a:solidFill>
                  <a:schemeClr val="dk1"/>
                </a:solidFill>
              </a:rPr>
              <a:t>•</a:t>
            </a:r>
            <a:r>
              <a:rPr lang="en" sz="2100">
                <a:solidFill>
                  <a:schemeClr val="dk1"/>
                </a:solidFill>
                <a:latin typeface="Calibri"/>
                <a:ea typeface="Calibri"/>
                <a:cs typeface="Calibri"/>
                <a:sym typeface="Calibri"/>
              </a:rPr>
              <a:t>Often, besides the actual information the data represents, how data interact with each other is also important.  Social Media is an example of this concept.</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p:txBody>
      </p:sp>
      <p:pic>
        <p:nvPicPr>
          <p:cNvPr id="1324" name="Google Shape;1324;p139"/>
          <p:cNvPicPr preferRelativeResize="0"/>
          <p:nvPr/>
        </p:nvPicPr>
        <p:blipFill>
          <a:blip r:embed="rId5">
            <a:alphaModFix/>
          </a:blip>
          <a:stretch>
            <a:fillRect/>
          </a:stretch>
        </p:blipFill>
        <p:spPr>
          <a:xfrm>
            <a:off x="957675" y="2327691"/>
            <a:ext cx="2602422" cy="2202619"/>
          </a:xfrm>
          <a:prstGeom prst="rect">
            <a:avLst/>
          </a:prstGeom>
          <a:noFill/>
          <a:ln>
            <a:noFill/>
          </a:ln>
        </p:spPr>
      </p:pic>
      <p:pic>
        <p:nvPicPr>
          <p:cNvPr id="1325" name="Google Shape;1325;p139"/>
          <p:cNvPicPr preferRelativeResize="0"/>
          <p:nvPr/>
        </p:nvPicPr>
        <p:blipFill>
          <a:blip r:embed="rId6">
            <a:alphaModFix/>
          </a:blip>
          <a:stretch>
            <a:fillRect/>
          </a:stretch>
        </p:blipFill>
        <p:spPr>
          <a:xfrm>
            <a:off x="4942237" y="1905863"/>
            <a:ext cx="2929200" cy="2836444"/>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9" name="Shape 1329"/>
        <p:cNvGrpSpPr/>
        <p:nvPr/>
      </p:nvGrpSpPr>
      <p:grpSpPr>
        <a:xfrm>
          <a:off x="0" y="0"/>
          <a:ext cx="0" cy="0"/>
          <a:chOff x="0" y="0"/>
          <a:chExt cx="0" cy="0"/>
        </a:xfrm>
      </p:grpSpPr>
      <p:sp>
        <p:nvSpPr>
          <p:cNvPr id="1330" name="Google Shape;1330;p1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Kids as Data Generators</a:t>
            </a:r>
            <a:endParaRPr/>
          </a:p>
        </p:txBody>
      </p:sp>
      <p:sp>
        <p:nvSpPr>
          <p:cNvPr id="1331" name="Google Shape;1331;p1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62500" lnSpcReduction="20000"/>
          </a:bodyPr>
          <a:lstStyle/>
          <a:p>
            <a:pPr indent="0" lvl="0" marL="0" rtl="0" algn="l">
              <a:spcBef>
                <a:spcPts val="0"/>
              </a:spcBef>
              <a:spcAft>
                <a:spcPts val="0"/>
              </a:spcAft>
              <a:buNone/>
            </a:pPr>
            <a:r>
              <a:rPr lang="en"/>
              <a:t>As a part of the standard, we have to help students: Store, copy, search, retrieve, modify, and delete data using a computing device.</a:t>
            </a:r>
            <a:endParaRPr/>
          </a:p>
          <a:p>
            <a:pPr indent="0" lvl="0" marL="0" rtl="0" algn="l">
              <a:spcBef>
                <a:spcPts val="1200"/>
              </a:spcBef>
              <a:spcAft>
                <a:spcPts val="0"/>
              </a:spcAft>
              <a:buNone/>
            </a:pPr>
            <a:r>
              <a:rPr lang="en"/>
              <a:t>This is not the easiest of tasks, especially when you may only have ChromeBooks at your disposal</a:t>
            </a:r>
            <a:endParaRPr/>
          </a:p>
          <a:p>
            <a:pPr indent="0" lvl="0" marL="0" rtl="0" algn="l">
              <a:spcBef>
                <a:spcPts val="1200"/>
              </a:spcBef>
              <a:spcAft>
                <a:spcPts val="0"/>
              </a:spcAft>
              <a:buNone/>
            </a:pPr>
            <a:r>
              <a:rPr lang="en"/>
              <a:t>Simple exercise:</a:t>
            </a:r>
            <a:endParaRPr/>
          </a:p>
          <a:p>
            <a:pPr indent="0" lvl="0" marL="0" rtl="0" algn="l">
              <a:spcBef>
                <a:spcPts val="1200"/>
              </a:spcBef>
              <a:spcAft>
                <a:spcPts val="0"/>
              </a:spcAft>
              <a:buNone/>
            </a:pPr>
            <a:r>
              <a:rPr lang="en"/>
              <a:t>Have the kids create 3 different Google Documents (or whatever they have access to) - the content can be on anything.  One document should be okay to delete</a:t>
            </a:r>
            <a:endParaRPr/>
          </a:p>
          <a:p>
            <a:pPr indent="0" lvl="0" marL="0" rtl="0" algn="l">
              <a:spcBef>
                <a:spcPts val="1200"/>
              </a:spcBef>
              <a:spcAft>
                <a:spcPts val="0"/>
              </a:spcAft>
              <a:buNone/>
            </a:pPr>
            <a:r>
              <a:rPr lang="en"/>
              <a:t>Then, do these tasks:</a:t>
            </a:r>
            <a:endParaRPr/>
          </a:p>
          <a:p>
            <a:pPr indent="-306387" lvl="0" marL="457200" rtl="0" algn="l">
              <a:spcBef>
                <a:spcPts val="1200"/>
              </a:spcBef>
              <a:spcAft>
                <a:spcPts val="0"/>
              </a:spcAft>
              <a:buSzPct val="100000"/>
              <a:buChar char="●"/>
            </a:pPr>
            <a:r>
              <a:rPr b="1" lang="en" sz="1960"/>
              <a:t>STORE</a:t>
            </a:r>
            <a:r>
              <a:rPr lang="en" sz="1960"/>
              <a:t>: Give the document a name: Store - point out on some machines we have to click on Save.</a:t>
            </a:r>
            <a:endParaRPr sz="1960"/>
          </a:p>
          <a:p>
            <a:pPr indent="-306387" lvl="0" marL="457200" rtl="0" algn="l">
              <a:spcBef>
                <a:spcPts val="0"/>
              </a:spcBef>
              <a:spcAft>
                <a:spcPts val="0"/>
              </a:spcAft>
              <a:buSzPct val="100000"/>
              <a:buChar char="●"/>
            </a:pPr>
            <a:r>
              <a:rPr b="1" lang="en" sz="1960"/>
              <a:t>COPY</a:t>
            </a:r>
            <a:r>
              <a:rPr lang="en" sz="1960"/>
              <a:t>: Make a Copy of the Document</a:t>
            </a:r>
            <a:endParaRPr sz="1960"/>
          </a:p>
          <a:p>
            <a:pPr indent="-306387" lvl="0" marL="457200" rtl="0" algn="l">
              <a:spcBef>
                <a:spcPts val="0"/>
              </a:spcBef>
              <a:spcAft>
                <a:spcPts val="0"/>
              </a:spcAft>
              <a:buSzPct val="100000"/>
              <a:buChar char="●"/>
            </a:pPr>
            <a:r>
              <a:rPr b="1" lang="en" sz="1960"/>
              <a:t>RETRIEVE:</a:t>
            </a:r>
            <a:r>
              <a:rPr lang="en" sz="1960"/>
              <a:t> Close out of Google Drive, then reopen and have them find the document.  Debrief of how this process worked.</a:t>
            </a:r>
            <a:endParaRPr sz="1960"/>
          </a:p>
          <a:p>
            <a:pPr indent="-306387" lvl="0" marL="457200" rtl="0" algn="l">
              <a:spcBef>
                <a:spcPts val="0"/>
              </a:spcBef>
              <a:spcAft>
                <a:spcPts val="0"/>
              </a:spcAft>
              <a:buSzPct val="100000"/>
              <a:buChar char="●"/>
            </a:pPr>
            <a:r>
              <a:rPr b="1" lang="en" sz="1960"/>
              <a:t>MODIFY:</a:t>
            </a:r>
            <a:r>
              <a:rPr lang="en" sz="1960"/>
              <a:t> Open an Existing Document, put more information in it.</a:t>
            </a:r>
            <a:endParaRPr sz="1960"/>
          </a:p>
          <a:p>
            <a:pPr indent="-306387" lvl="0" marL="457200" rtl="0" algn="l">
              <a:spcBef>
                <a:spcPts val="0"/>
              </a:spcBef>
              <a:spcAft>
                <a:spcPts val="0"/>
              </a:spcAft>
              <a:buSzPct val="100000"/>
              <a:buChar char="●"/>
            </a:pPr>
            <a:r>
              <a:rPr b="1" lang="en" sz="1960"/>
              <a:t>DELETE:</a:t>
            </a:r>
            <a:r>
              <a:rPr lang="en" sz="1960"/>
              <a:t> Delete the file you decided to delete - have them try to find it after deletion.</a:t>
            </a:r>
            <a:endParaRPr sz="1960"/>
          </a:p>
          <a:p>
            <a:pPr indent="0" lvl="0" marL="0" rtl="0" algn="l">
              <a:spcBef>
                <a:spcPts val="1200"/>
              </a:spcBef>
              <a:spcAft>
                <a:spcPts val="1200"/>
              </a:spcAft>
              <a:buNone/>
            </a:pPr>
            <a:r>
              <a:t/>
            </a:r>
            <a:endParaRPr/>
          </a:p>
        </p:txBody>
      </p:sp>
      <p:sp>
        <p:nvSpPr>
          <p:cNvPr id="1332" name="Google Shape;1332;p1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6" name="Shape 1336"/>
        <p:cNvGrpSpPr/>
        <p:nvPr/>
      </p:nvGrpSpPr>
      <p:grpSpPr>
        <a:xfrm>
          <a:off x="0" y="0"/>
          <a:ext cx="0" cy="0"/>
          <a:chOff x="0" y="0"/>
          <a:chExt cx="0" cy="0"/>
        </a:xfrm>
      </p:grpSpPr>
      <p:sp>
        <p:nvSpPr>
          <p:cNvPr id="1337" name="Google Shape;1337;p1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 Use Google to Understand Data Sizes</a:t>
            </a:r>
            <a:endParaRPr/>
          </a:p>
        </p:txBody>
      </p:sp>
      <p:sp>
        <p:nvSpPr>
          <p:cNvPr id="1338" name="Google Shape;1338;p1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339" name="Google Shape;1339;p1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340" name="Google Shape;1340;p141"/>
          <p:cNvPicPr preferRelativeResize="0"/>
          <p:nvPr/>
        </p:nvPicPr>
        <p:blipFill>
          <a:blip r:embed="rId3">
            <a:alphaModFix/>
          </a:blip>
          <a:stretch>
            <a:fillRect/>
          </a:stretch>
        </p:blipFill>
        <p:spPr>
          <a:xfrm>
            <a:off x="460375" y="1017725"/>
            <a:ext cx="7000901" cy="3938001"/>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4" name="Shape 1344"/>
        <p:cNvGrpSpPr/>
        <p:nvPr/>
      </p:nvGrpSpPr>
      <p:grpSpPr>
        <a:xfrm>
          <a:off x="0" y="0"/>
          <a:ext cx="0" cy="0"/>
          <a:chOff x="0" y="0"/>
          <a:chExt cx="0" cy="0"/>
        </a:xfrm>
      </p:grpSpPr>
      <p:sp>
        <p:nvSpPr>
          <p:cNvPr id="1345" name="Google Shape;1345;p1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2: Kids as Data Generators</a:t>
            </a:r>
            <a:endParaRPr/>
          </a:p>
        </p:txBody>
      </p:sp>
      <p:sp>
        <p:nvSpPr>
          <p:cNvPr id="1346" name="Google Shape;1346;p1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Pick an aspect of the environment for kids to observe over a period of time:</a:t>
            </a:r>
            <a:endParaRPr/>
          </a:p>
          <a:p>
            <a:pPr indent="0" lvl="0" marL="0" rtl="0" algn="l">
              <a:spcBef>
                <a:spcPts val="1200"/>
              </a:spcBef>
              <a:spcAft>
                <a:spcPts val="0"/>
              </a:spcAft>
              <a:buNone/>
            </a:pPr>
            <a:r>
              <a:rPr lang="en"/>
              <a:t>Weather (I did this), Growth of a Plant, and record aspects of the data.</a:t>
            </a:r>
            <a:endParaRPr/>
          </a:p>
          <a:p>
            <a:pPr indent="0" lvl="0" marL="0" rtl="0" algn="l">
              <a:spcBef>
                <a:spcPts val="1200"/>
              </a:spcBef>
              <a:spcAft>
                <a:spcPts val="0"/>
              </a:spcAft>
              <a:buNone/>
            </a:pPr>
            <a:r>
              <a:rPr lang="en"/>
              <a:t>Weather: Temperature, sky conditions, air conditions…</a:t>
            </a:r>
            <a:endParaRPr/>
          </a:p>
          <a:p>
            <a:pPr indent="0" lvl="0" marL="0" rtl="0" algn="l">
              <a:spcBef>
                <a:spcPts val="1200"/>
              </a:spcBef>
              <a:spcAft>
                <a:spcPts val="0"/>
              </a:spcAft>
              <a:buNone/>
            </a:pPr>
            <a:r>
              <a:rPr lang="en"/>
              <a:t>Plant: Have the students plant plants.  Put the plants in different places in the room (including a closet that keeps the door closed). Record information about growth.  You can also have sets you water and do not water. </a:t>
            </a:r>
            <a:endParaRPr/>
          </a:p>
          <a:p>
            <a:pPr indent="0" lvl="0" marL="0" rtl="0" algn="l">
              <a:spcBef>
                <a:spcPts val="1200"/>
              </a:spcBef>
              <a:spcAft>
                <a:spcPts val="0"/>
              </a:spcAft>
              <a:buNone/>
            </a:pPr>
            <a:r>
              <a:rPr lang="en"/>
              <a:t>Other ideas: River behaviors, Lantern flies</a:t>
            </a:r>
            <a:endParaRPr/>
          </a:p>
          <a:p>
            <a:pPr indent="0" lvl="0" marL="0" rtl="0" algn="l">
              <a:spcBef>
                <a:spcPts val="1200"/>
              </a:spcBef>
              <a:spcAft>
                <a:spcPts val="1200"/>
              </a:spcAft>
              <a:buNone/>
            </a:pPr>
            <a:r>
              <a:rPr lang="en"/>
              <a:t>https://gisdata-njdep.opendata.arcgis.com/</a:t>
            </a:r>
            <a:r>
              <a:rPr lang="en"/>
              <a:t> </a:t>
            </a:r>
            <a:endParaRPr/>
          </a:p>
        </p:txBody>
      </p:sp>
      <p:sp>
        <p:nvSpPr>
          <p:cNvPr id="1347" name="Google Shape;1347;p1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1" name="Shape 1351"/>
        <p:cNvGrpSpPr/>
        <p:nvPr/>
      </p:nvGrpSpPr>
      <p:grpSpPr>
        <a:xfrm>
          <a:off x="0" y="0"/>
          <a:ext cx="0" cy="0"/>
          <a:chOff x="0" y="0"/>
          <a:chExt cx="0" cy="0"/>
        </a:xfrm>
      </p:grpSpPr>
      <p:sp>
        <p:nvSpPr>
          <p:cNvPr id="1352" name="Google Shape;1352;p1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2: Kids as Data Generators</a:t>
            </a:r>
            <a:endParaRPr/>
          </a:p>
        </p:txBody>
      </p:sp>
      <p:sp>
        <p:nvSpPr>
          <p:cNvPr id="1353" name="Google Shape;1353;p14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idea with this standard is not to teach kids to make standard charts.  Its to help them use their creativity to model what they learned in this exercise.</a:t>
            </a:r>
            <a:endParaRPr/>
          </a:p>
          <a:p>
            <a:pPr indent="0" lvl="0" marL="0" rtl="0" algn="l">
              <a:spcBef>
                <a:spcPts val="1200"/>
              </a:spcBef>
              <a:spcAft>
                <a:spcPts val="0"/>
              </a:spcAft>
              <a:buNone/>
            </a:pPr>
            <a:r>
              <a:rPr lang="en"/>
              <a:t>You can have them put their data into Google Sheets and then use a chart.</a:t>
            </a:r>
            <a:endParaRPr/>
          </a:p>
          <a:p>
            <a:pPr indent="0" lvl="0" marL="0" rtl="0" algn="l">
              <a:spcBef>
                <a:spcPts val="1200"/>
              </a:spcBef>
              <a:spcAft>
                <a:spcPts val="0"/>
              </a:spcAft>
              <a:buNone/>
            </a:pPr>
            <a:r>
              <a:rPr lang="en"/>
              <a:t>Another idea is use a tool like abcya.com to do </a:t>
            </a:r>
            <a:r>
              <a:rPr lang="en"/>
              <a:t>picture</a:t>
            </a:r>
            <a:r>
              <a:rPr lang="en"/>
              <a:t> art:</a:t>
            </a:r>
            <a:endParaRPr/>
          </a:p>
          <a:p>
            <a:pPr indent="0" lvl="0" marL="0" rtl="0" algn="l">
              <a:spcBef>
                <a:spcPts val="1200"/>
              </a:spcBef>
              <a:spcAft>
                <a:spcPts val="1200"/>
              </a:spcAft>
              <a:buNone/>
            </a:pPr>
            <a:r>
              <a:rPr lang="en"/>
              <a:t>Lesson Plan: </a:t>
            </a:r>
            <a:r>
              <a:rPr lang="en" u="sng">
                <a:solidFill>
                  <a:schemeClr val="hlink"/>
                </a:solidFill>
                <a:hlinkClick r:id="rId3"/>
              </a:rPr>
              <a:t>https://docs.google.com/document/d/1aFFIFQgLRQTRPUMMgPQ54FRPEx1sXjlQNM53EGKv6d0/edit</a:t>
            </a:r>
            <a:r>
              <a:rPr lang="en"/>
              <a:t>  </a:t>
            </a:r>
            <a:endParaRPr/>
          </a:p>
        </p:txBody>
      </p:sp>
      <p:sp>
        <p:nvSpPr>
          <p:cNvPr id="1354" name="Google Shape;1354;p1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48" name="Shape 148"/>
        <p:cNvGrpSpPr/>
        <p:nvPr/>
      </p:nvGrpSpPr>
      <p:grpSpPr>
        <a:xfrm>
          <a:off x="0" y="0"/>
          <a:ext cx="0" cy="0"/>
          <a:chOff x="0" y="0"/>
          <a:chExt cx="0" cy="0"/>
        </a:xfrm>
      </p:grpSpPr>
      <p:sp>
        <p:nvSpPr>
          <p:cNvPr id="149" name="Google Shape;149;p27"/>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Data</a:t>
            </a:r>
            <a:endParaRPr u="none">
              <a:solidFill>
                <a:srgbClr val="D1190D"/>
              </a:solidFill>
            </a:endParaRPr>
          </a:p>
        </p:txBody>
      </p:sp>
      <p:sp>
        <p:nvSpPr>
          <p:cNvPr id="150" name="Google Shape;150;p27"/>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51" name="Google Shape;151;p27"/>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52" name="Google Shape;152;p27"/>
          <p:cNvSpPr txBox="1"/>
          <p:nvPr/>
        </p:nvSpPr>
        <p:spPr>
          <a:xfrm>
            <a:off x="322838" y="1236188"/>
            <a:ext cx="8273400" cy="31401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rPr lang="en" sz="1500"/>
              <a:t>So if data is so central to computing, what is data?</a:t>
            </a:r>
            <a:endParaRPr sz="1500"/>
          </a:p>
          <a:p>
            <a:pPr indent="0" lvl="0" marL="342900" rtl="0" algn="l">
              <a:spcBef>
                <a:spcPts val="0"/>
              </a:spcBef>
              <a:spcAft>
                <a:spcPts val="0"/>
              </a:spcAft>
              <a:buNone/>
            </a:pPr>
            <a:r>
              <a:t/>
            </a:r>
            <a:endParaRPr sz="1500"/>
          </a:p>
          <a:p>
            <a:pPr indent="0" lvl="0" marL="342900" rtl="0" algn="l">
              <a:spcBef>
                <a:spcPts val="0"/>
              </a:spcBef>
              <a:spcAft>
                <a:spcPts val="0"/>
              </a:spcAft>
              <a:buNone/>
            </a:pPr>
            <a:r>
              <a:rPr b="1" lang="en" sz="1500"/>
              <a:t>Data </a:t>
            </a:r>
            <a:r>
              <a:rPr lang="en" sz="1500"/>
              <a:t>is “something” that holds meaning for the human-user that the computer will do an action on.  Note - there is no truth value on this other than the importance to the user. it is often the codes used to represent those somethings to a user.</a:t>
            </a:r>
            <a:endParaRPr sz="1500"/>
          </a:p>
          <a:p>
            <a:pPr indent="0" lvl="0" marL="342900" rtl="0" algn="l">
              <a:spcBef>
                <a:spcPts val="0"/>
              </a:spcBef>
              <a:spcAft>
                <a:spcPts val="0"/>
              </a:spcAft>
              <a:buNone/>
            </a:pPr>
            <a:r>
              <a:t/>
            </a:r>
            <a:endParaRPr sz="1500"/>
          </a:p>
          <a:p>
            <a:pPr indent="0" lvl="0" marL="342900" rtl="0" algn="l">
              <a:spcBef>
                <a:spcPts val="0"/>
              </a:spcBef>
              <a:spcAft>
                <a:spcPts val="0"/>
              </a:spcAft>
              <a:buNone/>
            </a:pPr>
            <a:r>
              <a:rPr lang="en" sz="1500"/>
              <a:t>Data can be interpreted into </a:t>
            </a:r>
            <a:r>
              <a:rPr b="1" lang="en" sz="1500"/>
              <a:t>Information</a:t>
            </a:r>
            <a:r>
              <a:rPr lang="en" sz="1500"/>
              <a:t>.  Information is the meaning the user imposes on the data. </a:t>
            </a:r>
            <a:endParaRPr sz="1500"/>
          </a:p>
          <a:p>
            <a:pPr indent="0" lvl="0" marL="342900" rtl="0" algn="l">
              <a:spcBef>
                <a:spcPts val="0"/>
              </a:spcBef>
              <a:spcAft>
                <a:spcPts val="0"/>
              </a:spcAft>
              <a:buNone/>
            </a:pPr>
            <a:r>
              <a:t/>
            </a:r>
            <a:endParaRPr sz="1500"/>
          </a:p>
          <a:p>
            <a:pPr indent="0" lvl="0" marL="342900" rtl="0" algn="l">
              <a:spcBef>
                <a:spcPts val="0"/>
              </a:spcBef>
              <a:spcAft>
                <a:spcPts val="0"/>
              </a:spcAft>
              <a:buNone/>
            </a:pPr>
            <a:r>
              <a:rPr lang="en" sz="1500"/>
              <a:t>Information can be analyzed for </a:t>
            </a:r>
            <a:r>
              <a:rPr b="1" lang="en" sz="1500"/>
              <a:t>Knowledge</a:t>
            </a:r>
            <a:r>
              <a:rPr lang="en" sz="1500"/>
              <a:t>. Knowledge is the observable patterns within the information that we can measure with a level of confidence.</a:t>
            </a:r>
            <a:endParaRPr sz="1500"/>
          </a:p>
          <a:p>
            <a:pPr indent="0" lvl="0" marL="342900" rtl="0" algn="l">
              <a:spcBef>
                <a:spcPts val="0"/>
              </a:spcBef>
              <a:spcAft>
                <a:spcPts val="0"/>
              </a:spcAft>
              <a:buNone/>
            </a:pPr>
            <a:r>
              <a:t/>
            </a:r>
            <a:endParaRPr sz="1500"/>
          </a:p>
          <a:p>
            <a:pPr indent="0" lvl="0" marL="342900" rtl="0" algn="l">
              <a:spcBef>
                <a:spcPts val="0"/>
              </a:spcBef>
              <a:spcAft>
                <a:spcPts val="0"/>
              </a:spcAft>
              <a:buNone/>
            </a:pPr>
            <a:r>
              <a:rPr lang="en" sz="1500"/>
              <a:t>Knowledge that we can apply reliably is Wisdom (we don’t often talk about that ;-) )</a:t>
            </a:r>
            <a:endParaRPr sz="1500"/>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8" name="Shape 1358"/>
        <p:cNvGrpSpPr/>
        <p:nvPr/>
      </p:nvGrpSpPr>
      <p:grpSpPr>
        <a:xfrm>
          <a:off x="0" y="0"/>
          <a:ext cx="0" cy="0"/>
          <a:chOff x="0" y="0"/>
          <a:chExt cx="0" cy="0"/>
        </a:xfrm>
      </p:grpSpPr>
      <p:sp>
        <p:nvSpPr>
          <p:cNvPr id="1359" name="Google Shape;1359;p1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2: Kids as Data Generators </a:t>
            </a:r>
            <a:endParaRPr/>
          </a:p>
        </p:txBody>
      </p:sp>
      <p:sp>
        <p:nvSpPr>
          <p:cNvPr id="1360" name="Google Shape;1360;p1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Help them then connect to the larger world through an on-line Dashboard system.</a:t>
            </a:r>
            <a:endParaRPr/>
          </a:p>
          <a:p>
            <a:pPr indent="0" lvl="0" marL="0" rtl="0" algn="l">
              <a:spcBef>
                <a:spcPts val="1200"/>
              </a:spcBef>
              <a:spcAft>
                <a:spcPts val="0"/>
              </a:spcAft>
              <a:buNone/>
            </a:pPr>
            <a:r>
              <a:rPr lang="en"/>
              <a:t>Google Trends: </a:t>
            </a:r>
            <a:r>
              <a:rPr lang="en" u="sng">
                <a:solidFill>
                  <a:schemeClr val="hlink"/>
                </a:solidFill>
                <a:hlinkClick r:id="rId3"/>
              </a:rPr>
              <a:t>https://trends.google.com/trends/</a:t>
            </a:r>
            <a:endParaRPr/>
          </a:p>
          <a:p>
            <a:pPr indent="0" lvl="0" marL="0" rtl="0" algn="l">
              <a:spcBef>
                <a:spcPts val="1200"/>
              </a:spcBef>
              <a:spcAft>
                <a:spcPts val="0"/>
              </a:spcAft>
              <a:buNone/>
            </a:pPr>
            <a:r>
              <a:rPr lang="en"/>
              <a:t>For Example - have student use Google Trends to see about weather changes.</a:t>
            </a:r>
            <a:endParaRPr/>
          </a:p>
          <a:p>
            <a:pPr indent="0" lvl="0" marL="0" rtl="0" algn="l">
              <a:spcBef>
                <a:spcPts val="1200"/>
              </a:spcBef>
              <a:spcAft>
                <a:spcPts val="0"/>
              </a:spcAft>
              <a:buNone/>
            </a:pPr>
            <a:r>
              <a:rPr lang="en"/>
              <a:t>Look at the maps, and regions, and dates - find patterns.  See if you can figure out the patterns.</a:t>
            </a:r>
            <a:endParaRPr/>
          </a:p>
          <a:p>
            <a:pPr indent="0" lvl="0" marL="0" rtl="0" algn="l">
              <a:spcBef>
                <a:spcPts val="1200"/>
              </a:spcBef>
              <a:spcAft>
                <a:spcPts val="1200"/>
              </a:spcAft>
              <a:buNone/>
            </a:pPr>
            <a:r>
              <a:rPr lang="en"/>
              <a:t>Once you identify patterns - see if you can predict something about the patterns (for example, is there always a spike in weather searches around hurricanes).</a:t>
            </a:r>
            <a:endParaRPr/>
          </a:p>
        </p:txBody>
      </p:sp>
      <p:sp>
        <p:nvSpPr>
          <p:cNvPr id="1361" name="Google Shape;1361;p1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5" name="Shape 1365"/>
        <p:cNvGrpSpPr/>
        <p:nvPr/>
      </p:nvGrpSpPr>
      <p:grpSpPr>
        <a:xfrm>
          <a:off x="0" y="0"/>
          <a:ext cx="0" cy="0"/>
          <a:chOff x="0" y="0"/>
          <a:chExt cx="0" cy="0"/>
        </a:xfrm>
      </p:grpSpPr>
      <p:sp>
        <p:nvSpPr>
          <p:cNvPr id="1366" name="Google Shape;1366;p1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Kids Data Resources</a:t>
            </a:r>
            <a:endParaRPr/>
          </a:p>
        </p:txBody>
      </p:sp>
      <p:sp>
        <p:nvSpPr>
          <p:cNvPr id="1367" name="Google Shape;1367;p1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u="sng">
                <a:solidFill>
                  <a:schemeClr val="hlink"/>
                </a:solidFill>
                <a:hlinkClick r:id="rId3"/>
              </a:rPr>
              <a:t>https://www.epa.gov/climate-change/climate-change-resources-educators-and-students</a:t>
            </a:r>
            <a:endParaRPr/>
          </a:p>
          <a:p>
            <a:pPr indent="0" lvl="0" marL="0" rtl="0" algn="l">
              <a:spcBef>
                <a:spcPts val="1200"/>
              </a:spcBef>
              <a:spcAft>
                <a:spcPts val="0"/>
              </a:spcAft>
              <a:buNone/>
            </a:pPr>
            <a:r>
              <a:rPr lang="en"/>
              <a:t>Satellite data over time: </a:t>
            </a:r>
            <a:r>
              <a:rPr lang="en" u="sng">
                <a:solidFill>
                  <a:schemeClr val="hlink"/>
                </a:solidFill>
                <a:hlinkClick r:id="rId4"/>
              </a:rPr>
              <a:t>https://education.nationalgeographic.org/resource/satellite-imagery-and-change-over-time/</a:t>
            </a:r>
            <a:r>
              <a:rPr lang="en"/>
              <a:t> </a:t>
            </a:r>
            <a:endParaRPr/>
          </a:p>
          <a:p>
            <a:pPr indent="0" lvl="0" marL="0" rtl="0" algn="l">
              <a:spcBef>
                <a:spcPts val="1200"/>
              </a:spcBef>
              <a:spcAft>
                <a:spcPts val="0"/>
              </a:spcAft>
              <a:buNone/>
            </a:pPr>
            <a:r>
              <a:rPr lang="en" u="sng">
                <a:solidFill>
                  <a:schemeClr val="hlink"/>
                </a:solidFill>
                <a:hlinkClick r:id="rId5"/>
              </a:rPr>
              <a:t>https://www.nesdis.noaa.gov/</a:t>
            </a:r>
            <a:r>
              <a:rPr lang="en"/>
              <a:t>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1368" name="Google Shape;1368;p1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2" name="Shape 1372"/>
        <p:cNvGrpSpPr/>
        <p:nvPr/>
      </p:nvGrpSpPr>
      <p:grpSpPr>
        <a:xfrm>
          <a:off x="0" y="0"/>
          <a:ext cx="0" cy="0"/>
          <a:chOff x="0" y="0"/>
          <a:chExt cx="0" cy="0"/>
        </a:xfrm>
      </p:grpSpPr>
      <p:sp>
        <p:nvSpPr>
          <p:cNvPr id="1373" name="Google Shape;1373;p1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Kids as Data Visualizers</a:t>
            </a:r>
            <a:endParaRPr/>
          </a:p>
        </p:txBody>
      </p:sp>
      <p:sp>
        <p:nvSpPr>
          <p:cNvPr id="1374" name="Google Shape;1374;p1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Let children imagine what is possible - how would it be meaningful to them to understand the information.</a:t>
            </a:r>
            <a:endParaRPr/>
          </a:p>
          <a:p>
            <a:pPr indent="0" lvl="0" marL="0" rtl="0" algn="l">
              <a:spcBef>
                <a:spcPts val="1200"/>
              </a:spcBef>
              <a:spcAft>
                <a:spcPts val="0"/>
              </a:spcAft>
              <a:buNone/>
            </a:pPr>
            <a:r>
              <a:rPr lang="en"/>
              <a:t>Redesigning Google Classroom</a:t>
            </a:r>
            <a:endParaRPr/>
          </a:p>
          <a:p>
            <a:pPr indent="0" lvl="0" marL="0" rtl="0" algn="l">
              <a:spcBef>
                <a:spcPts val="1200"/>
              </a:spcBef>
              <a:spcAft>
                <a:spcPts val="1200"/>
              </a:spcAft>
              <a:buNone/>
            </a:pPr>
            <a:r>
              <a:rPr lang="en"/>
              <a:t>What do they wish they had?</a:t>
            </a:r>
            <a:endParaRPr/>
          </a:p>
        </p:txBody>
      </p:sp>
      <p:sp>
        <p:nvSpPr>
          <p:cNvPr id="1375" name="Google Shape;1375;p1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9" name="Shape 1379"/>
        <p:cNvGrpSpPr/>
        <p:nvPr/>
      </p:nvGrpSpPr>
      <p:grpSpPr>
        <a:xfrm>
          <a:off x="0" y="0"/>
          <a:ext cx="0" cy="0"/>
          <a:chOff x="0" y="0"/>
          <a:chExt cx="0" cy="0"/>
        </a:xfrm>
      </p:grpSpPr>
      <p:sp>
        <p:nvSpPr>
          <p:cNvPr id="1380" name="Google Shape;1380;p1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1381" name="Google Shape;1381;p147"/>
          <p:cNvGraphicFramePr/>
          <p:nvPr/>
        </p:nvGraphicFramePr>
        <p:xfrm>
          <a:off x="261925" y="68725"/>
          <a:ext cx="3000000" cy="3000000"/>
        </p:xfrm>
        <a:graphic>
          <a:graphicData uri="http://schemas.openxmlformats.org/drawingml/2006/table">
            <a:tbl>
              <a:tblPr>
                <a:noFill/>
                <a:tableStyleId>{44256010-0EAC-4903-85BF-085830AD6EE0}</a:tableStyleId>
              </a:tblPr>
              <a:tblGrid>
                <a:gridCol w="3222625"/>
                <a:gridCol w="2921000"/>
                <a:gridCol w="2865450"/>
              </a:tblGrid>
              <a:tr h="381000">
                <a:tc>
                  <a:txBody>
                    <a:bodyPr/>
                    <a:lstStyle/>
                    <a:p>
                      <a:pPr indent="0" lvl="0" marL="0" rtl="0" algn="l">
                        <a:spcBef>
                          <a:spcPts val="0"/>
                        </a:spcBef>
                        <a:spcAft>
                          <a:spcPts val="0"/>
                        </a:spcAft>
                        <a:buNone/>
                      </a:pPr>
                      <a:r>
                        <a:rPr lang="en" sz="1200"/>
                        <a:t>Core Idea</a:t>
                      </a:r>
                      <a:endParaRPr sz="1200"/>
                    </a:p>
                  </a:txBody>
                  <a:tcPr marT="91425" marB="91425" marR="91425" marL="91425">
                    <a:solidFill>
                      <a:srgbClr val="FFF2CC"/>
                    </a:solidFill>
                  </a:tcPr>
                </a:tc>
                <a:tc>
                  <a:txBody>
                    <a:bodyPr/>
                    <a:lstStyle/>
                    <a:p>
                      <a:pPr indent="0" lvl="0" marL="0" rtl="0" algn="l">
                        <a:spcBef>
                          <a:spcPts val="0"/>
                        </a:spcBef>
                        <a:spcAft>
                          <a:spcPts val="0"/>
                        </a:spcAft>
                        <a:buNone/>
                      </a:pPr>
                      <a:r>
                        <a:rPr lang="en" sz="1200">
                          <a:solidFill>
                            <a:schemeClr val="dk1"/>
                          </a:solidFill>
                        </a:rPr>
                        <a:t>Performance Expectations </a:t>
                      </a:r>
                      <a:endParaRPr sz="1200"/>
                    </a:p>
                  </a:txBody>
                  <a:tcPr marT="91425" marB="91425" marR="91425" marL="91425">
                    <a:solidFill>
                      <a:srgbClr val="FFF2CC"/>
                    </a:solidFill>
                  </a:tcPr>
                </a:tc>
                <a:tc>
                  <a:txBody>
                    <a:bodyPr/>
                    <a:lstStyle/>
                    <a:p>
                      <a:pPr indent="0" lvl="0" marL="0" rtl="0" algn="l">
                        <a:spcBef>
                          <a:spcPts val="0"/>
                        </a:spcBef>
                        <a:spcAft>
                          <a:spcPts val="0"/>
                        </a:spcAft>
                        <a:buNone/>
                      </a:pPr>
                      <a:r>
                        <a:rPr lang="en" sz="1200">
                          <a:solidFill>
                            <a:schemeClr val="dk1"/>
                          </a:solidFill>
                        </a:rPr>
                        <a:t>Lesson</a:t>
                      </a:r>
                      <a:endParaRPr sz="1200">
                        <a:solidFill>
                          <a:schemeClr val="dk1"/>
                        </a:solidFill>
                      </a:endParaRPr>
                    </a:p>
                  </a:txBody>
                  <a:tcPr marT="91425" marB="91425" marR="91425" marL="91425">
                    <a:solidFill>
                      <a:srgbClr val="FFF2CC"/>
                    </a:solidFill>
                  </a:tcPr>
                </a:tc>
              </a:tr>
              <a:tr h="381000">
                <a:tc>
                  <a:txBody>
                    <a:bodyPr/>
                    <a:lstStyle/>
                    <a:p>
                      <a:pPr indent="0" lvl="0" marL="0" rtl="0" algn="l">
                        <a:spcBef>
                          <a:spcPts val="0"/>
                        </a:spcBef>
                        <a:spcAft>
                          <a:spcPts val="0"/>
                        </a:spcAft>
                        <a:buNone/>
                      </a:pPr>
                      <a:r>
                        <a:rPr lang="en" sz="1300"/>
                        <a:t>Data can be organized, displayed, and presented to highlight relationships.</a:t>
                      </a:r>
                      <a:endParaRPr sz="1300"/>
                    </a:p>
                  </a:txBody>
                  <a:tcPr marT="91425" marB="91425" marR="91425" marL="91425"/>
                </a:tc>
                <a:tc>
                  <a:txBody>
                    <a:bodyPr/>
                    <a:lstStyle/>
                    <a:p>
                      <a:pPr indent="0" lvl="0" marL="0" rtl="0" algn="l">
                        <a:spcBef>
                          <a:spcPts val="0"/>
                        </a:spcBef>
                        <a:spcAft>
                          <a:spcPts val="0"/>
                        </a:spcAft>
                        <a:buNone/>
                      </a:pPr>
                      <a:r>
                        <a:rPr lang="en" sz="1300">
                          <a:solidFill>
                            <a:schemeClr val="dk1"/>
                          </a:solidFill>
                        </a:rPr>
                        <a:t>8.1.5.DA.1: Collect, organize, and display data in order to highlight relationships or support a claim.</a:t>
                      </a:r>
                      <a:endParaRPr sz="1300"/>
                    </a:p>
                  </a:txBody>
                  <a:tcPr marT="91425" marB="91425" marR="91425" marL="91425"/>
                </a:tc>
                <a:tc>
                  <a:txBody>
                    <a:bodyPr/>
                    <a:lstStyle/>
                    <a:p>
                      <a:pPr indent="0" lvl="0" marL="0" rtl="0" algn="l">
                        <a:spcBef>
                          <a:spcPts val="0"/>
                        </a:spcBef>
                        <a:spcAft>
                          <a:spcPts val="0"/>
                        </a:spcAft>
                        <a:buNone/>
                      </a:pPr>
                      <a:r>
                        <a:rPr lang="en" sz="1300">
                          <a:solidFill>
                            <a:schemeClr val="dk1"/>
                          </a:solidFill>
                        </a:rPr>
                        <a:t>Google Doc and learning to search the Web</a:t>
                      </a:r>
                      <a:endParaRPr sz="1300">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sz="1300"/>
                        <a:t>The type of data being stored affects the storage requirements.</a:t>
                      </a:r>
                      <a:endParaRPr sz="1300"/>
                    </a:p>
                    <a:p>
                      <a:pPr indent="0" lvl="0" marL="0" rtl="0" algn="l">
                        <a:spcBef>
                          <a:spcPts val="0"/>
                        </a:spcBef>
                        <a:spcAft>
                          <a:spcPts val="0"/>
                        </a:spcAft>
                        <a:buNone/>
                      </a:pPr>
                      <a:r>
                        <a:t/>
                      </a:r>
                      <a:endParaRPr sz="1300"/>
                    </a:p>
                  </a:txBody>
                  <a:tcPr marT="91425" marB="91425" marR="91425" marL="91425"/>
                </a:tc>
                <a:tc>
                  <a:txBody>
                    <a:bodyPr/>
                    <a:lstStyle/>
                    <a:p>
                      <a:pPr indent="0" lvl="0" marL="0" rtl="0" algn="l">
                        <a:spcBef>
                          <a:spcPts val="0"/>
                        </a:spcBef>
                        <a:spcAft>
                          <a:spcPts val="0"/>
                        </a:spcAft>
                        <a:buNone/>
                      </a:pPr>
                      <a:r>
                        <a:rPr lang="en" sz="1300">
                          <a:solidFill>
                            <a:schemeClr val="dk1"/>
                          </a:solidFill>
                        </a:rPr>
                        <a:t>8.1.5.DA.2: Compare the amount of storage space required for different types of data.</a:t>
                      </a:r>
                      <a:endParaRPr sz="1300">
                        <a:solidFill>
                          <a:schemeClr val="dk1"/>
                        </a:solidFill>
                      </a:endParaRPr>
                    </a:p>
                    <a:p>
                      <a:pPr indent="0" lvl="0" marL="0" rtl="0" algn="l">
                        <a:spcBef>
                          <a:spcPts val="0"/>
                        </a:spcBef>
                        <a:spcAft>
                          <a:spcPts val="0"/>
                        </a:spcAft>
                        <a:buNone/>
                      </a:pPr>
                      <a:r>
                        <a:t/>
                      </a:r>
                      <a:endParaRPr sz="1300"/>
                    </a:p>
                  </a:txBody>
                  <a:tcPr marT="91425" marB="91425" marR="91425" marL="91425"/>
                </a:tc>
                <a:tc>
                  <a:txBody>
                    <a:bodyPr/>
                    <a:lstStyle/>
                    <a:p>
                      <a:pPr indent="0" lvl="0" marL="0" rtl="0" algn="l">
                        <a:spcBef>
                          <a:spcPts val="0"/>
                        </a:spcBef>
                        <a:spcAft>
                          <a:spcPts val="0"/>
                        </a:spcAft>
                        <a:buNone/>
                      </a:pPr>
                      <a:r>
                        <a:rPr lang="en" sz="1300">
                          <a:solidFill>
                            <a:schemeClr val="dk1"/>
                          </a:solidFill>
                        </a:rPr>
                        <a:t>Google folder - load different types of data into the folder and compare.</a:t>
                      </a:r>
                      <a:endParaRPr sz="1300">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sz="1300"/>
                        <a:t>Individuals can select, organize, and transform data into different visual representations and communicate insights gained from the data.</a:t>
                      </a:r>
                      <a:endParaRPr sz="1300"/>
                    </a:p>
                    <a:p>
                      <a:pPr indent="0" lvl="0" marL="0" rtl="0" algn="l">
                        <a:spcBef>
                          <a:spcPts val="0"/>
                        </a:spcBef>
                        <a:spcAft>
                          <a:spcPts val="0"/>
                        </a:spcAft>
                        <a:buNone/>
                      </a:pPr>
                      <a:r>
                        <a:t/>
                      </a:r>
                      <a:endParaRPr sz="1300"/>
                    </a:p>
                  </a:txBody>
                  <a:tcPr marT="91425" marB="91425" marR="91425" marL="91425"/>
                </a:tc>
                <a:tc>
                  <a:txBody>
                    <a:bodyPr/>
                    <a:lstStyle/>
                    <a:p>
                      <a:pPr indent="0" lvl="0" marL="0" rtl="0" algn="l">
                        <a:spcBef>
                          <a:spcPts val="0"/>
                        </a:spcBef>
                        <a:spcAft>
                          <a:spcPts val="0"/>
                        </a:spcAft>
                        <a:buNone/>
                      </a:pPr>
                      <a:r>
                        <a:rPr lang="en" sz="1300">
                          <a:solidFill>
                            <a:schemeClr val="dk1"/>
                          </a:solidFill>
                        </a:rPr>
                        <a:t>8.1.5.DA.3: Organize and present collected data visually to communicate insights gained from different views of the data.</a:t>
                      </a:r>
                      <a:endParaRPr sz="1300">
                        <a:solidFill>
                          <a:schemeClr val="dk1"/>
                        </a:solidFill>
                      </a:endParaRPr>
                    </a:p>
                    <a:p>
                      <a:pPr indent="0" lvl="0" marL="0" rtl="0" algn="l">
                        <a:spcBef>
                          <a:spcPts val="0"/>
                        </a:spcBef>
                        <a:spcAft>
                          <a:spcPts val="0"/>
                        </a:spcAft>
                        <a:buNone/>
                      </a:pPr>
                      <a:r>
                        <a:rPr lang="en" sz="1300">
                          <a:solidFill>
                            <a:schemeClr val="dk1"/>
                          </a:solidFill>
                        </a:rPr>
                        <a:t>• 8.1.5.DA.4: Organize and present climate change data visually to highlight relationships or support a claim.</a:t>
                      </a:r>
                      <a:endParaRPr sz="1300">
                        <a:solidFill>
                          <a:schemeClr val="dk1"/>
                        </a:solidFill>
                      </a:endParaRPr>
                    </a:p>
                    <a:p>
                      <a:pPr indent="0" lvl="0" marL="0" rtl="0" algn="l">
                        <a:spcBef>
                          <a:spcPts val="0"/>
                        </a:spcBef>
                        <a:spcAft>
                          <a:spcPts val="0"/>
                        </a:spcAft>
                        <a:buNone/>
                      </a:pPr>
                      <a:r>
                        <a:t/>
                      </a:r>
                      <a:endParaRPr sz="1300"/>
                    </a:p>
                  </a:txBody>
                  <a:tcPr marT="91425" marB="91425" marR="91425" marL="91425"/>
                </a:tc>
                <a:tc>
                  <a:txBody>
                    <a:bodyPr/>
                    <a:lstStyle/>
                    <a:p>
                      <a:pPr indent="0" lvl="0" marL="0" rtl="0" algn="l">
                        <a:spcBef>
                          <a:spcPts val="0"/>
                        </a:spcBef>
                        <a:spcAft>
                          <a:spcPts val="0"/>
                        </a:spcAft>
                        <a:buNone/>
                      </a:pPr>
                      <a:r>
                        <a:rPr lang="en" sz="1300">
                          <a:solidFill>
                            <a:schemeClr val="dk1"/>
                          </a:solidFill>
                        </a:rPr>
                        <a:t>Data Sets, Google Trends</a:t>
                      </a:r>
                      <a:endParaRPr sz="1300">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sz="1300"/>
                        <a:t>Many factors influence the accuracy of inferences and predictions.</a:t>
                      </a:r>
                      <a:endParaRPr sz="1300"/>
                    </a:p>
                    <a:p>
                      <a:pPr indent="0" lvl="0" marL="0" rtl="0" algn="l">
                        <a:spcBef>
                          <a:spcPts val="0"/>
                        </a:spcBef>
                        <a:spcAft>
                          <a:spcPts val="0"/>
                        </a:spcAft>
                        <a:buNone/>
                      </a:pPr>
                      <a:r>
                        <a:t/>
                      </a:r>
                      <a:endParaRPr sz="1300"/>
                    </a:p>
                  </a:txBody>
                  <a:tcPr marT="91425" marB="91425" marR="91425" marL="91425"/>
                </a:tc>
                <a:tc>
                  <a:txBody>
                    <a:bodyPr/>
                    <a:lstStyle/>
                    <a:p>
                      <a:pPr indent="0" lvl="0" marL="0" rtl="0" algn="l">
                        <a:spcBef>
                          <a:spcPts val="0"/>
                        </a:spcBef>
                        <a:spcAft>
                          <a:spcPts val="0"/>
                        </a:spcAft>
                        <a:buNone/>
                      </a:pPr>
                      <a:r>
                        <a:rPr lang="en" sz="1300">
                          <a:solidFill>
                            <a:schemeClr val="dk1"/>
                          </a:solidFill>
                        </a:rPr>
                        <a:t>8.1.5.DA.5: Propose cause and effect relationships, predict outcomes, or communicate ideas using data.</a:t>
                      </a:r>
                      <a:endParaRPr sz="1300"/>
                    </a:p>
                  </a:txBody>
                  <a:tcPr marT="91425" marB="91425" marR="91425" marL="91425"/>
                </a:tc>
                <a:tc>
                  <a:txBody>
                    <a:bodyPr/>
                    <a:lstStyle/>
                    <a:p>
                      <a:pPr indent="0" lvl="0" marL="0" rtl="0" algn="l">
                        <a:spcBef>
                          <a:spcPts val="0"/>
                        </a:spcBef>
                        <a:spcAft>
                          <a:spcPts val="0"/>
                        </a:spcAft>
                        <a:buNone/>
                      </a:pPr>
                      <a:r>
                        <a:rPr lang="en" sz="1300">
                          <a:solidFill>
                            <a:schemeClr val="dk1"/>
                          </a:solidFill>
                        </a:rPr>
                        <a:t>Google Trends</a:t>
                      </a:r>
                      <a:endParaRPr sz="1300">
                        <a:solidFill>
                          <a:schemeClr val="dk1"/>
                        </a:solidFill>
                      </a:endParaRPr>
                    </a:p>
                  </a:txBody>
                  <a:tcPr marT="91425" marB="91425" marR="91425" marL="91425"/>
                </a:tc>
              </a:tr>
            </a:tbl>
          </a:graphicData>
        </a:graphic>
      </p:graphicFrame>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5" name="Shape 1385"/>
        <p:cNvGrpSpPr/>
        <p:nvPr/>
      </p:nvGrpSpPr>
      <p:grpSpPr>
        <a:xfrm>
          <a:off x="0" y="0"/>
          <a:ext cx="0" cy="0"/>
          <a:chOff x="0" y="0"/>
          <a:chExt cx="0" cy="0"/>
        </a:xfrm>
      </p:grpSpPr>
      <p:sp>
        <p:nvSpPr>
          <p:cNvPr id="1386" name="Google Shape;1386;p1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Further Resources</a:t>
            </a:r>
            <a:endParaRPr/>
          </a:p>
        </p:txBody>
      </p:sp>
      <p:sp>
        <p:nvSpPr>
          <p:cNvPr id="1387" name="Google Shape;1387;p1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NASA’s Kid’s Climate Change site: </a:t>
            </a:r>
            <a:r>
              <a:rPr lang="en" u="sng">
                <a:solidFill>
                  <a:schemeClr val="hlink"/>
                </a:solidFill>
                <a:hlinkClick r:id="rId3"/>
              </a:rPr>
              <a:t>https://climatekids.nasa.gov/kids-guide-to-climate-change/</a:t>
            </a:r>
            <a:endParaRPr/>
          </a:p>
          <a:p>
            <a:pPr indent="0" lvl="0" marL="0" rtl="0" algn="l">
              <a:spcBef>
                <a:spcPts val="1200"/>
              </a:spcBef>
              <a:spcAft>
                <a:spcPts val="0"/>
              </a:spcAft>
              <a:buNone/>
            </a:pPr>
            <a:r>
              <a:rPr lang="en"/>
              <a:t>NOAA’s Kids’ Climate Change site: </a:t>
            </a:r>
            <a:r>
              <a:rPr lang="en" u="sng">
                <a:solidFill>
                  <a:schemeClr val="hlink"/>
                </a:solidFill>
                <a:hlinkClick r:id="rId4"/>
              </a:rPr>
              <a:t>https://oceanservice.noaa.gov/kids/</a:t>
            </a:r>
            <a:endParaRPr/>
          </a:p>
          <a:p>
            <a:pPr indent="0" lvl="0" marL="0" rtl="0" algn="l">
              <a:spcBef>
                <a:spcPts val="1200"/>
              </a:spcBef>
              <a:spcAft>
                <a:spcPts val="1200"/>
              </a:spcAft>
              <a:buNone/>
            </a:pPr>
            <a:r>
              <a:rPr lang="en"/>
              <a:t>Octonaut Science: </a:t>
            </a:r>
            <a:r>
              <a:rPr lang="en" u="sng">
                <a:solidFill>
                  <a:schemeClr val="hlink"/>
                </a:solidFill>
                <a:hlinkClick r:id="rId5"/>
              </a:rPr>
              <a:t>https://oceanexplorer.noaa.gov/octonauts/</a:t>
            </a:r>
            <a:r>
              <a:rPr lang="en"/>
              <a:t> </a:t>
            </a:r>
            <a:endParaRPr/>
          </a:p>
        </p:txBody>
      </p:sp>
      <p:sp>
        <p:nvSpPr>
          <p:cNvPr id="1388" name="Google Shape;1388;p1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1392" name="Shape 1392"/>
        <p:cNvGrpSpPr/>
        <p:nvPr/>
      </p:nvGrpSpPr>
      <p:grpSpPr>
        <a:xfrm>
          <a:off x="0" y="0"/>
          <a:ext cx="0" cy="0"/>
          <a:chOff x="0" y="0"/>
          <a:chExt cx="0" cy="0"/>
        </a:xfrm>
      </p:grpSpPr>
      <p:sp>
        <p:nvSpPr>
          <p:cNvPr id="1393" name="Google Shape;1393;p149"/>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en">
                <a:solidFill>
                  <a:schemeClr val="lt1"/>
                </a:solidFill>
              </a:rPr>
              <a:t>Algorithms and</a:t>
            </a:r>
            <a:endParaRPr b="1">
              <a:solidFill>
                <a:schemeClr val="lt1"/>
              </a:solidFill>
            </a:endParaRPr>
          </a:p>
          <a:p>
            <a:pPr indent="0" lvl="0" marL="0" rtl="0" algn="ctr">
              <a:spcBef>
                <a:spcPts val="0"/>
              </a:spcBef>
              <a:spcAft>
                <a:spcPts val="0"/>
              </a:spcAft>
              <a:buNone/>
            </a:pPr>
            <a:r>
              <a:rPr b="1" lang="en">
                <a:solidFill>
                  <a:schemeClr val="lt1"/>
                </a:solidFill>
              </a:rPr>
              <a:t>Computer Programming</a:t>
            </a:r>
            <a:endParaRPr b="1">
              <a:solidFill>
                <a:schemeClr val="lt1"/>
              </a:solidFill>
            </a:endParaRPr>
          </a:p>
        </p:txBody>
      </p:sp>
      <p:sp>
        <p:nvSpPr>
          <p:cNvPr id="1394" name="Google Shape;1394;p1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8" name="Shape 1398"/>
        <p:cNvGrpSpPr/>
        <p:nvPr/>
      </p:nvGrpSpPr>
      <p:grpSpPr>
        <a:xfrm>
          <a:off x="0" y="0"/>
          <a:ext cx="0" cy="0"/>
          <a:chOff x="0" y="0"/>
          <a:chExt cx="0" cy="0"/>
        </a:xfrm>
      </p:grpSpPr>
      <p:sp>
        <p:nvSpPr>
          <p:cNvPr id="1399" name="Google Shape;1399;p15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Exercise</a:t>
            </a:r>
            <a:endParaRPr/>
          </a:p>
        </p:txBody>
      </p:sp>
      <p:sp>
        <p:nvSpPr>
          <p:cNvPr id="1400" name="Google Shape;1400;p15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do you do the same every single day?</a:t>
            </a:r>
            <a:endParaRPr/>
          </a:p>
          <a:p>
            <a:pPr indent="0" lvl="0" marL="0" rtl="0" algn="l">
              <a:spcBef>
                <a:spcPts val="1200"/>
              </a:spcBef>
              <a:spcAft>
                <a:spcPts val="0"/>
              </a:spcAft>
              <a:buNone/>
            </a:pPr>
            <a:r>
              <a:rPr lang="en"/>
              <a:t>Why do you do it the same way?</a:t>
            </a:r>
            <a:endParaRPr/>
          </a:p>
          <a:p>
            <a:pPr indent="0" lvl="0" marL="0" rtl="0" algn="l">
              <a:spcBef>
                <a:spcPts val="1200"/>
              </a:spcBef>
              <a:spcAft>
                <a:spcPts val="1200"/>
              </a:spcAft>
              <a:buNone/>
            </a:pPr>
            <a:r>
              <a:rPr lang="en"/>
              <a:t>What goal do you reach or how do you complete a task with it?</a:t>
            </a:r>
            <a:endParaRPr/>
          </a:p>
        </p:txBody>
      </p:sp>
      <p:sp>
        <p:nvSpPr>
          <p:cNvPr id="1401" name="Google Shape;1401;p1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5" name="Shape 1405"/>
        <p:cNvGrpSpPr/>
        <p:nvPr/>
      </p:nvGrpSpPr>
      <p:grpSpPr>
        <a:xfrm>
          <a:off x="0" y="0"/>
          <a:ext cx="0" cy="0"/>
          <a:chOff x="0" y="0"/>
          <a:chExt cx="0" cy="0"/>
        </a:xfrm>
      </p:grpSpPr>
      <p:sp>
        <p:nvSpPr>
          <p:cNvPr id="1406" name="Google Shape;1406;p1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Algorithms and Programming</a:t>
            </a:r>
            <a:endParaRPr/>
          </a:p>
        </p:txBody>
      </p:sp>
      <p:sp>
        <p:nvSpPr>
          <p:cNvPr id="1407" name="Google Shape;1407;p15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Clr>
                <a:schemeClr val="dk1"/>
              </a:buClr>
              <a:buSzPts val="1100"/>
              <a:buFont typeface="Arial"/>
              <a:buNone/>
            </a:pPr>
            <a:r>
              <a:rPr b="1" lang="en" sz="1600">
                <a:solidFill>
                  <a:schemeClr val="dk1"/>
                </a:solidFill>
              </a:rPr>
              <a:t>What is an Algorithm?</a:t>
            </a:r>
            <a:endParaRPr b="1" sz="1600">
              <a:solidFill>
                <a:schemeClr val="dk1"/>
              </a:solidFill>
            </a:endParaRPr>
          </a:p>
          <a:p>
            <a:pPr indent="457200" lvl="0" marL="0" rtl="0" algn="l">
              <a:lnSpc>
                <a:spcPct val="100000"/>
              </a:lnSpc>
              <a:spcBef>
                <a:spcPts val="0"/>
              </a:spcBef>
              <a:spcAft>
                <a:spcPts val="0"/>
              </a:spcAft>
              <a:buClr>
                <a:schemeClr val="dk1"/>
              </a:buClr>
              <a:buSzPts val="1100"/>
              <a:buFont typeface="Arial"/>
              <a:buNone/>
            </a:pPr>
            <a:r>
              <a:rPr b="1" lang="en" sz="1600">
                <a:solidFill>
                  <a:schemeClr val="dk1"/>
                </a:solidFill>
              </a:rPr>
              <a:t>Informally: An Algorithm is a step by step process by which we complete a task. </a:t>
            </a:r>
            <a:endParaRPr b="1" sz="1600">
              <a:solidFill>
                <a:schemeClr val="dk1"/>
              </a:solidFill>
            </a:endParaRPr>
          </a:p>
          <a:p>
            <a:pPr indent="457200" lvl="0" marL="0" rtl="0" algn="l">
              <a:lnSpc>
                <a:spcPct val="100000"/>
              </a:lnSpc>
              <a:spcBef>
                <a:spcPts val="0"/>
              </a:spcBef>
              <a:spcAft>
                <a:spcPts val="0"/>
              </a:spcAft>
              <a:buClr>
                <a:schemeClr val="dk1"/>
              </a:buClr>
              <a:buSzPts val="1100"/>
              <a:buFont typeface="Arial"/>
              <a:buNone/>
            </a:pPr>
            <a:r>
              <a:t/>
            </a:r>
            <a:endParaRPr b="1" sz="1600">
              <a:solidFill>
                <a:schemeClr val="dk1"/>
              </a:solidFill>
            </a:endParaRPr>
          </a:p>
          <a:p>
            <a:pPr indent="0" lvl="0" marL="457200" rtl="0" algn="l">
              <a:lnSpc>
                <a:spcPct val="100000"/>
              </a:lnSpc>
              <a:spcBef>
                <a:spcPts val="0"/>
              </a:spcBef>
              <a:spcAft>
                <a:spcPts val="0"/>
              </a:spcAft>
              <a:buClr>
                <a:schemeClr val="dk1"/>
              </a:buClr>
              <a:buSzPts val="1100"/>
              <a:buFont typeface="Arial"/>
              <a:buNone/>
            </a:pPr>
            <a:r>
              <a:rPr b="1" lang="en" sz="1600">
                <a:solidFill>
                  <a:schemeClr val="dk1"/>
                </a:solidFill>
              </a:rPr>
              <a:t>Formal definition: An algorithm is an ordered set of unambiguous, executable steps that defines a terminating process</a:t>
            </a:r>
            <a:endParaRPr b="1" sz="1600">
              <a:solidFill>
                <a:schemeClr val="dk1"/>
              </a:solidFill>
            </a:endParaRPr>
          </a:p>
          <a:p>
            <a:pPr indent="457200" lvl="0" marL="0" rtl="0" algn="l">
              <a:lnSpc>
                <a:spcPct val="100000"/>
              </a:lnSpc>
              <a:spcBef>
                <a:spcPts val="0"/>
              </a:spcBef>
              <a:spcAft>
                <a:spcPts val="0"/>
              </a:spcAft>
              <a:buClr>
                <a:schemeClr val="dk1"/>
              </a:buClr>
              <a:buSzPts val="1100"/>
              <a:buFont typeface="Arial"/>
              <a:buNone/>
            </a:pPr>
            <a:r>
              <a:t/>
            </a:r>
            <a:endParaRPr b="1" sz="16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sz="1600">
                <a:solidFill>
                  <a:schemeClr val="dk1"/>
                </a:solidFill>
              </a:rPr>
              <a:t>What is Programming?</a:t>
            </a:r>
            <a:endParaRPr b="1" sz="1600">
              <a:solidFill>
                <a:schemeClr val="dk1"/>
              </a:solidFill>
            </a:endParaRPr>
          </a:p>
          <a:p>
            <a:pPr indent="0" lvl="0" marL="457200" rtl="0" algn="l">
              <a:lnSpc>
                <a:spcPct val="100000"/>
              </a:lnSpc>
              <a:spcBef>
                <a:spcPts val="0"/>
              </a:spcBef>
              <a:spcAft>
                <a:spcPts val="0"/>
              </a:spcAft>
              <a:buClr>
                <a:schemeClr val="dk1"/>
              </a:buClr>
              <a:buSzPts val="1100"/>
              <a:buFont typeface="Arial"/>
              <a:buNone/>
            </a:pPr>
            <a:r>
              <a:rPr b="1" lang="en" sz="1600">
                <a:solidFill>
                  <a:schemeClr val="dk1"/>
                </a:solidFill>
              </a:rPr>
              <a:t>Programming is a representation of an algorithm into a form that the computer can understand.</a:t>
            </a:r>
            <a:endParaRPr b="1" sz="16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sz="16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sz="1600">
                <a:solidFill>
                  <a:schemeClr val="dk1"/>
                </a:solidFill>
              </a:rPr>
              <a:t>How are they related?</a:t>
            </a:r>
            <a:endParaRPr b="1" sz="1600">
              <a:solidFill>
                <a:schemeClr val="dk1"/>
              </a:solidFill>
            </a:endParaRPr>
          </a:p>
          <a:p>
            <a:pPr indent="0" lvl="0" marL="457200" rtl="0" algn="l">
              <a:lnSpc>
                <a:spcPct val="100000"/>
              </a:lnSpc>
              <a:spcBef>
                <a:spcPts val="0"/>
              </a:spcBef>
              <a:spcAft>
                <a:spcPts val="0"/>
              </a:spcAft>
              <a:buClr>
                <a:schemeClr val="dk1"/>
              </a:buClr>
              <a:buSzPts val="1100"/>
              <a:buFont typeface="Arial"/>
              <a:buNone/>
            </a:pPr>
            <a:r>
              <a:rPr b="1" lang="en" sz="1600">
                <a:solidFill>
                  <a:schemeClr val="dk1"/>
                </a:solidFill>
              </a:rPr>
              <a:t>Computer scientists develop algorithms and test them through math to solve problems.  Then we use programming languages to develop software based on those algorithms.</a:t>
            </a:r>
            <a:endParaRPr b="1" sz="1600">
              <a:solidFill>
                <a:schemeClr val="dk1"/>
              </a:solidFill>
            </a:endParaRPr>
          </a:p>
          <a:p>
            <a:pPr indent="0" lvl="0" marL="0" rtl="0" algn="l">
              <a:spcBef>
                <a:spcPts val="0"/>
              </a:spcBef>
              <a:spcAft>
                <a:spcPts val="1200"/>
              </a:spcAft>
              <a:buNone/>
            </a:pPr>
            <a:r>
              <a:t/>
            </a:r>
            <a:endParaRPr/>
          </a:p>
        </p:txBody>
      </p:sp>
      <p:sp>
        <p:nvSpPr>
          <p:cNvPr id="1408" name="Google Shape;1408;p1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2" name="Shape 1412"/>
        <p:cNvGrpSpPr/>
        <p:nvPr/>
      </p:nvGrpSpPr>
      <p:grpSpPr>
        <a:xfrm>
          <a:off x="0" y="0"/>
          <a:ext cx="0" cy="0"/>
          <a:chOff x="0" y="0"/>
          <a:chExt cx="0" cy="0"/>
        </a:xfrm>
      </p:grpSpPr>
      <p:sp>
        <p:nvSpPr>
          <p:cNvPr id="1413" name="Google Shape;1413;p1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NJ SLS CS Standard - In a Nutshell</a:t>
            </a:r>
            <a:endParaRPr/>
          </a:p>
        </p:txBody>
      </p:sp>
      <p:sp>
        <p:nvSpPr>
          <p:cNvPr id="1414" name="Google Shape;1414;p152"/>
          <p:cNvSpPr txBox="1"/>
          <p:nvPr>
            <p:ph idx="1" type="body"/>
          </p:nvPr>
        </p:nvSpPr>
        <p:spPr>
          <a:xfrm>
            <a:off x="184075" y="1152475"/>
            <a:ext cx="8836800" cy="37806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By the end of Grade 5</a:t>
            </a:r>
            <a:endParaRPr/>
          </a:p>
          <a:p>
            <a:pPr indent="-334327" lvl="0" marL="457200" rtl="0" algn="l">
              <a:spcBef>
                <a:spcPts val="1200"/>
              </a:spcBef>
              <a:spcAft>
                <a:spcPts val="0"/>
              </a:spcAft>
              <a:buSzPct val="100000"/>
              <a:buChar char="●"/>
            </a:pPr>
            <a:r>
              <a:rPr lang="en"/>
              <a:t>Different algorithms can achieve the same result.</a:t>
            </a:r>
            <a:endParaRPr/>
          </a:p>
          <a:p>
            <a:pPr indent="-334327" lvl="0" marL="457200" rtl="0" algn="l">
              <a:spcBef>
                <a:spcPts val="0"/>
              </a:spcBef>
              <a:spcAft>
                <a:spcPts val="0"/>
              </a:spcAft>
              <a:buSzPct val="100000"/>
              <a:buChar char="●"/>
            </a:pPr>
            <a:r>
              <a:rPr lang="en"/>
              <a:t>Some algorithms are more appropriate for a specific use than others.</a:t>
            </a:r>
            <a:endParaRPr/>
          </a:p>
          <a:p>
            <a:pPr indent="-334327" lvl="0" marL="457200" rtl="0" algn="l">
              <a:spcBef>
                <a:spcPts val="0"/>
              </a:spcBef>
              <a:spcAft>
                <a:spcPts val="0"/>
              </a:spcAft>
              <a:buSzPct val="100000"/>
              <a:buChar char="●"/>
            </a:pPr>
            <a:r>
              <a:rPr lang="en"/>
              <a:t>Programming languages provide variables, which are used to store and modify data.</a:t>
            </a:r>
            <a:endParaRPr/>
          </a:p>
          <a:p>
            <a:pPr indent="-334327" lvl="0" marL="457200" rtl="0" algn="l">
              <a:spcBef>
                <a:spcPts val="0"/>
              </a:spcBef>
              <a:spcAft>
                <a:spcPts val="0"/>
              </a:spcAft>
              <a:buSzPct val="100000"/>
              <a:buChar char="●"/>
            </a:pPr>
            <a:r>
              <a:rPr lang="en"/>
              <a:t>A variety of control structures are used to change the flow of program execution (e.g., sequences, events, loops, conditionals).</a:t>
            </a:r>
            <a:endParaRPr/>
          </a:p>
          <a:p>
            <a:pPr indent="-334327" lvl="0" marL="457200" rtl="0" algn="l">
              <a:spcBef>
                <a:spcPts val="0"/>
              </a:spcBef>
              <a:spcAft>
                <a:spcPts val="0"/>
              </a:spcAft>
              <a:buSzPct val="100000"/>
              <a:buChar char="●"/>
            </a:pPr>
            <a:r>
              <a:rPr lang="en"/>
              <a:t>Programs can be broken down into smaller parts to facilitate their design, implementation, and review. Programs can also be created by incorporating smaller portions of programs that already exist.</a:t>
            </a:r>
            <a:endParaRPr/>
          </a:p>
          <a:p>
            <a:pPr indent="-334327" lvl="0" marL="457200" rtl="0" algn="l">
              <a:spcBef>
                <a:spcPts val="0"/>
              </a:spcBef>
              <a:spcAft>
                <a:spcPts val="0"/>
              </a:spcAft>
              <a:buSzPct val="100000"/>
              <a:buChar char="●"/>
            </a:pPr>
            <a:r>
              <a:rPr lang="en"/>
              <a:t>Individuals develop programs using an iterative process involving design, implementation, testing, and review.</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1415" name="Google Shape;1415;p1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9" name="Shape 1419"/>
        <p:cNvGrpSpPr/>
        <p:nvPr/>
      </p:nvGrpSpPr>
      <p:grpSpPr>
        <a:xfrm>
          <a:off x="0" y="0"/>
          <a:ext cx="0" cy="0"/>
          <a:chOff x="0" y="0"/>
          <a:chExt cx="0" cy="0"/>
        </a:xfrm>
      </p:grpSpPr>
      <p:sp>
        <p:nvSpPr>
          <p:cNvPr id="1420" name="Google Shape;1420;p1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does that mean to us?</a:t>
            </a:r>
            <a:endParaRPr/>
          </a:p>
        </p:txBody>
      </p:sp>
      <p:sp>
        <p:nvSpPr>
          <p:cNvPr id="1421" name="Google Shape;1421;p15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standard asks that we get students to the point where they understand the purpose of a loop - not necessarily program it well, but understand its purpose and do a simple loop.</a:t>
            </a:r>
            <a:endParaRPr/>
          </a:p>
          <a:p>
            <a:pPr indent="0" lvl="0" marL="0" rtl="0" algn="l">
              <a:spcBef>
                <a:spcPts val="1200"/>
              </a:spcBef>
              <a:spcAft>
                <a:spcPts val="0"/>
              </a:spcAft>
              <a:buNone/>
            </a:pPr>
            <a:r>
              <a:rPr lang="en"/>
              <a:t>Core ideas in this standard are:</a:t>
            </a:r>
            <a:endParaRPr/>
          </a:p>
          <a:p>
            <a:pPr indent="-342900" lvl="0" marL="457200" rtl="0" algn="l">
              <a:spcBef>
                <a:spcPts val="1200"/>
              </a:spcBef>
              <a:spcAft>
                <a:spcPts val="0"/>
              </a:spcAft>
              <a:buSzPts val="1800"/>
              <a:buChar char="-"/>
            </a:pPr>
            <a:r>
              <a:rPr lang="en"/>
              <a:t>How do we represent our ideas for a program?</a:t>
            </a:r>
            <a:endParaRPr/>
          </a:p>
          <a:p>
            <a:pPr indent="-342900" lvl="0" marL="457200" rtl="0" algn="l">
              <a:spcBef>
                <a:spcPts val="0"/>
              </a:spcBef>
              <a:spcAft>
                <a:spcPts val="0"/>
              </a:spcAft>
              <a:buSzPts val="1800"/>
              <a:buChar char="-"/>
            </a:pPr>
            <a:r>
              <a:rPr lang="en"/>
              <a:t>How do we work with data?</a:t>
            </a:r>
            <a:endParaRPr/>
          </a:p>
          <a:p>
            <a:pPr indent="-342900" lvl="0" marL="457200" rtl="0" algn="l">
              <a:spcBef>
                <a:spcPts val="0"/>
              </a:spcBef>
              <a:spcAft>
                <a:spcPts val="0"/>
              </a:spcAft>
              <a:buSzPts val="1800"/>
              <a:buChar char="-"/>
            </a:pPr>
            <a:r>
              <a:rPr lang="en"/>
              <a:t>How do we do a simple program?</a:t>
            </a:r>
            <a:endParaRPr/>
          </a:p>
        </p:txBody>
      </p:sp>
      <p:sp>
        <p:nvSpPr>
          <p:cNvPr id="1422" name="Google Shape;1422;p1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56" name="Shape 156"/>
        <p:cNvGrpSpPr/>
        <p:nvPr/>
      </p:nvGrpSpPr>
      <p:grpSpPr>
        <a:xfrm>
          <a:off x="0" y="0"/>
          <a:ext cx="0" cy="0"/>
          <a:chOff x="0" y="0"/>
          <a:chExt cx="0" cy="0"/>
        </a:xfrm>
      </p:grpSpPr>
      <p:sp>
        <p:nvSpPr>
          <p:cNvPr id="157" name="Google Shape;157;p28"/>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Data</a:t>
            </a:r>
            <a:endParaRPr u="none">
              <a:solidFill>
                <a:srgbClr val="D1190D"/>
              </a:solidFill>
            </a:endParaRPr>
          </a:p>
        </p:txBody>
      </p:sp>
      <p:sp>
        <p:nvSpPr>
          <p:cNvPr id="158" name="Google Shape;158;p28"/>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59" name="Google Shape;159;p28"/>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60" name="Google Shape;160;p28"/>
          <p:cNvSpPr txBox="1"/>
          <p:nvPr/>
        </p:nvSpPr>
        <p:spPr>
          <a:xfrm>
            <a:off x="191681" y="4205044"/>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rPr lang="en" sz="900">
                <a:solidFill>
                  <a:schemeClr val="dk1"/>
                </a:solidFill>
                <a:latin typeface="Calibri"/>
                <a:ea typeface="Calibri"/>
                <a:cs typeface="Calibri"/>
                <a:sym typeface="Calibri"/>
              </a:rPr>
              <a:t>Image source: https://www.ontotext.com/knowledgehub/fundamentals/dikw-pyramid/</a:t>
            </a:r>
            <a:endParaRPr sz="900">
              <a:solidFill>
                <a:schemeClr val="dk1"/>
              </a:solidFill>
              <a:latin typeface="Calibri"/>
              <a:ea typeface="Calibri"/>
              <a:cs typeface="Calibri"/>
              <a:sym typeface="Calibri"/>
            </a:endParaRPr>
          </a:p>
        </p:txBody>
      </p:sp>
      <p:pic>
        <p:nvPicPr>
          <p:cNvPr id="161" name="Google Shape;161;p28"/>
          <p:cNvPicPr preferRelativeResize="0"/>
          <p:nvPr/>
        </p:nvPicPr>
        <p:blipFill>
          <a:blip r:embed="rId3">
            <a:alphaModFix/>
          </a:blip>
          <a:stretch>
            <a:fillRect/>
          </a:stretch>
        </p:blipFill>
        <p:spPr>
          <a:xfrm>
            <a:off x="1322063" y="816169"/>
            <a:ext cx="6809643" cy="3357150"/>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6" name="Shape 1426"/>
        <p:cNvGrpSpPr/>
        <p:nvPr/>
      </p:nvGrpSpPr>
      <p:grpSpPr>
        <a:xfrm>
          <a:off x="0" y="0"/>
          <a:ext cx="0" cy="0"/>
          <a:chOff x="0" y="0"/>
          <a:chExt cx="0" cy="0"/>
        </a:xfrm>
      </p:grpSpPr>
      <p:sp>
        <p:nvSpPr>
          <p:cNvPr id="1427" name="Google Shape;1427;p154"/>
          <p:cNvSpPr txBox="1"/>
          <p:nvPr>
            <p:ph type="title"/>
          </p:nvPr>
        </p:nvSpPr>
        <p:spPr>
          <a:xfrm>
            <a:off x="311700" y="98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Algorithms and Programming</a:t>
            </a:r>
            <a:endParaRPr/>
          </a:p>
        </p:txBody>
      </p:sp>
      <p:graphicFrame>
        <p:nvGraphicFramePr>
          <p:cNvPr id="1428" name="Google Shape;1428;p154"/>
          <p:cNvGraphicFramePr/>
          <p:nvPr/>
        </p:nvGraphicFramePr>
        <p:xfrm>
          <a:off x="834625" y="771175"/>
          <a:ext cx="3000000" cy="3000000"/>
        </p:xfrm>
        <a:graphic>
          <a:graphicData uri="http://schemas.openxmlformats.org/drawingml/2006/table">
            <a:tbl>
              <a:tblPr>
                <a:noFill/>
                <a:tableStyleId>{44256010-0EAC-4903-85BF-085830AD6EE0}</a:tableStyleId>
              </a:tblPr>
              <a:tblGrid>
                <a:gridCol w="3737375"/>
                <a:gridCol w="3619500"/>
              </a:tblGrid>
              <a:tr h="381000">
                <a:tc>
                  <a:txBody>
                    <a:bodyPr/>
                    <a:lstStyle/>
                    <a:p>
                      <a:pPr indent="0" lvl="0" marL="0" rtl="0" algn="l">
                        <a:spcBef>
                          <a:spcPts val="0"/>
                        </a:spcBef>
                        <a:spcAft>
                          <a:spcPts val="0"/>
                        </a:spcAft>
                        <a:buNone/>
                      </a:pPr>
                      <a:r>
                        <a:rPr lang="en" sz="1200"/>
                        <a:t>Core Idea</a:t>
                      </a:r>
                      <a:endParaRPr sz="1200"/>
                    </a:p>
                  </a:txBody>
                  <a:tcPr marT="91425" marB="91425" marR="91425" marL="91425">
                    <a:solidFill>
                      <a:srgbClr val="FFF2CC"/>
                    </a:solidFill>
                  </a:tcPr>
                </a:tc>
                <a:tc>
                  <a:txBody>
                    <a:bodyPr/>
                    <a:lstStyle/>
                    <a:p>
                      <a:pPr indent="0" lvl="0" marL="0" rtl="0" algn="l">
                        <a:spcBef>
                          <a:spcPts val="0"/>
                        </a:spcBef>
                        <a:spcAft>
                          <a:spcPts val="0"/>
                        </a:spcAft>
                        <a:buNone/>
                      </a:pPr>
                      <a:r>
                        <a:rPr lang="en" sz="1200">
                          <a:solidFill>
                            <a:schemeClr val="dk1"/>
                          </a:solidFill>
                        </a:rPr>
                        <a:t>Performance Expectations </a:t>
                      </a:r>
                      <a:endParaRPr sz="1200"/>
                    </a:p>
                  </a:txBody>
                  <a:tcPr marT="91425" marB="91425" marR="91425" marL="91425">
                    <a:solidFill>
                      <a:srgbClr val="FFF2CC"/>
                    </a:solidFill>
                  </a:tcPr>
                </a:tc>
              </a:tr>
              <a:tr h="381000">
                <a:tc>
                  <a:txBody>
                    <a:bodyPr/>
                    <a:lstStyle/>
                    <a:p>
                      <a:pPr indent="0" lvl="0" marL="0" rtl="0" algn="l">
                        <a:spcBef>
                          <a:spcPts val="0"/>
                        </a:spcBef>
                        <a:spcAft>
                          <a:spcPts val="0"/>
                        </a:spcAft>
                        <a:buNone/>
                      </a:pPr>
                      <a:r>
                        <a:rPr lang="en" sz="1200"/>
                        <a:t>Different algorithms can achieve the same result.</a:t>
                      </a:r>
                      <a:endParaRPr sz="1200"/>
                    </a:p>
                    <a:p>
                      <a:pPr indent="0" lvl="0" marL="0" rtl="0" algn="l">
                        <a:spcBef>
                          <a:spcPts val="0"/>
                        </a:spcBef>
                        <a:spcAft>
                          <a:spcPts val="0"/>
                        </a:spcAft>
                        <a:buNone/>
                      </a:pPr>
                      <a:r>
                        <a:rPr lang="en" sz="1200"/>
                        <a:t>Some algorithms are more appropriate for a specific use than others.</a:t>
                      </a:r>
                      <a:endParaRPr sz="1200"/>
                    </a:p>
                    <a:p>
                      <a:pPr indent="0" lvl="0" marL="0" rtl="0" algn="l">
                        <a:spcBef>
                          <a:spcPts val="0"/>
                        </a:spcBef>
                        <a:spcAft>
                          <a:spcPts val="0"/>
                        </a:spcAft>
                        <a:buNone/>
                      </a:pPr>
                      <a:r>
                        <a:t/>
                      </a:r>
                      <a:endParaRPr sz="1200"/>
                    </a:p>
                  </a:txBody>
                  <a:tcPr marT="91425" marB="91425" marR="91425" marL="91425">
                    <a:solidFill>
                      <a:schemeClr val="lt1"/>
                    </a:solidFill>
                  </a:tcPr>
                </a:tc>
                <a:tc>
                  <a:txBody>
                    <a:bodyPr/>
                    <a:lstStyle/>
                    <a:p>
                      <a:pPr indent="0" lvl="0" marL="0" rtl="0" algn="l">
                        <a:spcBef>
                          <a:spcPts val="0"/>
                        </a:spcBef>
                        <a:spcAft>
                          <a:spcPts val="0"/>
                        </a:spcAft>
                        <a:buNone/>
                      </a:pPr>
                      <a:r>
                        <a:rPr lang="en" sz="1200">
                          <a:solidFill>
                            <a:schemeClr val="dk1"/>
                          </a:solidFill>
                        </a:rPr>
                        <a:t>8.1.5.AP.1: Compare and refine multiple algorithms for the same task and determine which is the most appropriate.</a:t>
                      </a:r>
                      <a:endParaRPr sz="1200">
                        <a:solidFill>
                          <a:schemeClr val="dk1"/>
                        </a:solidFill>
                      </a:endParaRPr>
                    </a:p>
                  </a:txBody>
                  <a:tcPr marT="91425" marB="91425" marR="91425" marL="91425">
                    <a:solidFill>
                      <a:schemeClr val="lt1"/>
                    </a:solidFill>
                  </a:tcPr>
                </a:tc>
              </a:tr>
              <a:tr h="580750">
                <a:tc>
                  <a:txBody>
                    <a:bodyPr/>
                    <a:lstStyle/>
                    <a:p>
                      <a:pPr indent="0" lvl="0" marL="0" rtl="0" algn="l">
                        <a:spcBef>
                          <a:spcPts val="0"/>
                        </a:spcBef>
                        <a:spcAft>
                          <a:spcPts val="0"/>
                        </a:spcAft>
                        <a:buNone/>
                      </a:pPr>
                      <a:r>
                        <a:rPr lang="en" sz="1200"/>
                        <a:t>Programming languages provide variables, which are used to store and modify data.</a:t>
                      </a:r>
                      <a:endParaRPr sz="1200"/>
                    </a:p>
                  </a:txBody>
                  <a:tcPr marT="91425" marB="91425" marR="91425" marL="91425">
                    <a:solidFill>
                      <a:schemeClr val="lt1"/>
                    </a:solidFill>
                  </a:tcPr>
                </a:tc>
                <a:tc>
                  <a:txBody>
                    <a:bodyPr/>
                    <a:lstStyle/>
                    <a:p>
                      <a:pPr indent="0" lvl="0" marL="0" rtl="0" algn="l">
                        <a:spcBef>
                          <a:spcPts val="0"/>
                        </a:spcBef>
                        <a:spcAft>
                          <a:spcPts val="0"/>
                        </a:spcAft>
                        <a:buNone/>
                      </a:pPr>
                      <a:r>
                        <a:rPr lang="en" sz="1200">
                          <a:solidFill>
                            <a:schemeClr val="dk1"/>
                          </a:solidFill>
                        </a:rPr>
                        <a:t>8.1.5.AP.2: Create programs that use clearly named variables to store and modify data.</a:t>
                      </a:r>
                      <a:endParaRPr sz="1200">
                        <a:solidFill>
                          <a:schemeClr val="dk1"/>
                        </a:solidFill>
                      </a:endParaRPr>
                    </a:p>
                  </a:txBody>
                  <a:tcPr marT="91425" marB="91425" marR="91425" marL="91425">
                    <a:solidFill>
                      <a:schemeClr val="lt1"/>
                    </a:solidFill>
                  </a:tcPr>
                </a:tc>
              </a:tr>
              <a:tr h="381000">
                <a:tc>
                  <a:txBody>
                    <a:bodyPr/>
                    <a:lstStyle/>
                    <a:p>
                      <a:pPr indent="0" lvl="0" marL="0" rtl="0" algn="l">
                        <a:spcBef>
                          <a:spcPts val="0"/>
                        </a:spcBef>
                        <a:spcAft>
                          <a:spcPts val="0"/>
                        </a:spcAft>
                        <a:buNone/>
                      </a:pPr>
                      <a:r>
                        <a:rPr lang="en"/>
                        <a:t>A variety of control structures are used to change the flow of program execution (e.g., sequences, events, loops, conditionals).</a:t>
                      </a:r>
                      <a:endParaRPr/>
                    </a:p>
                  </a:txBody>
                  <a:tcPr marT="91425" marB="91425" marR="91425" marL="91425">
                    <a:solidFill>
                      <a:schemeClr val="lt1"/>
                    </a:solidFill>
                  </a:tcPr>
                </a:tc>
                <a:tc>
                  <a:txBody>
                    <a:bodyPr/>
                    <a:lstStyle/>
                    <a:p>
                      <a:pPr indent="0" lvl="0" marL="0" rtl="0" algn="l">
                        <a:spcBef>
                          <a:spcPts val="0"/>
                        </a:spcBef>
                        <a:spcAft>
                          <a:spcPts val="0"/>
                        </a:spcAft>
                        <a:buNone/>
                      </a:pPr>
                      <a:r>
                        <a:rPr lang="en" sz="1200">
                          <a:solidFill>
                            <a:schemeClr val="dk1"/>
                          </a:solidFill>
                        </a:rPr>
                        <a:t>8.1.5.AP.3: Create programs that include sequences, events, loops, and conditionals.</a:t>
                      </a:r>
                      <a:endParaRPr sz="1200">
                        <a:solidFill>
                          <a:schemeClr val="dk1"/>
                        </a:solidFill>
                      </a:endParaRPr>
                    </a:p>
                  </a:txBody>
                  <a:tcPr marT="91425" marB="91425" marR="91425" marL="91425">
                    <a:solidFill>
                      <a:schemeClr val="lt1"/>
                    </a:solidFill>
                  </a:tcPr>
                </a:tc>
              </a:tr>
            </a:tbl>
          </a:graphicData>
        </a:graphic>
      </p:graphicFrame>
      <p:sp>
        <p:nvSpPr>
          <p:cNvPr id="1429" name="Google Shape;1429;p1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3" name="Shape 1433"/>
        <p:cNvGrpSpPr/>
        <p:nvPr/>
      </p:nvGrpSpPr>
      <p:grpSpPr>
        <a:xfrm>
          <a:off x="0" y="0"/>
          <a:ext cx="0" cy="0"/>
          <a:chOff x="0" y="0"/>
          <a:chExt cx="0" cy="0"/>
        </a:xfrm>
      </p:grpSpPr>
      <p:sp>
        <p:nvSpPr>
          <p:cNvPr id="1434" name="Google Shape;1434;p155"/>
          <p:cNvSpPr txBox="1"/>
          <p:nvPr>
            <p:ph type="title"/>
          </p:nvPr>
        </p:nvSpPr>
        <p:spPr>
          <a:xfrm>
            <a:off x="311700" y="98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Algorithms and Programming - Part 2</a:t>
            </a:r>
            <a:endParaRPr/>
          </a:p>
          <a:p>
            <a:pPr indent="0" lvl="0" marL="0" rtl="0" algn="l">
              <a:spcBef>
                <a:spcPts val="0"/>
              </a:spcBef>
              <a:spcAft>
                <a:spcPts val="0"/>
              </a:spcAft>
              <a:buNone/>
            </a:pPr>
            <a:r>
              <a:t/>
            </a:r>
            <a:endParaRPr/>
          </a:p>
        </p:txBody>
      </p:sp>
      <p:graphicFrame>
        <p:nvGraphicFramePr>
          <p:cNvPr id="1435" name="Google Shape;1435;p155"/>
          <p:cNvGraphicFramePr/>
          <p:nvPr/>
        </p:nvGraphicFramePr>
        <p:xfrm>
          <a:off x="834625" y="771175"/>
          <a:ext cx="3000000" cy="3000000"/>
        </p:xfrm>
        <a:graphic>
          <a:graphicData uri="http://schemas.openxmlformats.org/drawingml/2006/table">
            <a:tbl>
              <a:tblPr>
                <a:noFill/>
                <a:tableStyleId>{44256010-0EAC-4903-85BF-085830AD6EE0}</a:tableStyleId>
              </a:tblPr>
              <a:tblGrid>
                <a:gridCol w="3737375"/>
                <a:gridCol w="3619500"/>
              </a:tblGrid>
              <a:tr h="381000">
                <a:tc>
                  <a:txBody>
                    <a:bodyPr/>
                    <a:lstStyle/>
                    <a:p>
                      <a:pPr indent="0" lvl="0" marL="0" rtl="0" algn="l">
                        <a:spcBef>
                          <a:spcPts val="0"/>
                        </a:spcBef>
                        <a:spcAft>
                          <a:spcPts val="0"/>
                        </a:spcAft>
                        <a:buNone/>
                      </a:pPr>
                      <a:r>
                        <a:rPr lang="en" sz="1200"/>
                        <a:t>Core Idea</a:t>
                      </a:r>
                      <a:endParaRPr sz="1200"/>
                    </a:p>
                  </a:txBody>
                  <a:tcPr marT="91425" marB="91425" marR="91425" marL="91425">
                    <a:solidFill>
                      <a:srgbClr val="FFF2CC"/>
                    </a:solidFill>
                  </a:tcPr>
                </a:tc>
                <a:tc>
                  <a:txBody>
                    <a:bodyPr/>
                    <a:lstStyle/>
                    <a:p>
                      <a:pPr indent="0" lvl="0" marL="0" rtl="0" algn="l">
                        <a:spcBef>
                          <a:spcPts val="0"/>
                        </a:spcBef>
                        <a:spcAft>
                          <a:spcPts val="0"/>
                        </a:spcAft>
                        <a:buNone/>
                      </a:pPr>
                      <a:r>
                        <a:rPr lang="en" sz="1200">
                          <a:solidFill>
                            <a:schemeClr val="dk1"/>
                          </a:solidFill>
                        </a:rPr>
                        <a:t>Performance Expectations </a:t>
                      </a:r>
                      <a:endParaRPr sz="1200"/>
                    </a:p>
                  </a:txBody>
                  <a:tcPr marT="91425" marB="91425" marR="91425" marL="91425">
                    <a:solidFill>
                      <a:srgbClr val="FFF2CC"/>
                    </a:solidFill>
                  </a:tcPr>
                </a:tc>
              </a:tr>
              <a:tr h="381000">
                <a:tc>
                  <a:txBody>
                    <a:bodyPr/>
                    <a:lstStyle/>
                    <a:p>
                      <a:pPr indent="0" lvl="0" marL="0" rtl="0" algn="l">
                        <a:spcBef>
                          <a:spcPts val="0"/>
                        </a:spcBef>
                        <a:spcAft>
                          <a:spcPts val="0"/>
                        </a:spcAft>
                        <a:buNone/>
                      </a:pPr>
                      <a:r>
                        <a:rPr lang="en" sz="1200"/>
                        <a:t>Programs can be broken down into smaller parts to facilitate their design, implementation, and review. Programs can also be created by incorporating smaller portions of programs that already exist.</a:t>
                      </a:r>
                      <a:endParaRPr sz="1200"/>
                    </a:p>
                  </a:txBody>
                  <a:tcPr marT="91425" marB="91425" marR="91425" marL="91425">
                    <a:solidFill>
                      <a:schemeClr val="lt1"/>
                    </a:solidFill>
                  </a:tcPr>
                </a:tc>
                <a:tc>
                  <a:txBody>
                    <a:bodyPr/>
                    <a:lstStyle/>
                    <a:p>
                      <a:pPr indent="0" lvl="0" marL="0" rtl="0" algn="l">
                        <a:spcBef>
                          <a:spcPts val="0"/>
                        </a:spcBef>
                        <a:spcAft>
                          <a:spcPts val="0"/>
                        </a:spcAft>
                        <a:buClr>
                          <a:schemeClr val="dk1"/>
                        </a:buClr>
                        <a:buSzPts val="1100"/>
                        <a:buFont typeface="Arial"/>
                        <a:buNone/>
                      </a:pPr>
                      <a:r>
                        <a:rPr lang="en" sz="1200"/>
                        <a:t>• 8.1.5.AP.4: Break down problems into smaller, manageable sub-problems to facilitate program development.</a:t>
                      </a:r>
                      <a:endParaRPr sz="1200"/>
                    </a:p>
                    <a:p>
                      <a:pPr indent="0" lvl="0" marL="0" rtl="0" algn="l">
                        <a:spcBef>
                          <a:spcPts val="0"/>
                        </a:spcBef>
                        <a:spcAft>
                          <a:spcPts val="0"/>
                        </a:spcAft>
                        <a:buClr>
                          <a:schemeClr val="dk1"/>
                        </a:buClr>
                        <a:buSzPts val="1100"/>
                        <a:buFont typeface="Arial"/>
                        <a:buNone/>
                      </a:pPr>
                      <a:r>
                        <a:rPr lang="en" sz="1200"/>
                        <a:t>• 8.1.5.AP.5: Modify, remix, or incorporate pieces of existing programs into one’s own work to add additional features or create a new program.</a:t>
                      </a:r>
                      <a:endParaRPr sz="1200"/>
                    </a:p>
                    <a:p>
                      <a:pPr indent="0" lvl="0" marL="0" rtl="0" algn="l">
                        <a:spcBef>
                          <a:spcPts val="0"/>
                        </a:spcBef>
                        <a:spcAft>
                          <a:spcPts val="0"/>
                        </a:spcAft>
                        <a:buNone/>
                      </a:pPr>
                      <a:r>
                        <a:t/>
                      </a:r>
                      <a:endParaRPr sz="1200"/>
                    </a:p>
                  </a:txBody>
                  <a:tcPr marT="91425" marB="91425" marR="91425" marL="91425">
                    <a:solidFill>
                      <a:schemeClr val="lt1"/>
                    </a:solidFill>
                  </a:tcPr>
                </a:tc>
              </a:tr>
              <a:tr h="381000">
                <a:tc>
                  <a:txBody>
                    <a:bodyPr/>
                    <a:lstStyle/>
                    <a:p>
                      <a:pPr indent="0" lvl="0" marL="0" rtl="0" algn="l">
                        <a:spcBef>
                          <a:spcPts val="0"/>
                        </a:spcBef>
                        <a:spcAft>
                          <a:spcPts val="0"/>
                        </a:spcAft>
                        <a:buNone/>
                      </a:pPr>
                      <a:r>
                        <a:rPr lang="en" sz="1200"/>
                        <a:t>Individuals develop programs using an iterative process involving design, implementation, testing, and review.</a:t>
                      </a:r>
                      <a:endParaRPr sz="1200"/>
                    </a:p>
                  </a:txBody>
                  <a:tcPr marT="91425" marB="91425" marR="91425" marL="91425">
                    <a:solidFill>
                      <a:schemeClr val="lt1"/>
                    </a:solidFill>
                  </a:tcPr>
                </a:tc>
                <a:tc>
                  <a:txBody>
                    <a:bodyPr/>
                    <a:lstStyle/>
                    <a:p>
                      <a:pPr indent="0" lvl="0" marL="0" rtl="0" algn="l">
                        <a:spcBef>
                          <a:spcPts val="0"/>
                        </a:spcBef>
                        <a:spcAft>
                          <a:spcPts val="0"/>
                        </a:spcAft>
                        <a:buNone/>
                      </a:pPr>
                      <a:r>
                        <a:rPr lang="en" sz="1200"/>
                        <a:t>8.1.5.AP.6: Develop programs using an iterative process, implement the program design, and test the program to ensure it works as intended.</a:t>
                      </a:r>
                      <a:endParaRPr sz="1200"/>
                    </a:p>
                  </a:txBody>
                  <a:tcPr marT="91425" marB="91425" marR="91425" marL="91425">
                    <a:solidFill>
                      <a:schemeClr val="lt1"/>
                    </a:solidFill>
                  </a:tcPr>
                </a:tc>
              </a:tr>
            </a:tbl>
          </a:graphicData>
        </a:graphic>
      </p:graphicFrame>
      <p:sp>
        <p:nvSpPr>
          <p:cNvPr id="1436" name="Google Shape;1436;p1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0" name="Shape 1440"/>
        <p:cNvGrpSpPr/>
        <p:nvPr/>
      </p:nvGrpSpPr>
      <p:grpSpPr>
        <a:xfrm>
          <a:off x="0" y="0"/>
          <a:ext cx="0" cy="0"/>
          <a:chOff x="0" y="0"/>
          <a:chExt cx="0" cy="0"/>
        </a:xfrm>
      </p:grpSpPr>
      <p:sp>
        <p:nvSpPr>
          <p:cNvPr id="1441" name="Google Shape;1441;p156"/>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Perspective</a:t>
            </a:r>
            <a:endParaRPr/>
          </a:p>
          <a:p>
            <a:pPr indent="0" lvl="0" marL="0" rtl="0" algn="ctr">
              <a:spcBef>
                <a:spcPts val="0"/>
              </a:spcBef>
              <a:spcAft>
                <a:spcPts val="0"/>
              </a:spcAft>
              <a:buNone/>
            </a:pPr>
            <a:r>
              <a:rPr lang="en"/>
              <a:t>Algorithms and Programming</a:t>
            </a:r>
            <a:endParaRPr/>
          </a:p>
        </p:txBody>
      </p:sp>
      <p:sp>
        <p:nvSpPr>
          <p:cNvPr id="1442" name="Google Shape;1442;p1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446" name="Shape 1446"/>
        <p:cNvGrpSpPr/>
        <p:nvPr/>
      </p:nvGrpSpPr>
      <p:grpSpPr>
        <a:xfrm>
          <a:off x="0" y="0"/>
          <a:ext cx="0" cy="0"/>
          <a:chOff x="0" y="0"/>
          <a:chExt cx="0" cy="0"/>
        </a:xfrm>
      </p:grpSpPr>
      <p:sp>
        <p:nvSpPr>
          <p:cNvPr id="1447" name="Google Shape;1447;p157"/>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48" name="Google Shape;1448;p157"/>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49" name="Google Shape;1449;p157"/>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50" name="Google Shape;1450;p157"/>
          <p:cNvSpPr txBox="1"/>
          <p:nvPr>
            <p:ph type="title"/>
          </p:nvPr>
        </p:nvSpPr>
        <p:spPr>
          <a:xfrm>
            <a:off x="563475" y="219919"/>
            <a:ext cx="43626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The Anatomy of an Algorithm</a:t>
            </a:r>
            <a:endParaRPr u="none">
              <a:solidFill>
                <a:srgbClr val="D1190D"/>
              </a:solidFill>
            </a:endParaRPr>
          </a:p>
        </p:txBody>
      </p:sp>
      <p:sp>
        <p:nvSpPr>
          <p:cNvPr id="1451" name="Google Shape;1451;p157"/>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452" name="Google Shape;1452;p157"/>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453" name="Google Shape;1453;p157"/>
          <p:cNvSpPr txBox="1"/>
          <p:nvPr/>
        </p:nvSpPr>
        <p:spPr>
          <a:xfrm>
            <a:off x="728100" y="784450"/>
            <a:ext cx="7922700" cy="3463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An algorithms definition is deceptively simple: A step-by-step process by which we complete a task.  There are many important elements to this definition!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Formal definition: An algorithm is an ordered set of unambiguous, executable steps that defines a terminating process</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What is important:</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It is ordered</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It is step-by-step and its very clear steps</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It is possible for the computer to do those steps</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There is a clear way the algorithm ends</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eriod"/>
            </a:pPr>
            <a:r>
              <a:rPr lang="en" sz="1800">
                <a:solidFill>
                  <a:schemeClr val="dk1"/>
                </a:solidFill>
                <a:latin typeface="Calibri"/>
                <a:ea typeface="Calibri"/>
                <a:cs typeface="Calibri"/>
                <a:sym typeface="Calibri"/>
              </a:rPr>
              <a:t>There is a result at the end of the algorithm</a:t>
            </a:r>
            <a:endParaRPr sz="1800">
              <a:solidFill>
                <a:schemeClr val="dk1"/>
              </a:solidFill>
              <a:latin typeface="Calibri"/>
              <a:ea typeface="Calibri"/>
              <a:cs typeface="Calibri"/>
              <a:sym typeface="Calibri"/>
            </a:endParaRPr>
          </a:p>
        </p:txBody>
      </p:sp>
      <p:sp>
        <p:nvSpPr>
          <p:cNvPr id="1454" name="Google Shape;1454;p157"/>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455" name="Google Shape;1455;p157"/>
          <p:cNvGrpSpPr/>
          <p:nvPr/>
        </p:nvGrpSpPr>
        <p:grpSpPr>
          <a:xfrm>
            <a:off x="312780" y="4766655"/>
            <a:ext cx="2220930" cy="352501"/>
            <a:chOff x="6077925" y="4856850"/>
            <a:chExt cx="6064800" cy="1143000"/>
          </a:xfrm>
        </p:grpSpPr>
        <p:sp>
          <p:nvSpPr>
            <p:cNvPr id="1456" name="Google Shape;1456;p157"/>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457" name="Google Shape;1457;p157"/>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461" name="Shape 1461"/>
        <p:cNvGrpSpPr/>
        <p:nvPr/>
      </p:nvGrpSpPr>
      <p:grpSpPr>
        <a:xfrm>
          <a:off x="0" y="0"/>
          <a:ext cx="0" cy="0"/>
          <a:chOff x="0" y="0"/>
          <a:chExt cx="0" cy="0"/>
        </a:xfrm>
      </p:grpSpPr>
      <p:sp>
        <p:nvSpPr>
          <p:cNvPr id="1462" name="Google Shape;1462;p158"/>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63" name="Google Shape;1463;p158"/>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64" name="Google Shape;1464;p158"/>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65" name="Google Shape;1465;p158"/>
          <p:cNvSpPr txBox="1"/>
          <p:nvPr>
            <p:ph type="title"/>
          </p:nvPr>
        </p:nvSpPr>
        <p:spPr>
          <a:xfrm>
            <a:off x="563475" y="219919"/>
            <a:ext cx="43626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It has order! </a:t>
            </a:r>
            <a:endParaRPr u="none">
              <a:solidFill>
                <a:srgbClr val="D1190D"/>
              </a:solidFill>
            </a:endParaRPr>
          </a:p>
        </p:txBody>
      </p:sp>
      <p:sp>
        <p:nvSpPr>
          <p:cNvPr id="1466" name="Google Shape;1466;p158"/>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467" name="Google Shape;1467;p158"/>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468" name="Google Shape;1468;p158"/>
          <p:cNvSpPr txBox="1"/>
          <p:nvPr/>
        </p:nvSpPr>
        <p:spPr>
          <a:xfrm>
            <a:off x="750750" y="947300"/>
            <a:ext cx="8193900" cy="3648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2100">
                <a:solidFill>
                  <a:schemeClr val="dk1"/>
                </a:solidFill>
                <a:latin typeface="Calibri"/>
                <a:ea typeface="Calibri"/>
                <a:cs typeface="Calibri"/>
                <a:sym typeface="Calibri"/>
              </a:rPr>
              <a:t>The key design factor for algorithms is that it has order.  </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a:p>
            <a:pPr indent="0" lvl="0" marL="0" rtl="0" algn="l">
              <a:spcBef>
                <a:spcPts val="0"/>
              </a:spcBef>
              <a:spcAft>
                <a:spcPts val="0"/>
              </a:spcAft>
              <a:buNone/>
            </a:pPr>
            <a:r>
              <a:rPr b="1" lang="en" sz="2100">
                <a:solidFill>
                  <a:schemeClr val="dk1"/>
                </a:solidFill>
                <a:latin typeface="Calibri"/>
                <a:ea typeface="Calibri"/>
                <a:cs typeface="Calibri"/>
                <a:sym typeface="Calibri"/>
              </a:rPr>
              <a:t>Why is order important?</a:t>
            </a:r>
            <a:endParaRPr sz="2100">
              <a:solidFill>
                <a:schemeClr val="dk1"/>
              </a:solidFill>
              <a:latin typeface="Calibri"/>
              <a:ea typeface="Calibri"/>
              <a:cs typeface="Calibri"/>
              <a:sym typeface="Calibri"/>
            </a:endParaRPr>
          </a:p>
          <a:p>
            <a:pPr indent="0" lvl="0" marL="457200" rtl="0" algn="l">
              <a:spcBef>
                <a:spcPts val="0"/>
              </a:spcBef>
              <a:spcAft>
                <a:spcPts val="0"/>
              </a:spcAft>
              <a:buNone/>
            </a:pPr>
            <a:r>
              <a:rPr lang="en" sz="2100">
                <a:solidFill>
                  <a:schemeClr val="dk1"/>
                </a:solidFill>
                <a:latin typeface="Calibri"/>
                <a:ea typeface="Calibri"/>
                <a:cs typeface="Calibri"/>
                <a:sym typeface="Calibri"/>
              </a:rPr>
              <a:t>Often a step is dependent upon a previous step.  We need to follow the direction like a path or recipe.  </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a:p>
            <a:pPr indent="0" lvl="0" marL="0" rtl="0" algn="l">
              <a:spcBef>
                <a:spcPts val="0"/>
              </a:spcBef>
              <a:spcAft>
                <a:spcPts val="0"/>
              </a:spcAft>
              <a:buNone/>
            </a:pPr>
            <a:r>
              <a:rPr b="1" lang="en" sz="2100">
                <a:solidFill>
                  <a:schemeClr val="dk1"/>
                </a:solidFill>
                <a:latin typeface="Calibri"/>
                <a:ea typeface="Calibri"/>
                <a:cs typeface="Calibri"/>
                <a:sym typeface="Calibri"/>
              </a:rPr>
              <a:t>Is everything ordered on a computer?</a:t>
            </a:r>
            <a:endParaRPr sz="21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lang="en" sz="2100">
                <a:solidFill>
                  <a:schemeClr val="dk1"/>
                </a:solidFill>
                <a:latin typeface="Calibri"/>
                <a:ea typeface="Calibri"/>
                <a:cs typeface="Calibri"/>
                <a:sym typeface="Calibri"/>
              </a:rPr>
              <a:t>Not everything in computing requires order - in fact, for many things to work they have to unordered or even random.  This is one of the reasons why we say clearly it must be ordered.</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69" name="Google Shape;1469;p158"/>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470" name="Google Shape;1470;p158"/>
          <p:cNvGrpSpPr/>
          <p:nvPr/>
        </p:nvGrpSpPr>
        <p:grpSpPr>
          <a:xfrm>
            <a:off x="312780" y="4766655"/>
            <a:ext cx="2220930" cy="352501"/>
            <a:chOff x="6077925" y="4856850"/>
            <a:chExt cx="6064800" cy="1143000"/>
          </a:xfrm>
        </p:grpSpPr>
        <p:sp>
          <p:nvSpPr>
            <p:cNvPr id="1471" name="Google Shape;1471;p158"/>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472" name="Google Shape;1472;p158"/>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476" name="Shape 1476"/>
        <p:cNvGrpSpPr/>
        <p:nvPr/>
      </p:nvGrpSpPr>
      <p:grpSpPr>
        <a:xfrm>
          <a:off x="0" y="0"/>
          <a:ext cx="0" cy="0"/>
          <a:chOff x="0" y="0"/>
          <a:chExt cx="0" cy="0"/>
        </a:xfrm>
      </p:grpSpPr>
      <p:sp>
        <p:nvSpPr>
          <p:cNvPr id="1477" name="Google Shape;1477;p159"/>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78" name="Google Shape;1478;p159"/>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79" name="Google Shape;1479;p159"/>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80" name="Google Shape;1480;p159"/>
          <p:cNvSpPr txBox="1"/>
          <p:nvPr>
            <p:ph type="title"/>
          </p:nvPr>
        </p:nvSpPr>
        <p:spPr>
          <a:xfrm>
            <a:off x="563475" y="219919"/>
            <a:ext cx="43626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It is step-by-step! </a:t>
            </a:r>
            <a:endParaRPr u="none">
              <a:solidFill>
                <a:srgbClr val="D1190D"/>
              </a:solidFill>
            </a:endParaRPr>
          </a:p>
        </p:txBody>
      </p:sp>
      <p:sp>
        <p:nvSpPr>
          <p:cNvPr id="1481" name="Google Shape;1481;p159"/>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482" name="Google Shape;1482;p159"/>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483" name="Google Shape;1483;p159"/>
          <p:cNvSpPr txBox="1"/>
          <p:nvPr/>
        </p:nvSpPr>
        <p:spPr>
          <a:xfrm>
            <a:off x="563475" y="923963"/>
            <a:ext cx="8193900" cy="3678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2300">
                <a:solidFill>
                  <a:schemeClr val="dk1"/>
                </a:solidFill>
                <a:latin typeface="Calibri"/>
                <a:ea typeface="Calibri"/>
                <a:cs typeface="Calibri"/>
                <a:sym typeface="Calibri"/>
              </a:rPr>
              <a:t>Related to ordered, there must be </a:t>
            </a:r>
            <a:r>
              <a:rPr b="1" lang="en" sz="2300">
                <a:solidFill>
                  <a:schemeClr val="dk1"/>
                </a:solidFill>
                <a:latin typeface="Calibri"/>
                <a:ea typeface="Calibri"/>
                <a:cs typeface="Calibri"/>
                <a:sym typeface="Calibri"/>
              </a:rPr>
              <a:t>clear, precise steps</a:t>
            </a:r>
            <a:r>
              <a:rPr lang="en" sz="2300">
                <a:solidFill>
                  <a:schemeClr val="dk1"/>
                </a:solidFill>
                <a:latin typeface="Calibri"/>
                <a:ea typeface="Calibri"/>
                <a:cs typeface="Calibri"/>
                <a:sym typeface="Calibri"/>
              </a:rPr>
              <a:t> that are followed in the algorithm.  This is often the hardest part of algorithms because often the “</a:t>
            </a:r>
            <a:r>
              <a:rPr b="1" lang="en" sz="2300">
                <a:solidFill>
                  <a:schemeClr val="dk1"/>
                </a:solidFill>
                <a:latin typeface="Calibri"/>
                <a:ea typeface="Calibri"/>
                <a:cs typeface="Calibri"/>
                <a:sym typeface="Calibri"/>
              </a:rPr>
              <a:t>math proof</a:t>
            </a:r>
            <a:r>
              <a:rPr lang="en" sz="2300">
                <a:solidFill>
                  <a:schemeClr val="dk1"/>
                </a:solidFill>
                <a:latin typeface="Calibri"/>
                <a:ea typeface="Calibri"/>
                <a:cs typeface="Calibri"/>
                <a:sym typeface="Calibri"/>
              </a:rPr>
              <a:t>” lets you describe the concept every openly, but the programming implementation does not allow that.</a:t>
            </a:r>
            <a:endParaRPr sz="2300">
              <a:solidFill>
                <a:schemeClr val="dk1"/>
              </a:solidFill>
              <a:latin typeface="Calibri"/>
              <a:ea typeface="Calibri"/>
              <a:cs typeface="Calibri"/>
              <a:sym typeface="Calibri"/>
            </a:endParaRPr>
          </a:p>
          <a:p>
            <a:pPr indent="0" lvl="0" marL="0" rtl="0" algn="l">
              <a:spcBef>
                <a:spcPts val="0"/>
              </a:spcBef>
              <a:spcAft>
                <a:spcPts val="0"/>
              </a:spcAft>
              <a:buNone/>
            </a:pPr>
            <a:r>
              <a:t/>
            </a:r>
            <a:endParaRPr sz="2300">
              <a:solidFill>
                <a:schemeClr val="dk1"/>
              </a:solidFill>
              <a:latin typeface="Calibri"/>
              <a:ea typeface="Calibri"/>
              <a:cs typeface="Calibri"/>
              <a:sym typeface="Calibri"/>
            </a:endParaRPr>
          </a:p>
          <a:p>
            <a:pPr indent="0" lvl="0" marL="0" rtl="0" algn="l">
              <a:spcBef>
                <a:spcPts val="0"/>
              </a:spcBef>
              <a:spcAft>
                <a:spcPts val="0"/>
              </a:spcAft>
              <a:buNone/>
            </a:pPr>
            <a:r>
              <a:rPr lang="en" sz="2300">
                <a:solidFill>
                  <a:schemeClr val="dk1"/>
                </a:solidFill>
                <a:latin typeface="Calibri"/>
                <a:ea typeface="Calibri"/>
                <a:cs typeface="Calibri"/>
                <a:sym typeface="Calibri"/>
              </a:rPr>
              <a:t>We often start with a </a:t>
            </a:r>
            <a:r>
              <a:rPr b="1" lang="en" sz="2300">
                <a:solidFill>
                  <a:schemeClr val="dk1"/>
                </a:solidFill>
                <a:latin typeface="Calibri"/>
                <a:ea typeface="Calibri"/>
                <a:cs typeface="Calibri"/>
                <a:sym typeface="Calibri"/>
              </a:rPr>
              <a:t>“high level” concept</a:t>
            </a:r>
            <a:r>
              <a:rPr lang="en" sz="2300">
                <a:solidFill>
                  <a:schemeClr val="dk1"/>
                </a:solidFill>
                <a:latin typeface="Calibri"/>
                <a:ea typeface="Calibri"/>
                <a:cs typeface="Calibri"/>
                <a:sym typeface="Calibri"/>
              </a:rPr>
              <a:t>, then refine until we get to </a:t>
            </a:r>
            <a:r>
              <a:rPr b="1" lang="en" sz="2300">
                <a:solidFill>
                  <a:schemeClr val="dk1"/>
                </a:solidFill>
                <a:latin typeface="Calibri"/>
                <a:ea typeface="Calibri"/>
                <a:cs typeface="Calibri"/>
                <a:sym typeface="Calibri"/>
              </a:rPr>
              <a:t>pseudo-code</a:t>
            </a:r>
            <a:r>
              <a:rPr lang="en" sz="2300">
                <a:solidFill>
                  <a:schemeClr val="dk1"/>
                </a:solidFill>
                <a:latin typeface="Calibri"/>
                <a:ea typeface="Calibri"/>
                <a:cs typeface="Calibri"/>
                <a:sym typeface="Calibri"/>
              </a:rPr>
              <a:t> (notation that uses many common programming techniques).  We usually work on about </a:t>
            </a:r>
            <a:r>
              <a:rPr b="1" lang="en" sz="2300">
                <a:solidFill>
                  <a:schemeClr val="dk1"/>
                </a:solidFill>
                <a:latin typeface="Calibri"/>
                <a:ea typeface="Calibri"/>
                <a:cs typeface="Calibri"/>
                <a:sym typeface="Calibri"/>
              </a:rPr>
              <a:t>three versions of the algorithm,</a:t>
            </a:r>
            <a:r>
              <a:rPr lang="en" sz="2300">
                <a:solidFill>
                  <a:schemeClr val="dk1"/>
                </a:solidFill>
                <a:latin typeface="Calibri"/>
                <a:ea typeface="Calibri"/>
                <a:cs typeface="Calibri"/>
                <a:sym typeface="Calibri"/>
              </a:rPr>
              <a:t> using problem solving techniques to get us to code.</a:t>
            </a:r>
            <a:endParaRPr sz="1800">
              <a:solidFill>
                <a:schemeClr val="dk1"/>
              </a:solidFill>
              <a:latin typeface="Calibri"/>
              <a:ea typeface="Calibri"/>
              <a:cs typeface="Calibri"/>
              <a:sym typeface="Calibri"/>
            </a:endParaRPr>
          </a:p>
        </p:txBody>
      </p:sp>
      <p:sp>
        <p:nvSpPr>
          <p:cNvPr id="1484" name="Google Shape;1484;p159"/>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485" name="Google Shape;1485;p159"/>
          <p:cNvGrpSpPr/>
          <p:nvPr/>
        </p:nvGrpSpPr>
        <p:grpSpPr>
          <a:xfrm>
            <a:off x="312780" y="4766655"/>
            <a:ext cx="2220930" cy="352501"/>
            <a:chOff x="6077925" y="4856850"/>
            <a:chExt cx="6064800" cy="1143000"/>
          </a:xfrm>
        </p:grpSpPr>
        <p:sp>
          <p:nvSpPr>
            <p:cNvPr id="1486" name="Google Shape;1486;p159"/>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487" name="Google Shape;1487;p159"/>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491" name="Shape 1491"/>
        <p:cNvGrpSpPr/>
        <p:nvPr/>
      </p:nvGrpSpPr>
      <p:grpSpPr>
        <a:xfrm>
          <a:off x="0" y="0"/>
          <a:ext cx="0" cy="0"/>
          <a:chOff x="0" y="0"/>
          <a:chExt cx="0" cy="0"/>
        </a:xfrm>
      </p:grpSpPr>
      <p:sp>
        <p:nvSpPr>
          <p:cNvPr id="1492" name="Google Shape;1492;p160"/>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93" name="Google Shape;1493;p160"/>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94" name="Google Shape;1494;p160"/>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95" name="Google Shape;1495;p160"/>
          <p:cNvSpPr txBox="1"/>
          <p:nvPr>
            <p:ph type="title"/>
          </p:nvPr>
        </p:nvSpPr>
        <p:spPr>
          <a:xfrm>
            <a:off x="563475" y="-6"/>
            <a:ext cx="43626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Three Versions </a:t>
            </a:r>
            <a:endParaRPr u="none">
              <a:solidFill>
                <a:srgbClr val="D1190D"/>
              </a:solidFill>
            </a:endParaRPr>
          </a:p>
        </p:txBody>
      </p:sp>
      <p:sp>
        <p:nvSpPr>
          <p:cNvPr id="1496" name="Google Shape;1496;p160"/>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497" name="Google Shape;1497;p160"/>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498" name="Google Shape;1498;p160"/>
          <p:cNvSpPr txBox="1"/>
          <p:nvPr/>
        </p:nvSpPr>
        <p:spPr>
          <a:xfrm>
            <a:off x="687450" y="633875"/>
            <a:ext cx="7769100" cy="40635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700">
                <a:solidFill>
                  <a:schemeClr val="dk1"/>
                </a:solidFill>
                <a:latin typeface="Calibri"/>
                <a:ea typeface="Calibri"/>
                <a:cs typeface="Calibri"/>
                <a:sym typeface="Calibri"/>
              </a:rPr>
              <a:t>Working on algorithms is like writing a paper - and using a similar process for writing a paper helps.</a:t>
            </a:r>
            <a:endParaRPr sz="1700">
              <a:solidFill>
                <a:schemeClr val="dk1"/>
              </a:solidFill>
              <a:latin typeface="Calibri"/>
              <a:ea typeface="Calibri"/>
              <a:cs typeface="Calibri"/>
              <a:sym typeface="Calibri"/>
            </a:endParaRPr>
          </a:p>
          <a:p>
            <a:pPr indent="-336550" lvl="0" marL="457200" rtl="0" algn="l">
              <a:spcBef>
                <a:spcPts val="0"/>
              </a:spcBef>
              <a:spcAft>
                <a:spcPts val="0"/>
              </a:spcAft>
              <a:buClr>
                <a:schemeClr val="dk1"/>
              </a:buClr>
              <a:buSzPts val="1700"/>
              <a:buFont typeface="Calibri"/>
              <a:buAutoNum type="arabicPeriod"/>
            </a:pPr>
            <a:r>
              <a:rPr b="1" lang="en" sz="1700">
                <a:solidFill>
                  <a:schemeClr val="dk1"/>
                </a:solidFill>
                <a:latin typeface="Calibri"/>
                <a:ea typeface="Calibri"/>
                <a:cs typeface="Calibri"/>
                <a:sym typeface="Calibri"/>
              </a:rPr>
              <a:t>Brainstorming</a:t>
            </a:r>
            <a:endParaRPr b="1" sz="1700">
              <a:solidFill>
                <a:schemeClr val="dk1"/>
              </a:solidFill>
              <a:latin typeface="Calibri"/>
              <a:ea typeface="Calibri"/>
              <a:cs typeface="Calibri"/>
              <a:sym typeface="Calibri"/>
            </a:endParaRPr>
          </a:p>
          <a:p>
            <a:pPr indent="-336550" lvl="1" marL="914400" rtl="0" algn="l">
              <a:spcBef>
                <a:spcPts val="0"/>
              </a:spcBef>
              <a:spcAft>
                <a:spcPts val="0"/>
              </a:spcAft>
              <a:buClr>
                <a:schemeClr val="dk1"/>
              </a:buClr>
              <a:buSzPts val="1700"/>
              <a:buFont typeface="Calibri"/>
              <a:buAutoNum type="alphaLcPeriod"/>
            </a:pPr>
            <a:r>
              <a:rPr lang="en" sz="1700">
                <a:solidFill>
                  <a:schemeClr val="dk1"/>
                </a:solidFill>
                <a:latin typeface="Calibri"/>
                <a:ea typeface="Calibri"/>
                <a:cs typeface="Calibri"/>
                <a:sym typeface="Calibri"/>
              </a:rPr>
              <a:t>Begin with crafting a clear statement of what you want the algorithm to do.  Include the following components: what is your input, what is your output, how does the algorithm end and describe in plain language how you want to go about getting to your end state/final output.  Note - this should be in PLAIN LANGUAGE</a:t>
            </a:r>
            <a:endParaRPr sz="1700">
              <a:solidFill>
                <a:schemeClr val="dk1"/>
              </a:solidFill>
              <a:latin typeface="Calibri"/>
              <a:ea typeface="Calibri"/>
              <a:cs typeface="Calibri"/>
              <a:sym typeface="Calibri"/>
            </a:endParaRPr>
          </a:p>
          <a:p>
            <a:pPr indent="-336550" lvl="0" marL="457200" rtl="0" algn="l">
              <a:spcBef>
                <a:spcPts val="0"/>
              </a:spcBef>
              <a:spcAft>
                <a:spcPts val="0"/>
              </a:spcAft>
              <a:buClr>
                <a:schemeClr val="dk1"/>
              </a:buClr>
              <a:buSzPts val="1700"/>
              <a:buFont typeface="Calibri"/>
              <a:buAutoNum type="arabicPeriod"/>
            </a:pPr>
            <a:r>
              <a:rPr b="1" lang="en" sz="1700">
                <a:solidFill>
                  <a:schemeClr val="dk1"/>
                </a:solidFill>
                <a:latin typeface="Calibri"/>
                <a:ea typeface="Calibri"/>
                <a:cs typeface="Calibri"/>
                <a:sym typeface="Calibri"/>
              </a:rPr>
              <a:t>Revision</a:t>
            </a:r>
            <a:endParaRPr b="1" sz="1700">
              <a:solidFill>
                <a:schemeClr val="dk1"/>
              </a:solidFill>
              <a:latin typeface="Calibri"/>
              <a:ea typeface="Calibri"/>
              <a:cs typeface="Calibri"/>
              <a:sym typeface="Calibri"/>
            </a:endParaRPr>
          </a:p>
          <a:p>
            <a:pPr indent="-336550" lvl="1" marL="914400" rtl="0" algn="l">
              <a:spcBef>
                <a:spcPts val="0"/>
              </a:spcBef>
              <a:spcAft>
                <a:spcPts val="0"/>
              </a:spcAft>
              <a:buClr>
                <a:schemeClr val="dk1"/>
              </a:buClr>
              <a:buSzPts val="1700"/>
              <a:buFont typeface="Calibri"/>
              <a:buAutoNum type="alphaLcPeriod"/>
            </a:pPr>
            <a:r>
              <a:rPr lang="en" sz="1700">
                <a:solidFill>
                  <a:schemeClr val="dk1"/>
                </a:solidFill>
                <a:latin typeface="Calibri"/>
                <a:ea typeface="Calibri"/>
                <a:cs typeface="Calibri"/>
                <a:sym typeface="Calibri"/>
              </a:rPr>
              <a:t>You take your brainstorming and organize it.  You begin to identify programming concepts that can implement your ideas.</a:t>
            </a:r>
            <a:endParaRPr sz="1700">
              <a:solidFill>
                <a:schemeClr val="dk1"/>
              </a:solidFill>
              <a:latin typeface="Calibri"/>
              <a:ea typeface="Calibri"/>
              <a:cs typeface="Calibri"/>
              <a:sym typeface="Calibri"/>
            </a:endParaRPr>
          </a:p>
          <a:p>
            <a:pPr indent="-336550" lvl="1" marL="914400" rtl="0" algn="l">
              <a:spcBef>
                <a:spcPts val="0"/>
              </a:spcBef>
              <a:spcAft>
                <a:spcPts val="0"/>
              </a:spcAft>
              <a:buClr>
                <a:schemeClr val="dk1"/>
              </a:buClr>
              <a:buSzPts val="1700"/>
              <a:buFont typeface="Calibri"/>
              <a:buAutoNum type="alphaLcPeriod"/>
            </a:pPr>
            <a:r>
              <a:rPr lang="en" sz="1700">
                <a:solidFill>
                  <a:schemeClr val="dk1"/>
                </a:solidFill>
                <a:latin typeface="Calibri"/>
                <a:ea typeface="Calibri"/>
                <a:cs typeface="Calibri"/>
                <a:sym typeface="Calibri"/>
              </a:rPr>
              <a:t>Sometimes you need multiple revisions at this phase.</a:t>
            </a:r>
            <a:endParaRPr sz="1700">
              <a:solidFill>
                <a:schemeClr val="dk1"/>
              </a:solidFill>
              <a:latin typeface="Calibri"/>
              <a:ea typeface="Calibri"/>
              <a:cs typeface="Calibri"/>
              <a:sym typeface="Calibri"/>
            </a:endParaRPr>
          </a:p>
          <a:p>
            <a:pPr indent="-336550" lvl="1" marL="914400" rtl="0" algn="l">
              <a:spcBef>
                <a:spcPts val="0"/>
              </a:spcBef>
              <a:spcAft>
                <a:spcPts val="0"/>
              </a:spcAft>
              <a:buClr>
                <a:schemeClr val="dk1"/>
              </a:buClr>
              <a:buSzPts val="1700"/>
              <a:buFont typeface="Calibri"/>
              <a:buAutoNum type="alphaLcPeriod"/>
            </a:pPr>
            <a:r>
              <a:rPr lang="en" sz="1700">
                <a:solidFill>
                  <a:schemeClr val="dk1"/>
                </a:solidFill>
                <a:latin typeface="Calibri"/>
                <a:ea typeface="Calibri"/>
                <a:cs typeface="Calibri"/>
                <a:sym typeface="Calibri"/>
              </a:rPr>
              <a:t>Your last revision should be in a good place where you know the code you need to use.</a:t>
            </a:r>
            <a:endParaRPr sz="1700">
              <a:solidFill>
                <a:schemeClr val="dk1"/>
              </a:solidFill>
              <a:latin typeface="Calibri"/>
              <a:ea typeface="Calibri"/>
              <a:cs typeface="Calibri"/>
              <a:sym typeface="Calibri"/>
            </a:endParaRPr>
          </a:p>
          <a:p>
            <a:pPr indent="-336550" lvl="0" marL="457200" rtl="0" algn="l">
              <a:spcBef>
                <a:spcPts val="0"/>
              </a:spcBef>
              <a:spcAft>
                <a:spcPts val="0"/>
              </a:spcAft>
              <a:buClr>
                <a:schemeClr val="dk1"/>
              </a:buClr>
              <a:buSzPts val="1700"/>
              <a:buFont typeface="Calibri"/>
              <a:buAutoNum type="arabicPeriod"/>
            </a:pPr>
            <a:r>
              <a:rPr b="1" lang="en" sz="1700">
                <a:solidFill>
                  <a:schemeClr val="dk1"/>
                </a:solidFill>
                <a:latin typeface="Calibri"/>
                <a:ea typeface="Calibri"/>
                <a:cs typeface="Calibri"/>
                <a:sym typeface="Calibri"/>
              </a:rPr>
              <a:t>Translation:</a:t>
            </a:r>
            <a:r>
              <a:rPr lang="en" sz="1700">
                <a:solidFill>
                  <a:schemeClr val="dk1"/>
                </a:solidFill>
                <a:latin typeface="Calibri"/>
                <a:ea typeface="Calibri"/>
                <a:cs typeface="Calibri"/>
                <a:sym typeface="Calibri"/>
              </a:rPr>
              <a:t> Translate the Revision into any programming language.</a:t>
            </a:r>
            <a:endParaRPr sz="1700">
              <a:solidFill>
                <a:schemeClr val="dk1"/>
              </a:solidFill>
              <a:latin typeface="Calibri"/>
              <a:ea typeface="Calibri"/>
              <a:cs typeface="Calibri"/>
              <a:sym typeface="Calibri"/>
            </a:endParaRPr>
          </a:p>
        </p:txBody>
      </p:sp>
      <p:sp>
        <p:nvSpPr>
          <p:cNvPr id="1499" name="Google Shape;1499;p160"/>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500" name="Google Shape;1500;p160"/>
          <p:cNvGrpSpPr/>
          <p:nvPr/>
        </p:nvGrpSpPr>
        <p:grpSpPr>
          <a:xfrm>
            <a:off x="312780" y="4766655"/>
            <a:ext cx="2220930" cy="352501"/>
            <a:chOff x="6077925" y="4856850"/>
            <a:chExt cx="6064800" cy="1143000"/>
          </a:xfrm>
        </p:grpSpPr>
        <p:sp>
          <p:nvSpPr>
            <p:cNvPr id="1501" name="Google Shape;1501;p160"/>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502" name="Google Shape;1502;p160"/>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506" name="Shape 1506"/>
        <p:cNvGrpSpPr/>
        <p:nvPr/>
      </p:nvGrpSpPr>
      <p:grpSpPr>
        <a:xfrm>
          <a:off x="0" y="0"/>
          <a:ext cx="0" cy="0"/>
          <a:chOff x="0" y="0"/>
          <a:chExt cx="0" cy="0"/>
        </a:xfrm>
      </p:grpSpPr>
      <p:sp>
        <p:nvSpPr>
          <p:cNvPr id="1507" name="Google Shape;1507;p161"/>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08" name="Google Shape;1508;p161"/>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09" name="Google Shape;1509;p161"/>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10" name="Google Shape;1510;p161"/>
          <p:cNvSpPr txBox="1"/>
          <p:nvPr>
            <p:ph type="title"/>
          </p:nvPr>
        </p:nvSpPr>
        <p:spPr>
          <a:xfrm>
            <a:off x="563475" y="219925"/>
            <a:ext cx="84942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Version Example - Brainstorming </a:t>
            </a:r>
            <a:endParaRPr u="none">
              <a:solidFill>
                <a:srgbClr val="D1190D"/>
              </a:solidFill>
            </a:endParaRPr>
          </a:p>
        </p:txBody>
      </p:sp>
      <p:sp>
        <p:nvSpPr>
          <p:cNvPr id="1511" name="Google Shape;1511;p161"/>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512" name="Google Shape;1512;p161"/>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513" name="Google Shape;1513;p161"/>
          <p:cNvSpPr txBox="1"/>
          <p:nvPr/>
        </p:nvSpPr>
        <p:spPr>
          <a:xfrm>
            <a:off x="728100" y="784450"/>
            <a:ext cx="8139600" cy="4294500"/>
          </a:xfrm>
          <a:prstGeom prst="rect">
            <a:avLst/>
          </a:prstGeom>
          <a:noFill/>
          <a:ln>
            <a:noFill/>
          </a:ln>
        </p:spPr>
        <p:txBody>
          <a:bodyPr anchorCtr="0" anchor="t" bIns="68575" lIns="68575" spcFirstLastPara="1" rIns="68575" wrap="square" tIns="68575">
            <a:spAutoFit/>
          </a:bodyPr>
          <a:lstStyle/>
          <a:p>
            <a:pPr indent="-279400" lvl="0" marL="3429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Our problem is to create an adding program.  It will add two numbers, return a result and then ask the user if they want to add something else.</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b="1" lang="en" sz="1800">
                <a:solidFill>
                  <a:schemeClr val="dk1"/>
                </a:solidFill>
                <a:latin typeface="Calibri"/>
                <a:ea typeface="Calibri"/>
                <a:cs typeface="Calibri"/>
                <a:sym typeface="Calibri"/>
              </a:rPr>
              <a:t>Brainstorming:</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I think about the program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I am adding two numbers, so I will need to input two numbers and save those somewhere.  Then I have to add them.  Then I have to tell the user the result.  Then I have to see if they want to do it again.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b="1" lang="en" sz="1800">
                <a:solidFill>
                  <a:schemeClr val="dk1"/>
                </a:solidFill>
                <a:latin typeface="Calibri"/>
                <a:ea typeface="Calibri"/>
                <a:cs typeface="Calibri"/>
                <a:sym typeface="Calibri"/>
              </a:rPr>
              <a:t>Considerations:</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How am I getting the two numbers that I am adding?  Are they typing it in or am I using a Graphical User Interface (windows, something they touch) to get the info?</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4" name="Google Shape;1514;p161"/>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515" name="Google Shape;1515;p161"/>
          <p:cNvGrpSpPr/>
          <p:nvPr/>
        </p:nvGrpSpPr>
        <p:grpSpPr>
          <a:xfrm>
            <a:off x="312780" y="4766655"/>
            <a:ext cx="2220930" cy="352501"/>
            <a:chOff x="6077925" y="4856850"/>
            <a:chExt cx="6064800" cy="1143000"/>
          </a:xfrm>
        </p:grpSpPr>
        <p:sp>
          <p:nvSpPr>
            <p:cNvPr id="1516" name="Google Shape;1516;p161"/>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517" name="Google Shape;1517;p161"/>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521" name="Shape 1521"/>
        <p:cNvGrpSpPr/>
        <p:nvPr/>
      </p:nvGrpSpPr>
      <p:grpSpPr>
        <a:xfrm>
          <a:off x="0" y="0"/>
          <a:ext cx="0" cy="0"/>
          <a:chOff x="0" y="0"/>
          <a:chExt cx="0" cy="0"/>
        </a:xfrm>
      </p:grpSpPr>
      <p:sp>
        <p:nvSpPr>
          <p:cNvPr id="1522" name="Google Shape;1522;p162"/>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23" name="Google Shape;1523;p162"/>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24" name="Google Shape;1524;p162"/>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25" name="Google Shape;1525;p162"/>
          <p:cNvSpPr txBox="1"/>
          <p:nvPr>
            <p:ph type="title"/>
          </p:nvPr>
        </p:nvSpPr>
        <p:spPr>
          <a:xfrm>
            <a:off x="563475" y="219925"/>
            <a:ext cx="84942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Version Example - Revision 1 </a:t>
            </a:r>
            <a:endParaRPr u="none">
              <a:solidFill>
                <a:srgbClr val="D1190D"/>
              </a:solidFill>
            </a:endParaRPr>
          </a:p>
        </p:txBody>
      </p:sp>
      <p:sp>
        <p:nvSpPr>
          <p:cNvPr id="1526" name="Google Shape;1526;p162"/>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527" name="Google Shape;1527;p162"/>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528" name="Google Shape;1528;p162"/>
          <p:cNvSpPr txBox="1"/>
          <p:nvPr/>
        </p:nvSpPr>
        <p:spPr>
          <a:xfrm>
            <a:off x="728100" y="784450"/>
            <a:ext cx="8139600" cy="2293500"/>
          </a:xfrm>
          <a:prstGeom prst="rect">
            <a:avLst/>
          </a:prstGeom>
          <a:noFill/>
          <a:ln>
            <a:noFill/>
          </a:ln>
        </p:spPr>
        <p:txBody>
          <a:bodyPr anchorCtr="0" anchor="t" bIns="68575" lIns="68575" spcFirstLastPara="1" rIns="68575" wrap="square" tIns="68575">
            <a:spAutoFit/>
          </a:bodyPr>
          <a:lstStyle/>
          <a:p>
            <a:pPr indent="-292100" lvl="0" marL="3429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Brainstorm:</a:t>
            </a:r>
            <a:endParaRPr sz="2000">
              <a:solidFill>
                <a:schemeClr val="dk1"/>
              </a:solidFill>
              <a:latin typeface="Calibri"/>
              <a:ea typeface="Calibri"/>
              <a:cs typeface="Calibri"/>
              <a:sym typeface="Calibri"/>
            </a:endParaRPr>
          </a:p>
          <a:p>
            <a:pPr indent="-292100" lvl="1" marL="6858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I am adding two numbers, so I will need to input two numbers and save those somewhere.  Then I have to add them.  Then I have to tell the user the result.  </a:t>
            </a:r>
            <a:endParaRPr sz="2000">
              <a:solidFill>
                <a:schemeClr val="dk1"/>
              </a:solidFill>
              <a:latin typeface="Calibri"/>
              <a:ea typeface="Calibri"/>
              <a:cs typeface="Calibri"/>
              <a:sym typeface="Calibri"/>
            </a:endParaRPr>
          </a:p>
          <a:p>
            <a:pPr indent="0" lvl="0" marL="457200" rtl="0" algn="l">
              <a:spcBef>
                <a:spcPts val="0"/>
              </a:spcBef>
              <a:spcAft>
                <a:spcPts val="0"/>
              </a:spcAft>
              <a:buNone/>
            </a:pPr>
            <a:r>
              <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b="1" lang="en" sz="2000">
                <a:solidFill>
                  <a:schemeClr val="dk1"/>
                </a:solidFill>
                <a:latin typeface="Calibri"/>
                <a:ea typeface="Calibri"/>
                <a:cs typeface="Calibri"/>
                <a:sym typeface="Calibri"/>
              </a:rPr>
              <a:t>Revision 1</a:t>
            </a:r>
            <a:endParaRPr b="1" sz="2000">
              <a:solidFill>
                <a:schemeClr val="dk1"/>
              </a:solidFill>
              <a:latin typeface="Calibri"/>
              <a:ea typeface="Calibri"/>
              <a:cs typeface="Calibri"/>
              <a:sym typeface="Calibri"/>
            </a:endParaRPr>
          </a:p>
          <a:p>
            <a:pPr indent="-355600" lvl="1" marL="914400" rtl="0" algn="l">
              <a:spcBef>
                <a:spcPts val="0"/>
              </a:spcBef>
              <a:spcAft>
                <a:spcPts val="0"/>
              </a:spcAft>
              <a:buClr>
                <a:schemeClr val="dk1"/>
              </a:buClr>
              <a:buSzPts val="2000"/>
              <a:buFont typeface="Calibri"/>
              <a:buChar char="○"/>
            </a:pPr>
            <a:r>
              <a:t/>
            </a:r>
            <a:endParaRPr sz="2000">
              <a:solidFill>
                <a:schemeClr val="dk1"/>
              </a:solidFill>
              <a:latin typeface="Calibri"/>
              <a:ea typeface="Calibri"/>
              <a:cs typeface="Calibri"/>
              <a:sym typeface="Calibri"/>
            </a:endParaRPr>
          </a:p>
        </p:txBody>
      </p:sp>
      <p:sp>
        <p:nvSpPr>
          <p:cNvPr id="1529" name="Google Shape;1529;p162"/>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530" name="Google Shape;1530;p162"/>
          <p:cNvGrpSpPr/>
          <p:nvPr/>
        </p:nvGrpSpPr>
        <p:grpSpPr>
          <a:xfrm>
            <a:off x="312780" y="4766655"/>
            <a:ext cx="2220930" cy="352501"/>
            <a:chOff x="6077925" y="4856850"/>
            <a:chExt cx="6064800" cy="1143000"/>
          </a:xfrm>
        </p:grpSpPr>
        <p:sp>
          <p:nvSpPr>
            <p:cNvPr id="1531" name="Google Shape;1531;p162"/>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532" name="Google Shape;1532;p162"/>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536" name="Shape 1536"/>
        <p:cNvGrpSpPr/>
        <p:nvPr/>
      </p:nvGrpSpPr>
      <p:grpSpPr>
        <a:xfrm>
          <a:off x="0" y="0"/>
          <a:ext cx="0" cy="0"/>
          <a:chOff x="0" y="0"/>
          <a:chExt cx="0" cy="0"/>
        </a:xfrm>
      </p:grpSpPr>
      <p:sp>
        <p:nvSpPr>
          <p:cNvPr id="1537" name="Google Shape;1537;p163"/>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38" name="Google Shape;1538;p163"/>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39" name="Google Shape;1539;p163"/>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40" name="Google Shape;1540;p163"/>
          <p:cNvSpPr txBox="1"/>
          <p:nvPr>
            <p:ph type="title"/>
          </p:nvPr>
        </p:nvSpPr>
        <p:spPr>
          <a:xfrm>
            <a:off x="312775" y="-64775"/>
            <a:ext cx="8520600" cy="572700"/>
          </a:xfrm>
          <a:prstGeom prst="rect">
            <a:avLst/>
          </a:prstGeom>
          <a:noFill/>
          <a:ln>
            <a:noFill/>
          </a:ln>
        </p:spPr>
        <p:txBody>
          <a:bodyPr anchorCtr="0" anchor="t" bIns="0" lIns="0" spcFirstLastPara="1" rIns="0" wrap="square" tIns="193300">
            <a:normAutofit fontScale="90000"/>
          </a:bodyPr>
          <a:lstStyle/>
          <a:p>
            <a:pPr indent="0" lvl="0" marL="12700" rtl="0" algn="l">
              <a:lnSpc>
                <a:spcPct val="100000"/>
              </a:lnSpc>
              <a:spcBef>
                <a:spcPts val="0"/>
              </a:spcBef>
              <a:spcAft>
                <a:spcPts val="0"/>
              </a:spcAft>
              <a:buNone/>
            </a:pPr>
            <a:r>
              <a:rPr lang="en" u="none">
                <a:solidFill>
                  <a:srgbClr val="D1190D"/>
                </a:solidFill>
              </a:rPr>
              <a:t>Algorithms: Version Example - </a:t>
            </a:r>
            <a:r>
              <a:rPr lang="en">
                <a:solidFill>
                  <a:srgbClr val="D1190D"/>
                </a:solidFill>
              </a:rPr>
              <a:t>Translation phase</a:t>
            </a:r>
            <a:r>
              <a:rPr lang="en" u="none">
                <a:solidFill>
                  <a:srgbClr val="D1190D"/>
                </a:solidFill>
              </a:rPr>
              <a:t> </a:t>
            </a:r>
            <a:endParaRPr u="none">
              <a:solidFill>
                <a:srgbClr val="D1190D"/>
              </a:solidFill>
            </a:endParaRPr>
          </a:p>
        </p:txBody>
      </p:sp>
      <p:sp>
        <p:nvSpPr>
          <p:cNvPr id="1541" name="Google Shape;1541;p163"/>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542" name="Google Shape;1542;p163"/>
          <p:cNvSpPr txBox="1"/>
          <p:nvPr>
            <p:ph idx="12" type="sldNum"/>
          </p:nvPr>
        </p:nvSpPr>
        <p:spPr>
          <a:xfrm>
            <a:off x="8472458" y="4663217"/>
            <a:ext cx="548700" cy="393600"/>
          </a:xfrm>
          <a:prstGeom prst="rect">
            <a:avLst/>
          </a:prstGeom>
          <a:noFill/>
          <a:ln>
            <a:noFill/>
          </a:ln>
        </p:spPr>
        <p:txBody>
          <a:bodyPr anchorCtr="0" anchor="t" bIns="0" lIns="0" spcFirstLastPara="1" rIns="0" wrap="square" tIns="0">
            <a:normAutofit/>
          </a:bodyPr>
          <a:lstStyle/>
          <a:p>
            <a:pPr indent="0" lvl="0" marL="0" rtl="0" algn="r">
              <a:spcBef>
                <a:spcPts val="0"/>
              </a:spcBef>
              <a:spcAft>
                <a:spcPts val="0"/>
              </a:spcAft>
              <a:buNone/>
            </a:pPr>
            <a:fld id="{00000000-1234-1234-1234-123412341234}" type="slidenum">
              <a:rPr lang="en"/>
              <a:t>‹#›</a:t>
            </a:fld>
            <a:endParaRPr/>
          </a:p>
        </p:txBody>
      </p:sp>
      <p:sp>
        <p:nvSpPr>
          <p:cNvPr id="1543" name="Google Shape;1543;p163"/>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544" name="Google Shape;1544;p163"/>
          <p:cNvGrpSpPr/>
          <p:nvPr/>
        </p:nvGrpSpPr>
        <p:grpSpPr>
          <a:xfrm>
            <a:off x="312780" y="4766655"/>
            <a:ext cx="2220930" cy="352501"/>
            <a:chOff x="6077925" y="4856850"/>
            <a:chExt cx="6064800" cy="1143000"/>
          </a:xfrm>
        </p:grpSpPr>
        <p:sp>
          <p:nvSpPr>
            <p:cNvPr id="1545" name="Google Shape;1545;p163"/>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546" name="Google Shape;1546;p163"/>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547" name="Google Shape;1547;p163"/>
          <p:cNvSpPr txBox="1"/>
          <p:nvPr>
            <p:ph idx="1" type="body"/>
          </p:nvPr>
        </p:nvSpPr>
        <p:spPr>
          <a:xfrm>
            <a:off x="90625" y="691525"/>
            <a:ext cx="4222200" cy="3971700"/>
          </a:xfrm>
          <a:prstGeom prst="rect">
            <a:avLst/>
          </a:prstGeom>
        </p:spPr>
        <p:txBody>
          <a:bodyPr anchorCtr="0" anchor="t" bIns="91425" lIns="91425" spcFirstLastPara="1" rIns="91425" wrap="square" tIns="91425">
            <a:noAutofit/>
          </a:bodyPr>
          <a:lstStyle/>
          <a:p>
            <a:pPr indent="-319087" lvl="0" marL="4572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Revision 1 - with more details</a:t>
            </a:r>
            <a:endParaRPr sz="1425">
              <a:solidFill>
                <a:schemeClr val="dk1"/>
              </a:solidFill>
              <a:latin typeface="Calibri"/>
              <a:ea typeface="Calibri"/>
              <a:cs typeface="Calibri"/>
              <a:sym typeface="Calibri"/>
            </a:endParaRPr>
          </a:p>
          <a:p>
            <a:pPr indent="-319087" lvl="1" marL="9144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Get two numbers from user typing in number on the keyboard</a:t>
            </a:r>
            <a:endParaRPr sz="1425">
              <a:solidFill>
                <a:schemeClr val="dk1"/>
              </a:solidFill>
              <a:latin typeface="Calibri"/>
              <a:ea typeface="Calibri"/>
              <a:cs typeface="Calibri"/>
              <a:sym typeface="Calibri"/>
            </a:endParaRPr>
          </a:p>
          <a:p>
            <a:pPr indent="-319087" lvl="2" marL="13716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Get first number through an input statement</a:t>
            </a:r>
            <a:endParaRPr sz="1425">
              <a:solidFill>
                <a:schemeClr val="dk1"/>
              </a:solidFill>
              <a:latin typeface="Calibri"/>
              <a:ea typeface="Calibri"/>
              <a:cs typeface="Calibri"/>
              <a:sym typeface="Calibri"/>
            </a:endParaRPr>
          </a:p>
          <a:p>
            <a:pPr indent="-319087" lvl="2" marL="13716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Assign my result to variable number1</a:t>
            </a:r>
            <a:endParaRPr sz="1425">
              <a:solidFill>
                <a:schemeClr val="dk1"/>
              </a:solidFill>
              <a:latin typeface="Calibri"/>
              <a:ea typeface="Calibri"/>
              <a:cs typeface="Calibri"/>
              <a:sym typeface="Calibri"/>
            </a:endParaRPr>
          </a:p>
          <a:p>
            <a:pPr indent="-319087" lvl="2" marL="13716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Get second number from an input statement</a:t>
            </a:r>
            <a:endParaRPr sz="1425">
              <a:solidFill>
                <a:schemeClr val="dk1"/>
              </a:solidFill>
              <a:latin typeface="Calibri"/>
              <a:ea typeface="Calibri"/>
              <a:cs typeface="Calibri"/>
              <a:sym typeface="Calibri"/>
            </a:endParaRPr>
          </a:p>
          <a:p>
            <a:pPr indent="-319087" lvl="2" marL="13716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Assignment my result to variable number2</a:t>
            </a:r>
            <a:endParaRPr sz="1425">
              <a:solidFill>
                <a:schemeClr val="dk1"/>
              </a:solidFill>
              <a:latin typeface="Calibri"/>
              <a:ea typeface="Calibri"/>
              <a:cs typeface="Calibri"/>
              <a:sym typeface="Calibri"/>
            </a:endParaRPr>
          </a:p>
          <a:p>
            <a:pPr indent="-319087" lvl="1" marL="9144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I save them in a container that holds data -&gt; variables</a:t>
            </a:r>
            <a:endParaRPr sz="1425">
              <a:solidFill>
                <a:schemeClr val="dk1"/>
              </a:solidFill>
              <a:latin typeface="Calibri"/>
              <a:ea typeface="Calibri"/>
              <a:cs typeface="Calibri"/>
              <a:sym typeface="Calibri"/>
            </a:endParaRPr>
          </a:p>
          <a:p>
            <a:pPr indent="-319087" lvl="2" marL="13716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This work was done in the above steps.</a:t>
            </a:r>
            <a:endParaRPr sz="1425">
              <a:solidFill>
                <a:schemeClr val="dk1"/>
              </a:solidFill>
              <a:latin typeface="Calibri"/>
              <a:ea typeface="Calibri"/>
              <a:cs typeface="Calibri"/>
              <a:sym typeface="Calibri"/>
            </a:endParaRPr>
          </a:p>
          <a:p>
            <a:pPr indent="-319087" lvl="1" marL="9144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Add numbers and save in the result</a:t>
            </a:r>
            <a:endParaRPr sz="1425">
              <a:solidFill>
                <a:schemeClr val="dk1"/>
              </a:solidFill>
              <a:latin typeface="Calibri"/>
              <a:ea typeface="Calibri"/>
              <a:cs typeface="Calibri"/>
              <a:sym typeface="Calibri"/>
            </a:endParaRPr>
          </a:p>
          <a:p>
            <a:pPr indent="-319087" lvl="2" marL="13716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Create a result variable to hold the value of the addition.</a:t>
            </a:r>
            <a:endParaRPr sz="1425">
              <a:solidFill>
                <a:schemeClr val="dk1"/>
              </a:solidFill>
              <a:latin typeface="Calibri"/>
              <a:ea typeface="Calibri"/>
              <a:cs typeface="Calibri"/>
              <a:sym typeface="Calibri"/>
            </a:endParaRPr>
          </a:p>
          <a:p>
            <a:pPr indent="-319087" lvl="2" marL="13716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Add number and number 2 - save the addition value in variable result</a:t>
            </a:r>
            <a:endParaRPr sz="1425">
              <a:solidFill>
                <a:schemeClr val="dk1"/>
              </a:solidFill>
              <a:latin typeface="Calibri"/>
              <a:ea typeface="Calibri"/>
              <a:cs typeface="Calibri"/>
              <a:sym typeface="Calibri"/>
            </a:endParaRPr>
          </a:p>
          <a:p>
            <a:pPr indent="-319087" lvl="1" marL="9144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Print out the result for the user</a:t>
            </a:r>
            <a:endParaRPr sz="1425">
              <a:solidFill>
                <a:schemeClr val="dk1"/>
              </a:solidFill>
              <a:latin typeface="Calibri"/>
              <a:ea typeface="Calibri"/>
              <a:cs typeface="Calibri"/>
              <a:sym typeface="Calibri"/>
            </a:endParaRPr>
          </a:p>
          <a:p>
            <a:pPr indent="-319087" lvl="2" marL="1371600" rtl="0" algn="l">
              <a:lnSpc>
                <a:spcPct val="80000"/>
              </a:lnSpc>
              <a:spcBef>
                <a:spcPts val="0"/>
              </a:spcBef>
              <a:spcAft>
                <a:spcPts val="0"/>
              </a:spcAft>
              <a:buClr>
                <a:schemeClr val="dk1"/>
              </a:buClr>
              <a:buSzPts val="1425"/>
              <a:buFont typeface="Calibri"/>
              <a:buChar char="■"/>
            </a:pPr>
            <a:r>
              <a:rPr lang="en" sz="1425">
                <a:solidFill>
                  <a:schemeClr val="dk1"/>
                </a:solidFill>
                <a:latin typeface="Calibri"/>
                <a:ea typeface="Calibri"/>
                <a:cs typeface="Calibri"/>
                <a:sym typeface="Calibri"/>
              </a:rPr>
              <a:t>Use an output statement to the print out result</a:t>
            </a:r>
            <a:endParaRPr sz="1425">
              <a:solidFill>
                <a:schemeClr val="dk1"/>
              </a:solidFill>
              <a:latin typeface="Calibri"/>
              <a:ea typeface="Calibri"/>
              <a:cs typeface="Calibri"/>
              <a:sym typeface="Calibri"/>
            </a:endParaRPr>
          </a:p>
          <a:p>
            <a:pPr indent="0" lvl="0" marL="0" rtl="0" algn="l">
              <a:lnSpc>
                <a:spcPct val="95000"/>
              </a:lnSpc>
              <a:spcBef>
                <a:spcPts val="0"/>
              </a:spcBef>
              <a:spcAft>
                <a:spcPts val="1200"/>
              </a:spcAft>
              <a:buSzPts val="688"/>
              <a:buNone/>
            </a:pPr>
            <a:r>
              <a:t/>
            </a:r>
            <a:endParaRPr sz="875"/>
          </a:p>
        </p:txBody>
      </p:sp>
      <p:sp>
        <p:nvSpPr>
          <p:cNvPr id="1548" name="Google Shape;1548;p163"/>
          <p:cNvSpPr txBox="1"/>
          <p:nvPr>
            <p:ph idx="2" type="body"/>
          </p:nvPr>
        </p:nvSpPr>
        <p:spPr>
          <a:xfrm>
            <a:off x="4572000" y="702000"/>
            <a:ext cx="4449000" cy="3971700"/>
          </a:xfrm>
          <a:prstGeom prst="rect">
            <a:avLst/>
          </a:prstGeom>
        </p:spPr>
        <p:txBody>
          <a:bodyPr anchorCtr="0" anchor="t" bIns="91425" lIns="91425" spcFirstLastPara="1" rIns="91425" wrap="square" tIns="91425">
            <a:normAutofit fontScale="32500" lnSpcReduction="20000"/>
          </a:bodyPr>
          <a:lstStyle/>
          <a:p>
            <a:pPr indent="0" lvl="0" marL="0" rtl="0" algn="l">
              <a:spcBef>
                <a:spcPts val="0"/>
              </a:spcBef>
              <a:spcAft>
                <a:spcPts val="0"/>
              </a:spcAft>
              <a:buNone/>
            </a:pPr>
            <a:r>
              <a:rPr b="1" lang="en" sz="4281">
                <a:solidFill>
                  <a:srgbClr val="D1190D"/>
                </a:solidFill>
              </a:rPr>
              <a:t>Pseudo-code</a:t>
            </a:r>
            <a:r>
              <a:rPr b="1" lang="en" sz="4281">
                <a:solidFill>
                  <a:schemeClr val="dk1"/>
                </a:solidFill>
              </a:rPr>
              <a:t> </a:t>
            </a:r>
            <a:r>
              <a:rPr lang="en" sz="4265">
                <a:solidFill>
                  <a:schemeClr val="dk1"/>
                </a:solidFill>
              </a:rPr>
              <a:t>(looks like code but independent of language)</a:t>
            </a:r>
            <a:endParaRPr sz="4265">
              <a:solidFill>
                <a:schemeClr val="dk1"/>
              </a:solidFill>
            </a:endParaRPr>
          </a:p>
          <a:p>
            <a:pPr indent="0" lvl="0" marL="0" rtl="0" algn="l">
              <a:spcBef>
                <a:spcPts val="1200"/>
              </a:spcBef>
              <a:spcAft>
                <a:spcPts val="0"/>
              </a:spcAft>
              <a:buNone/>
            </a:pPr>
            <a:r>
              <a:rPr lang="en" sz="4265">
                <a:solidFill>
                  <a:schemeClr val="dk1"/>
                </a:solidFill>
              </a:rPr>
              <a:t>number 1 = 0</a:t>
            </a:r>
            <a:endParaRPr sz="4265">
              <a:solidFill>
                <a:schemeClr val="dk1"/>
              </a:solidFill>
            </a:endParaRPr>
          </a:p>
          <a:p>
            <a:pPr indent="0" lvl="0" marL="0" rtl="0" algn="l">
              <a:spcBef>
                <a:spcPts val="1200"/>
              </a:spcBef>
              <a:spcAft>
                <a:spcPts val="0"/>
              </a:spcAft>
              <a:buNone/>
            </a:pPr>
            <a:r>
              <a:rPr lang="en" sz="4265">
                <a:solidFill>
                  <a:schemeClr val="dk1"/>
                </a:solidFill>
              </a:rPr>
              <a:t>number1 = input(““Please enter your first number to be added: “)</a:t>
            </a:r>
            <a:endParaRPr sz="4265">
              <a:solidFill>
                <a:schemeClr val="dk1"/>
              </a:solidFill>
            </a:endParaRPr>
          </a:p>
          <a:p>
            <a:pPr indent="0" lvl="0" marL="0" rtl="0" algn="l">
              <a:spcBef>
                <a:spcPts val="1200"/>
              </a:spcBef>
              <a:spcAft>
                <a:spcPts val="0"/>
              </a:spcAft>
              <a:buNone/>
            </a:pPr>
            <a:r>
              <a:rPr lang="en" sz="4265">
                <a:solidFill>
                  <a:schemeClr val="dk1"/>
                </a:solidFill>
              </a:rPr>
              <a:t>number 2 = 0</a:t>
            </a:r>
            <a:endParaRPr sz="4265">
              <a:solidFill>
                <a:schemeClr val="dk1"/>
              </a:solidFill>
            </a:endParaRPr>
          </a:p>
          <a:p>
            <a:pPr indent="0" lvl="0" marL="0" rtl="0" algn="l">
              <a:spcBef>
                <a:spcPts val="1200"/>
              </a:spcBef>
              <a:spcAft>
                <a:spcPts val="0"/>
              </a:spcAft>
              <a:buNone/>
            </a:pPr>
            <a:r>
              <a:rPr lang="en" sz="4265">
                <a:solidFill>
                  <a:schemeClr val="dk1"/>
                </a:solidFill>
              </a:rPr>
              <a:t>number2 = input(““Please enter your second number to be added: “)</a:t>
            </a:r>
            <a:endParaRPr sz="4265">
              <a:solidFill>
                <a:schemeClr val="dk1"/>
              </a:solidFill>
            </a:endParaRPr>
          </a:p>
          <a:p>
            <a:pPr indent="0" lvl="0" marL="0" rtl="0" algn="l">
              <a:spcBef>
                <a:spcPts val="1200"/>
              </a:spcBef>
              <a:spcAft>
                <a:spcPts val="0"/>
              </a:spcAft>
              <a:buNone/>
            </a:pPr>
            <a:r>
              <a:rPr lang="en" sz="4265">
                <a:solidFill>
                  <a:schemeClr val="dk1"/>
                </a:solidFill>
              </a:rPr>
              <a:t>result = 0</a:t>
            </a:r>
            <a:endParaRPr sz="4265">
              <a:solidFill>
                <a:schemeClr val="dk1"/>
              </a:solidFill>
            </a:endParaRPr>
          </a:p>
          <a:p>
            <a:pPr indent="0" lvl="0" marL="0" rtl="0" algn="l">
              <a:spcBef>
                <a:spcPts val="1200"/>
              </a:spcBef>
              <a:spcAft>
                <a:spcPts val="0"/>
              </a:spcAft>
              <a:buNone/>
            </a:pPr>
            <a:r>
              <a:rPr lang="en" sz="4265">
                <a:solidFill>
                  <a:schemeClr val="dk1"/>
                </a:solidFill>
              </a:rPr>
              <a:t>result = number1 + number2</a:t>
            </a:r>
            <a:endParaRPr sz="4265">
              <a:solidFill>
                <a:schemeClr val="dk1"/>
              </a:solidFill>
            </a:endParaRPr>
          </a:p>
          <a:p>
            <a:pPr indent="0" lvl="0" marL="0" rtl="0" algn="l">
              <a:spcBef>
                <a:spcPts val="1200"/>
              </a:spcBef>
              <a:spcAft>
                <a:spcPts val="0"/>
              </a:spcAft>
              <a:buNone/>
            </a:pPr>
            <a:r>
              <a:rPr lang="en" sz="4265">
                <a:solidFill>
                  <a:schemeClr val="dk1"/>
                </a:solidFill>
              </a:rPr>
              <a:t>print(“Your result is “ + result)</a:t>
            </a:r>
            <a:endParaRPr sz="4265">
              <a:solidFill>
                <a:schemeClr val="dk1"/>
              </a:solidFill>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9"/>
          <p:cNvSpPr txBox="1"/>
          <p:nvPr>
            <p:ph type="title"/>
          </p:nvPr>
        </p:nvSpPr>
        <p:spPr>
          <a:xfrm>
            <a:off x="792084" y="219919"/>
            <a:ext cx="7559700" cy="9336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a:p>
        </p:txBody>
      </p:sp>
      <p:sp>
        <p:nvSpPr>
          <p:cNvPr id="167" name="Google Shape;167;p29"/>
          <p:cNvSpPr txBox="1"/>
          <p:nvPr>
            <p:ph idx="1" type="body"/>
          </p:nvPr>
        </p:nvSpPr>
        <p:spPr>
          <a:xfrm>
            <a:off x="731187" y="1663040"/>
            <a:ext cx="7681800" cy="1907400"/>
          </a:xfrm>
          <a:prstGeom prst="rect">
            <a:avLst/>
          </a:prstGeom>
        </p:spPr>
        <p:txBody>
          <a:bodyPr anchorCtr="0" anchor="t" bIns="0" lIns="0" spcFirstLastPara="1" rIns="0" wrap="square" tIns="0">
            <a:normAutofit/>
          </a:bodyPr>
          <a:lstStyle/>
          <a:p>
            <a:pPr indent="0" lvl="0" marL="0" rtl="0" algn="l">
              <a:spcBef>
                <a:spcPts val="0"/>
              </a:spcBef>
              <a:spcAft>
                <a:spcPts val="1200"/>
              </a:spcAft>
              <a:buNone/>
            </a:pPr>
            <a:r>
              <a:t/>
            </a:r>
            <a:endParaRPr/>
          </a:p>
        </p:txBody>
      </p:sp>
      <p:pic>
        <p:nvPicPr>
          <p:cNvPr id="168" name="Google Shape;168;p2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69" name="Google Shape;169;p29"/>
          <p:cNvSpPr txBox="1"/>
          <p:nvPr>
            <p:ph idx="12" type="sldNum"/>
          </p:nvPr>
        </p:nvSpPr>
        <p:spPr>
          <a:xfrm>
            <a:off x="8544803" y="4877324"/>
            <a:ext cx="191400" cy="171600"/>
          </a:xfrm>
          <a:prstGeom prst="rect">
            <a:avLst/>
          </a:prstGeom>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552" name="Shape 1552"/>
        <p:cNvGrpSpPr/>
        <p:nvPr/>
      </p:nvGrpSpPr>
      <p:grpSpPr>
        <a:xfrm>
          <a:off x="0" y="0"/>
          <a:ext cx="0" cy="0"/>
          <a:chOff x="0" y="0"/>
          <a:chExt cx="0" cy="0"/>
        </a:xfrm>
      </p:grpSpPr>
      <p:sp>
        <p:nvSpPr>
          <p:cNvPr id="1553" name="Google Shape;1553;p164"/>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54" name="Google Shape;1554;p164"/>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55" name="Google Shape;1555;p164"/>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56" name="Google Shape;1556;p164"/>
          <p:cNvSpPr txBox="1"/>
          <p:nvPr>
            <p:ph type="title"/>
          </p:nvPr>
        </p:nvSpPr>
        <p:spPr>
          <a:xfrm>
            <a:off x="574800" y="0"/>
            <a:ext cx="85053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Techniques for development </a:t>
            </a:r>
            <a:endParaRPr u="none">
              <a:solidFill>
                <a:srgbClr val="D1190D"/>
              </a:solidFill>
            </a:endParaRPr>
          </a:p>
        </p:txBody>
      </p:sp>
      <p:sp>
        <p:nvSpPr>
          <p:cNvPr id="1557" name="Google Shape;1557;p164"/>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558" name="Google Shape;1558;p164"/>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559" name="Google Shape;1559;p164"/>
          <p:cNvSpPr txBox="1"/>
          <p:nvPr/>
        </p:nvSpPr>
        <p:spPr>
          <a:xfrm>
            <a:off x="728100" y="784450"/>
            <a:ext cx="8008200" cy="3832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2000">
                <a:solidFill>
                  <a:schemeClr val="dk1"/>
                </a:solidFill>
                <a:latin typeface="Calibri"/>
                <a:ea typeface="Calibri"/>
                <a:cs typeface="Calibri"/>
                <a:sym typeface="Calibri"/>
              </a:rPr>
              <a:t>We use three basic techniques to develop our algorithms:</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b="1" lang="en" sz="2000">
                <a:solidFill>
                  <a:schemeClr val="dk1"/>
                </a:solidFill>
                <a:latin typeface="Calibri"/>
                <a:ea typeface="Calibri"/>
                <a:cs typeface="Calibri"/>
                <a:sym typeface="Calibri"/>
              </a:rPr>
              <a:t>Top-down approach</a:t>
            </a:r>
            <a:endParaRPr b="1" sz="2000">
              <a:solidFill>
                <a:schemeClr val="dk1"/>
              </a:solidFill>
              <a:latin typeface="Calibri"/>
              <a:ea typeface="Calibri"/>
              <a:cs typeface="Calibri"/>
              <a:sym typeface="Calibri"/>
            </a:endParaRPr>
          </a:p>
          <a:p>
            <a:pPr indent="-355600" lvl="1" marL="9144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Top-down is what we did in the previous example.  We start with a High-level idea and we revise it, breaking it into smaller parts until we can visible see the coding elements needed to create the program.</a:t>
            </a:r>
            <a:endParaRPr sz="2000">
              <a:solidFill>
                <a:schemeClr val="dk1"/>
              </a:solidFill>
              <a:latin typeface="Calibri"/>
              <a:ea typeface="Calibri"/>
              <a:cs typeface="Calibri"/>
              <a:sym typeface="Calibri"/>
            </a:endParaRPr>
          </a:p>
          <a:p>
            <a:pPr indent="-355600" lvl="1" marL="9144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Top-down approach uses a concept called </a:t>
            </a:r>
            <a:r>
              <a:rPr b="1" lang="en" sz="2000">
                <a:solidFill>
                  <a:schemeClr val="dk1"/>
                </a:solidFill>
                <a:latin typeface="Calibri"/>
                <a:ea typeface="Calibri"/>
                <a:cs typeface="Calibri"/>
                <a:sym typeface="Calibri"/>
              </a:rPr>
              <a:t>step-wise refinement.</a:t>
            </a:r>
            <a:r>
              <a:rPr lang="en" sz="2000">
                <a:solidFill>
                  <a:schemeClr val="dk1"/>
                </a:solidFill>
                <a:latin typeface="Calibri"/>
                <a:ea typeface="Calibri"/>
                <a:cs typeface="Calibri"/>
                <a:sym typeface="Calibri"/>
              </a:rPr>
              <a:t>  This means you do multiple versions of your outline, breaking up each bullet point again and again until your bullet points can be easily translatable into code.</a:t>
            </a:r>
            <a:endParaRPr sz="2000">
              <a:solidFill>
                <a:schemeClr val="dk1"/>
              </a:solidFill>
              <a:latin typeface="Calibri"/>
              <a:ea typeface="Calibri"/>
              <a:cs typeface="Calibri"/>
              <a:sym typeface="Calibri"/>
            </a:endParaRPr>
          </a:p>
          <a:p>
            <a:pPr indent="-355600" lvl="1" marL="9144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We often use the </a:t>
            </a:r>
            <a:r>
              <a:rPr b="1" lang="en" sz="2000">
                <a:solidFill>
                  <a:schemeClr val="dk1"/>
                </a:solidFill>
                <a:latin typeface="Calibri"/>
                <a:ea typeface="Calibri"/>
                <a:cs typeface="Calibri"/>
                <a:sym typeface="Calibri"/>
              </a:rPr>
              <a:t>Divide and Conquer Technique in Top Down </a:t>
            </a:r>
            <a:r>
              <a:rPr lang="en" sz="2000">
                <a:solidFill>
                  <a:schemeClr val="dk1"/>
                </a:solidFill>
                <a:latin typeface="Calibri"/>
                <a:ea typeface="Calibri"/>
                <a:cs typeface="Calibri"/>
                <a:sym typeface="Calibri"/>
              </a:rPr>
              <a:t>- breaking the problem into smaller, more manageable pieces.</a:t>
            </a:r>
            <a:endParaRPr sz="2000">
              <a:solidFill>
                <a:schemeClr val="dk1"/>
              </a:solidFill>
              <a:latin typeface="Calibri"/>
              <a:ea typeface="Calibri"/>
              <a:cs typeface="Calibri"/>
              <a:sym typeface="Calibri"/>
            </a:endParaRPr>
          </a:p>
        </p:txBody>
      </p:sp>
      <p:sp>
        <p:nvSpPr>
          <p:cNvPr id="1560" name="Google Shape;1560;p164"/>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561" name="Google Shape;1561;p164"/>
          <p:cNvGrpSpPr/>
          <p:nvPr/>
        </p:nvGrpSpPr>
        <p:grpSpPr>
          <a:xfrm>
            <a:off x="312780" y="4766655"/>
            <a:ext cx="2220930" cy="352501"/>
            <a:chOff x="6077925" y="4856850"/>
            <a:chExt cx="6064800" cy="1143000"/>
          </a:xfrm>
        </p:grpSpPr>
        <p:sp>
          <p:nvSpPr>
            <p:cNvPr id="1562" name="Google Shape;1562;p164"/>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563" name="Google Shape;1563;p164"/>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567" name="Shape 1567"/>
        <p:cNvGrpSpPr/>
        <p:nvPr/>
      </p:nvGrpSpPr>
      <p:grpSpPr>
        <a:xfrm>
          <a:off x="0" y="0"/>
          <a:ext cx="0" cy="0"/>
          <a:chOff x="0" y="0"/>
          <a:chExt cx="0" cy="0"/>
        </a:xfrm>
      </p:grpSpPr>
      <p:sp>
        <p:nvSpPr>
          <p:cNvPr id="1568" name="Google Shape;1568;p165"/>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69" name="Google Shape;1569;p165"/>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70" name="Google Shape;1570;p165"/>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71" name="Google Shape;1571;p165"/>
          <p:cNvSpPr txBox="1"/>
          <p:nvPr>
            <p:ph type="title"/>
          </p:nvPr>
        </p:nvSpPr>
        <p:spPr>
          <a:xfrm>
            <a:off x="563475" y="2400"/>
            <a:ext cx="85053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Techniques for development </a:t>
            </a:r>
            <a:endParaRPr u="none">
              <a:solidFill>
                <a:srgbClr val="D1190D"/>
              </a:solidFill>
            </a:endParaRPr>
          </a:p>
        </p:txBody>
      </p:sp>
      <p:sp>
        <p:nvSpPr>
          <p:cNvPr id="1572" name="Google Shape;1572;p165"/>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573" name="Google Shape;1573;p165"/>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574" name="Google Shape;1574;p165"/>
          <p:cNvSpPr txBox="1"/>
          <p:nvPr/>
        </p:nvSpPr>
        <p:spPr>
          <a:xfrm>
            <a:off x="812025" y="713750"/>
            <a:ext cx="8008200" cy="4386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000">
                <a:solidFill>
                  <a:schemeClr val="dk1"/>
                </a:solidFill>
                <a:latin typeface="Calibri"/>
                <a:ea typeface="Calibri"/>
                <a:cs typeface="Calibri"/>
                <a:sym typeface="Calibri"/>
              </a:rPr>
              <a:t>Bottom Up Approach: </a:t>
            </a:r>
            <a:endParaRPr b="1"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Design a problem that you want to address with an algorithm</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Then look at problems similar to it. </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Use the pieces from other programs to build out your solution.</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Bottom up is an engineering technique where you have goal x and supplies y, how do you get to your goal?</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b="1" lang="en" sz="2000">
                <a:solidFill>
                  <a:schemeClr val="dk1"/>
                </a:solidFill>
                <a:latin typeface="Calibri"/>
                <a:ea typeface="Calibri"/>
                <a:cs typeface="Calibri"/>
                <a:sym typeface="Calibri"/>
              </a:rPr>
              <a:t>Combination of the two approaches</a:t>
            </a:r>
            <a:endParaRPr b="1"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The reality is we use both approaches often together to get a robust solution. </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Trying to look at problems from different points of view often help us with understanding where problems are in our logic.</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75" name="Google Shape;1575;p165"/>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576" name="Google Shape;1576;p165"/>
          <p:cNvGrpSpPr/>
          <p:nvPr/>
        </p:nvGrpSpPr>
        <p:grpSpPr>
          <a:xfrm>
            <a:off x="312780" y="4766655"/>
            <a:ext cx="2220930" cy="352501"/>
            <a:chOff x="6077925" y="4856850"/>
            <a:chExt cx="6064800" cy="1143000"/>
          </a:xfrm>
        </p:grpSpPr>
        <p:sp>
          <p:nvSpPr>
            <p:cNvPr id="1577" name="Google Shape;1577;p165"/>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578" name="Google Shape;1578;p165"/>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582" name="Shape 1582"/>
        <p:cNvGrpSpPr/>
        <p:nvPr/>
      </p:nvGrpSpPr>
      <p:grpSpPr>
        <a:xfrm>
          <a:off x="0" y="0"/>
          <a:ext cx="0" cy="0"/>
          <a:chOff x="0" y="0"/>
          <a:chExt cx="0" cy="0"/>
        </a:xfrm>
      </p:grpSpPr>
      <p:sp>
        <p:nvSpPr>
          <p:cNvPr id="1583" name="Google Shape;1583;p166"/>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84" name="Google Shape;1584;p166"/>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85" name="Google Shape;1585;p166"/>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86" name="Google Shape;1586;p166"/>
          <p:cNvSpPr txBox="1"/>
          <p:nvPr>
            <p:ph type="title"/>
          </p:nvPr>
        </p:nvSpPr>
        <p:spPr>
          <a:xfrm>
            <a:off x="563475" y="219925"/>
            <a:ext cx="74907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A computer can complete the task  </a:t>
            </a:r>
            <a:endParaRPr u="none">
              <a:solidFill>
                <a:srgbClr val="D1190D"/>
              </a:solidFill>
            </a:endParaRPr>
          </a:p>
        </p:txBody>
      </p:sp>
      <p:sp>
        <p:nvSpPr>
          <p:cNvPr id="1587" name="Google Shape;1587;p166"/>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588" name="Google Shape;1588;p166"/>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589" name="Google Shape;1589;p166"/>
          <p:cNvSpPr txBox="1"/>
          <p:nvPr/>
        </p:nvSpPr>
        <p:spPr>
          <a:xfrm>
            <a:off x="739450" y="1271625"/>
            <a:ext cx="7490700" cy="2755200"/>
          </a:xfrm>
          <a:prstGeom prst="rect">
            <a:avLst/>
          </a:prstGeom>
          <a:noFill/>
          <a:ln>
            <a:noFill/>
          </a:ln>
        </p:spPr>
        <p:txBody>
          <a:bodyPr anchorCtr="0" anchor="t" bIns="68575" lIns="68575" spcFirstLastPara="1" rIns="68575" wrap="square" tIns="68575">
            <a:spAutoFit/>
          </a:bodyPr>
          <a:lstStyle/>
          <a:p>
            <a:pPr indent="-292100" lvl="0" marL="342900" rtl="0" algn="l">
              <a:lnSpc>
                <a:spcPct val="15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Computers work in binary: yes and no, one and zero, true and false.</a:t>
            </a:r>
            <a:endParaRPr sz="2000">
              <a:solidFill>
                <a:schemeClr val="dk1"/>
              </a:solidFill>
              <a:latin typeface="Calibri"/>
              <a:ea typeface="Calibri"/>
              <a:cs typeface="Calibri"/>
              <a:sym typeface="Calibri"/>
            </a:endParaRPr>
          </a:p>
          <a:p>
            <a:pPr indent="-292100" lvl="0" marL="342900" rtl="0" algn="l">
              <a:lnSpc>
                <a:spcPct val="15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The computer isn’t good with “loose instructions” or instructions that are indefinite.</a:t>
            </a:r>
            <a:endParaRPr sz="2000">
              <a:solidFill>
                <a:schemeClr val="dk1"/>
              </a:solidFill>
              <a:latin typeface="Calibri"/>
              <a:ea typeface="Calibri"/>
              <a:cs typeface="Calibri"/>
              <a:sym typeface="Calibri"/>
            </a:endParaRPr>
          </a:p>
          <a:p>
            <a:pPr indent="-292100" lvl="0" marL="342900" rtl="0" algn="l">
              <a:lnSpc>
                <a:spcPct val="15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It is impossible for the computer to do the following instruction:</a:t>
            </a:r>
            <a:endParaRPr sz="2000">
              <a:solidFill>
                <a:schemeClr val="dk1"/>
              </a:solidFill>
              <a:latin typeface="Calibri"/>
              <a:ea typeface="Calibri"/>
              <a:cs typeface="Calibri"/>
              <a:sym typeface="Calibri"/>
            </a:endParaRPr>
          </a:p>
          <a:p>
            <a:pPr indent="-292100" lvl="1" marL="685800" rtl="0" algn="l">
              <a:lnSpc>
                <a:spcPct val="15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When you are done enjoying the sunset, do this step.</a:t>
            </a:r>
            <a:endParaRPr sz="2000">
              <a:solidFill>
                <a:schemeClr val="dk1"/>
              </a:solidFill>
              <a:latin typeface="Calibri"/>
              <a:ea typeface="Calibri"/>
              <a:cs typeface="Calibri"/>
              <a:sym typeface="Calibri"/>
            </a:endParaRPr>
          </a:p>
          <a:p>
            <a:pPr indent="-292100" lvl="0" marL="342900" rtl="0" algn="l">
              <a:lnSpc>
                <a:spcPct val="15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Therefore the instruction</a:t>
            </a:r>
            <a:r>
              <a:rPr b="1" lang="en" sz="2000">
                <a:solidFill>
                  <a:schemeClr val="dk1"/>
                </a:solidFill>
                <a:latin typeface="Calibri"/>
                <a:ea typeface="Calibri"/>
                <a:cs typeface="Calibri"/>
                <a:sym typeface="Calibri"/>
              </a:rPr>
              <a:t> must be able to end.</a:t>
            </a:r>
            <a:endParaRPr b="1" sz="2000">
              <a:solidFill>
                <a:schemeClr val="dk1"/>
              </a:solidFill>
              <a:latin typeface="Calibri"/>
              <a:ea typeface="Calibri"/>
              <a:cs typeface="Calibri"/>
              <a:sym typeface="Calibri"/>
            </a:endParaRPr>
          </a:p>
        </p:txBody>
      </p:sp>
      <p:sp>
        <p:nvSpPr>
          <p:cNvPr id="1590" name="Google Shape;1590;p166"/>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591" name="Google Shape;1591;p166"/>
          <p:cNvGrpSpPr/>
          <p:nvPr/>
        </p:nvGrpSpPr>
        <p:grpSpPr>
          <a:xfrm>
            <a:off x="312780" y="4766655"/>
            <a:ext cx="2220930" cy="352501"/>
            <a:chOff x="6077925" y="4856850"/>
            <a:chExt cx="6064800" cy="1143000"/>
          </a:xfrm>
        </p:grpSpPr>
        <p:sp>
          <p:nvSpPr>
            <p:cNvPr id="1592" name="Google Shape;1592;p166"/>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593" name="Google Shape;1593;p166"/>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597" name="Shape 1597"/>
        <p:cNvGrpSpPr/>
        <p:nvPr/>
      </p:nvGrpSpPr>
      <p:grpSpPr>
        <a:xfrm>
          <a:off x="0" y="0"/>
          <a:ext cx="0" cy="0"/>
          <a:chOff x="0" y="0"/>
          <a:chExt cx="0" cy="0"/>
        </a:xfrm>
      </p:grpSpPr>
      <p:sp>
        <p:nvSpPr>
          <p:cNvPr id="1598" name="Google Shape;1598;p167"/>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99" name="Google Shape;1599;p167"/>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00" name="Google Shape;1600;p167"/>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01" name="Google Shape;1601;p167"/>
          <p:cNvSpPr txBox="1"/>
          <p:nvPr>
            <p:ph type="title"/>
          </p:nvPr>
        </p:nvSpPr>
        <p:spPr>
          <a:xfrm>
            <a:off x="563475" y="219925"/>
            <a:ext cx="74907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It Ends</a:t>
            </a:r>
            <a:endParaRPr u="none">
              <a:solidFill>
                <a:srgbClr val="D1190D"/>
              </a:solidFill>
            </a:endParaRPr>
          </a:p>
        </p:txBody>
      </p:sp>
      <p:sp>
        <p:nvSpPr>
          <p:cNvPr id="1602" name="Google Shape;1602;p167"/>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603" name="Google Shape;1603;p167"/>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604" name="Google Shape;1604;p167"/>
          <p:cNvSpPr txBox="1"/>
          <p:nvPr/>
        </p:nvSpPr>
        <p:spPr>
          <a:xfrm>
            <a:off x="716775" y="947300"/>
            <a:ext cx="6747600" cy="3216900"/>
          </a:xfrm>
          <a:prstGeom prst="rect">
            <a:avLst/>
          </a:prstGeom>
          <a:noFill/>
          <a:ln>
            <a:noFill/>
          </a:ln>
        </p:spPr>
        <p:txBody>
          <a:bodyPr anchorCtr="0" anchor="t" bIns="68575" lIns="68575" spcFirstLastPara="1" rIns="68575" wrap="square" tIns="68575">
            <a:spAutoFit/>
          </a:bodyPr>
          <a:lstStyle/>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It must end.  When try to design with infinity with caution.</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For the most part, the only place that we work with the program being allowed to run infinitely are systems programs - the operating system, the computer security features, etc.</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These programs work on the idea that they run infinitely until an “interrupt” event occurs.  We assume a lot of interrupts will happen.</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These programs are then ended either by an interrupt or the user turning off the devise.</a:t>
            </a:r>
            <a:endParaRPr sz="2000">
              <a:solidFill>
                <a:schemeClr val="dk1"/>
              </a:solidFill>
              <a:latin typeface="Calibri"/>
              <a:ea typeface="Calibri"/>
              <a:cs typeface="Calibri"/>
              <a:sym typeface="Calibri"/>
            </a:endParaRPr>
          </a:p>
        </p:txBody>
      </p:sp>
      <p:sp>
        <p:nvSpPr>
          <p:cNvPr id="1605" name="Google Shape;1605;p167"/>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606" name="Google Shape;1606;p167"/>
          <p:cNvGrpSpPr/>
          <p:nvPr/>
        </p:nvGrpSpPr>
        <p:grpSpPr>
          <a:xfrm>
            <a:off x="312780" y="4766655"/>
            <a:ext cx="2220930" cy="352501"/>
            <a:chOff x="6077925" y="4856850"/>
            <a:chExt cx="6064800" cy="1143000"/>
          </a:xfrm>
        </p:grpSpPr>
        <p:sp>
          <p:nvSpPr>
            <p:cNvPr id="1607" name="Google Shape;1607;p167"/>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608" name="Google Shape;1608;p167"/>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612" name="Shape 1612"/>
        <p:cNvGrpSpPr/>
        <p:nvPr/>
      </p:nvGrpSpPr>
      <p:grpSpPr>
        <a:xfrm>
          <a:off x="0" y="0"/>
          <a:ext cx="0" cy="0"/>
          <a:chOff x="0" y="0"/>
          <a:chExt cx="0" cy="0"/>
        </a:xfrm>
      </p:grpSpPr>
      <p:sp>
        <p:nvSpPr>
          <p:cNvPr id="1613" name="Google Shape;1613;p168"/>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14" name="Google Shape;1614;p168"/>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15" name="Google Shape;1615;p168"/>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16" name="Google Shape;1616;p168"/>
          <p:cNvSpPr txBox="1"/>
          <p:nvPr>
            <p:ph type="title"/>
          </p:nvPr>
        </p:nvSpPr>
        <p:spPr>
          <a:xfrm>
            <a:off x="563475" y="219925"/>
            <a:ext cx="74907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Algorithms: There is a result at the end </a:t>
            </a:r>
            <a:endParaRPr u="none">
              <a:solidFill>
                <a:srgbClr val="D1190D"/>
              </a:solidFill>
            </a:endParaRPr>
          </a:p>
        </p:txBody>
      </p:sp>
      <p:sp>
        <p:nvSpPr>
          <p:cNvPr id="1617" name="Google Shape;1617;p168"/>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618" name="Google Shape;1618;p168"/>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1619" name="Google Shape;1619;p168"/>
          <p:cNvSpPr txBox="1"/>
          <p:nvPr/>
        </p:nvSpPr>
        <p:spPr>
          <a:xfrm>
            <a:off x="723300" y="947300"/>
            <a:ext cx="7697400" cy="3216900"/>
          </a:xfrm>
          <a:prstGeom prst="rect">
            <a:avLst/>
          </a:prstGeom>
          <a:noFill/>
          <a:ln>
            <a:noFill/>
          </a:ln>
        </p:spPr>
        <p:txBody>
          <a:bodyPr anchorCtr="0" anchor="t" bIns="68575" lIns="68575" spcFirstLastPara="1" rIns="68575" wrap="square" tIns="68575">
            <a:spAutoFit/>
          </a:bodyPr>
          <a:lstStyle/>
          <a:p>
            <a:pPr indent="-292100" lvl="0" marL="3429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The purpose of the algorithm is to manipulate the data in some way - therefore by the time the algorithm ends - something should have happened with the data.</a:t>
            </a:r>
            <a:endParaRPr sz="2000">
              <a:solidFill>
                <a:schemeClr val="dk1"/>
              </a:solidFill>
              <a:latin typeface="Calibri"/>
              <a:ea typeface="Calibri"/>
              <a:cs typeface="Calibri"/>
              <a:sym typeface="Calibri"/>
            </a:endParaRPr>
          </a:p>
          <a:p>
            <a:pPr indent="-292100" lvl="0" marL="3429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Examples:</a:t>
            </a:r>
            <a:endParaRPr sz="2000">
              <a:solidFill>
                <a:schemeClr val="dk1"/>
              </a:solidFill>
              <a:latin typeface="Calibri"/>
              <a:ea typeface="Calibri"/>
              <a:cs typeface="Calibri"/>
              <a:sym typeface="Calibri"/>
            </a:endParaRPr>
          </a:p>
          <a:p>
            <a:pPr indent="-292100" lvl="1" marL="6858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Something was stored</a:t>
            </a:r>
            <a:endParaRPr sz="2000">
              <a:solidFill>
                <a:schemeClr val="dk1"/>
              </a:solidFill>
              <a:latin typeface="Calibri"/>
              <a:ea typeface="Calibri"/>
              <a:cs typeface="Calibri"/>
              <a:sym typeface="Calibri"/>
            </a:endParaRPr>
          </a:p>
          <a:p>
            <a:pPr indent="-292100" lvl="1" marL="6858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Something was printed or reported to the user</a:t>
            </a:r>
            <a:endParaRPr sz="2000">
              <a:solidFill>
                <a:schemeClr val="dk1"/>
              </a:solidFill>
              <a:latin typeface="Calibri"/>
              <a:ea typeface="Calibri"/>
              <a:cs typeface="Calibri"/>
              <a:sym typeface="Calibri"/>
            </a:endParaRPr>
          </a:p>
          <a:p>
            <a:pPr indent="-292100" lvl="1" marL="6858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A value changed</a:t>
            </a:r>
            <a:endParaRPr sz="2000">
              <a:solidFill>
                <a:schemeClr val="dk1"/>
              </a:solidFill>
              <a:latin typeface="Calibri"/>
              <a:ea typeface="Calibri"/>
              <a:cs typeface="Calibri"/>
              <a:sym typeface="Calibri"/>
            </a:endParaRPr>
          </a:p>
          <a:p>
            <a:pPr indent="-292100" lvl="1" marL="6858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A value was visualized in a cool way</a:t>
            </a:r>
            <a:endParaRPr sz="2000">
              <a:solidFill>
                <a:schemeClr val="dk1"/>
              </a:solidFill>
              <a:latin typeface="Calibri"/>
              <a:ea typeface="Calibri"/>
              <a:cs typeface="Calibri"/>
              <a:sym typeface="Calibri"/>
            </a:endParaRPr>
          </a:p>
          <a:p>
            <a:pPr indent="-292100" lvl="1" marL="6858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A set of values were analyzed</a:t>
            </a:r>
            <a:endParaRPr sz="2000">
              <a:solidFill>
                <a:schemeClr val="dk1"/>
              </a:solidFill>
              <a:latin typeface="Calibri"/>
              <a:ea typeface="Calibri"/>
              <a:cs typeface="Calibri"/>
              <a:sym typeface="Calibri"/>
            </a:endParaRPr>
          </a:p>
          <a:p>
            <a:pPr indent="-292100" lvl="1" marL="685800" rtl="0" algn="l">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etc…</a:t>
            </a:r>
            <a:endParaRPr sz="2000">
              <a:solidFill>
                <a:schemeClr val="dk1"/>
              </a:solidFill>
              <a:latin typeface="Calibri"/>
              <a:ea typeface="Calibri"/>
              <a:cs typeface="Calibri"/>
              <a:sym typeface="Calibri"/>
            </a:endParaRPr>
          </a:p>
        </p:txBody>
      </p:sp>
      <p:sp>
        <p:nvSpPr>
          <p:cNvPr id="1620" name="Google Shape;1620;p168"/>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621" name="Google Shape;1621;p168"/>
          <p:cNvGrpSpPr/>
          <p:nvPr/>
        </p:nvGrpSpPr>
        <p:grpSpPr>
          <a:xfrm>
            <a:off x="312780" y="4766655"/>
            <a:ext cx="2220930" cy="352501"/>
            <a:chOff x="6077925" y="4856850"/>
            <a:chExt cx="6064800" cy="1143000"/>
          </a:xfrm>
        </p:grpSpPr>
        <p:sp>
          <p:nvSpPr>
            <p:cNvPr id="1622" name="Google Shape;1622;p168"/>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623" name="Google Shape;1623;p168"/>
            <p:cNvPicPr preferRelativeResize="0"/>
            <p:nvPr/>
          </p:nvPicPr>
          <p:blipFill>
            <a:blip r:embed="rId4">
              <a:alphaModFix/>
            </a:blip>
            <a:stretch>
              <a:fillRect/>
            </a:stretch>
          </p:blipFill>
          <p:spPr>
            <a:xfrm>
              <a:off x="6369202" y="4941951"/>
              <a:ext cx="5634652" cy="938175"/>
            </a:xfrm>
            <a:prstGeom prst="rect">
              <a:avLst/>
            </a:prstGeom>
            <a:noFill/>
            <a:ln>
              <a:noFill/>
            </a:ln>
          </p:spPr>
        </p:pic>
      </p:gr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7" name="Shape 1627"/>
        <p:cNvGrpSpPr/>
        <p:nvPr/>
      </p:nvGrpSpPr>
      <p:grpSpPr>
        <a:xfrm>
          <a:off x="0" y="0"/>
          <a:ext cx="0" cy="0"/>
          <a:chOff x="0" y="0"/>
          <a:chExt cx="0" cy="0"/>
        </a:xfrm>
      </p:grpSpPr>
      <p:sp>
        <p:nvSpPr>
          <p:cNvPr id="1628" name="Google Shape;1628;p16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Brainstorming</a:t>
            </a:r>
            <a:endParaRPr/>
          </a:p>
        </p:txBody>
      </p:sp>
      <p:sp>
        <p:nvSpPr>
          <p:cNvPr id="1629" name="Google Shape;1629;p16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1200">
                <a:solidFill>
                  <a:schemeClr val="dk1"/>
                </a:solidFill>
              </a:rPr>
              <a:t>8.1.5.AP.1: Compare and refine multiple algorithms for the same task and determine which is the most appropriate.</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Lego organization</a:t>
            </a:r>
            <a:endParaRPr sz="1200">
              <a:solidFill>
                <a:schemeClr val="dk1"/>
              </a:solidFill>
            </a:endParaRPr>
          </a:p>
          <a:p>
            <a:pPr indent="0" lvl="0" marL="0" rtl="0" algn="l">
              <a:lnSpc>
                <a:spcPct val="100000"/>
              </a:lnSpc>
              <a:spcBef>
                <a:spcPts val="0"/>
              </a:spcBef>
              <a:spcAft>
                <a:spcPts val="0"/>
              </a:spcAft>
              <a:buNone/>
            </a:pPr>
            <a:r>
              <a:t/>
            </a:r>
            <a:endParaRPr sz="1200">
              <a:solidFill>
                <a:schemeClr val="dk1"/>
              </a:solidFill>
            </a:endParaRPr>
          </a:p>
          <a:p>
            <a:pPr indent="0" lvl="0" marL="0" rtl="0" algn="l">
              <a:lnSpc>
                <a:spcPct val="100000"/>
              </a:lnSpc>
              <a:spcBef>
                <a:spcPts val="0"/>
              </a:spcBef>
              <a:spcAft>
                <a:spcPts val="0"/>
              </a:spcAft>
              <a:buNone/>
            </a:pPr>
            <a:r>
              <a:rPr lang="en" sz="1200">
                <a:solidFill>
                  <a:schemeClr val="dk1"/>
                </a:solidFill>
              </a:rPr>
              <a:t>8.1.5.AP.2: Create programs that use clearly named variables to store and modify data.</a:t>
            </a:r>
            <a:endParaRPr sz="1200">
              <a:solidFill>
                <a:schemeClr val="dk1"/>
              </a:solidFill>
            </a:endParaRPr>
          </a:p>
          <a:p>
            <a:pPr indent="0" lvl="0" marL="0" rtl="0" algn="l">
              <a:lnSpc>
                <a:spcPct val="100000"/>
              </a:lnSpc>
              <a:spcBef>
                <a:spcPts val="0"/>
              </a:spcBef>
              <a:spcAft>
                <a:spcPts val="0"/>
              </a:spcAft>
              <a:buNone/>
            </a:pPr>
            <a:r>
              <a:rPr lang="en" sz="1200">
                <a:solidFill>
                  <a:schemeClr val="dk1"/>
                </a:solidFill>
              </a:rPr>
              <a:t>8.1.5.AP.3: Create programs that include sequences, events, loops, and conditionals.</a:t>
            </a:r>
            <a:endParaRPr sz="1200">
              <a:solidFill>
                <a:schemeClr val="dk1"/>
              </a:solidFill>
            </a:endParaRPr>
          </a:p>
          <a:p>
            <a:pPr indent="0" lvl="0" marL="0" rtl="0" algn="l">
              <a:lnSpc>
                <a:spcPct val="100000"/>
              </a:lnSpc>
              <a:spcBef>
                <a:spcPts val="0"/>
              </a:spcBef>
              <a:spcAft>
                <a:spcPts val="0"/>
              </a:spcAft>
              <a:buNone/>
            </a:pPr>
            <a:r>
              <a:rPr lang="en" sz="1200">
                <a:solidFill>
                  <a:srgbClr val="000000"/>
                </a:solidFill>
              </a:rPr>
              <a:t>8.1.5.AP.4: Break down problems into smaller, manageable sub-problems to facilitate program development.</a:t>
            </a:r>
            <a:endParaRPr sz="1200">
              <a:solidFill>
                <a:srgbClr val="000000"/>
              </a:solidFill>
            </a:endParaRPr>
          </a:p>
          <a:p>
            <a:pPr indent="0" lvl="0" marL="0" rtl="0" algn="l">
              <a:lnSpc>
                <a:spcPct val="100000"/>
              </a:lnSpc>
              <a:spcBef>
                <a:spcPts val="0"/>
              </a:spcBef>
              <a:spcAft>
                <a:spcPts val="0"/>
              </a:spcAft>
              <a:buNone/>
            </a:pPr>
            <a:r>
              <a:rPr lang="en" sz="1200">
                <a:solidFill>
                  <a:srgbClr val="000000"/>
                </a:solidFill>
              </a:rPr>
              <a:t>8.1.5.AP.5: Modify, remix, or incorporate pieces of existing programs into one’s own work to add additional features or create a new program.</a:t>
            </a:r>
            <a:endParaRPr sz="1200">
              <a:solidFill>
                <a:srgbClr val="000000"/>
              </a:solidFill>
            </a:endParaRPr>
          </a:p>
          <a:p>
            <a:pPr indent="0" lvl="0" marL="0" rtl="0" algn="l">
              <a:lnSpc>
                <a:spcPct val="100000"/>
              </a:lnSpc>
              <a:spcBef>
                <a:spcPts val="0"/>
              </a:spcBef>
              <a:spcAft>
                <a:spcPts val="0"/>
              </a:spcAft>
              <a:buNone/>
            </a:pPr>
            <a:r>
              <a:rPr lang="en" sz="1200">
                <a:solidFill>
                  <a:srgbClr val="000000"/>
                </a:solidFill>
              </a:rPr>
              <a:t>8.1.5.AP.6: Develop programs using an iterative process, implement the program design, and test the program to ensure it works as intended.</a:t>
            </a:r>
            <a:endParaRPr sz="1200">
              <a:solidFill>
                <a:srgbClr val="000000"/>
              </a:solidFill>
            </a:endParaRPr>
          </a:p>
          <a:p>
            <a:pPr indent="0" lvl="0" marL="0" rtl="0" algn="l">
              <a:lnSpc>
                <a:spcPct val="100000"/>
              </a:lnSpc>
              <a:spcBef>
                <a:spcPts val="0"/>
              </a:spcBef>
              <a:spcAft>
                <a:spcPts val="0"/>
              </a:spcAft>
              <a:buNone/>
            </a:pPr>
            <a:r>
              <a:t/>
            </a:r>
            <a:endParaRPr sz="1200">
              <a:solidFill>
                <a:schemeClr val="dk1"/>
              </a:solidFill>
            </a:endParaRPr>
          </a:p>
          <a:p>
            <a:pPr indent="0" lvl="0" marL="0" rtl="0" algn="l">
              <a:spcBef>
                <a:spcPts val="0"/>
              </a:spcBef>
              <a:spcAft>
                <a:spcPts val="1200"/>
              </a:spcAft>
              <a:buNone/>
            </a:pPr>
            <a:r>
              <a:t/>
            </a:r>
            <a:endParaRPr sz="1300">
              <a:solidFill>
                <a:schemeClr val="dk1"/>
              </a:solidFill>
            </a:endParaRPr>
          </a:p>
        </p:txBody>
      </p:sp>
      <p:sp>
        <p:nvSpPr>
          <p:cNvPr id="1630" name="Google Shape;1630;p1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4" name="Shape 1634"/>
        <p:cNvGrpSpPr/>
        <p:nvPr/>
      </p:nvGrpSpPr>
      <p:grpSpPr>
        <a:xfrm>
          <a:off x="0" y="0"/>
          <a:ext cx="0" cy="0"/>
          <a:chOff x="0" y="0"/>
          <a:chExt cx="0" cy="0"/>
        </a:xfrm>
      </p:grpSpPr>
      <p:sp>
        <p:nvSpPr>
          <p:cNvPr id="1635" name="Google Shape;1635;p170"/>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Simple Lessons</a:t>
            </a:r>
            <a:endParaRPr/>
          </a:p>
        </p:txBody>
      </p:sp>
      <p:sp>
        <p:nvSpPr>
          <p:cNvPr id="1636" name="Google Shape;1636;p1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640" name="Shape 1640"/>
        <p:cNvGrpSpPr/>
        <p:nvPr/>
      </p:nvGrpSpPr>
      <p:grpSpPr>
        <a:xfrm>
          <a:off x="0" y="0"/>
          <a:ext cx="0" cy="0"/>
          <a:chOff x="0" y="0"/>
          <a:chExt cx="0" cy="0"/>
        </a:xfrm>
      </p:grpSpPr>
      <p:sp>
        <p:nvSpPr>
          <p:cNvPr id="1641" name="Google Shape;1641;p171"/>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42" name="Google Shape;1642;p171"/>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43" name="Google Shape;1643;p171"/>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44" name="Google Shape;1644;p171"/>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645" name="Google Shape;1645;p171"/>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646" name="Google Shape;1646;p171"/>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Education Hub</a:t>
            </a:r>
            <a:endParaRPr b="1" sz="1500">
              <a:solidFill>
                <a:schemeClr val="lt1"/>
              </a:solidFill>
              <a:latin typeface="Calibri"/>
              <a:ea typeface="Calibri"/>
              <a:cs typeface="Calibri"/>
              <a:sym typeface="Calibri"/>
            </a:endParaRPr>
          </a:p>
        </p:txBody>
      </p:sp>
      <p:grpSp>
        <p:nvGrpSpPr>
          <p:cNvPr id="1647" name="Google Shape;1647;p171"/>
          <p:cNvGrpSpPr/>
          <p:nvPr/>
        </p:nvGrpSpPr>
        <p:grpSpPr>
          <a:xfrm>
            <a:off x="312780" y="4766655"/>
            <a:ext cx="2220930" cy="352501"/>
            <a:chOff x="6077925" y="4856850"/>
            <a:chExt cx="6064800" cy="1143000"/>
          </a:xfrm>
        </p:grpSpPr>
        <p:sp>
          <p:nvSpPr>
            <p:cNvPr id="1648" name="Google Shape;1648;p171"/>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649" name="Google Shape;1649;p171"/>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650" name="Google Shape;1650;p171"/>
          <p:cNvSpPr txBox="1"/>
          <p:nvPr/>
        </p:nvSpPr>
        <p:spPr>
          <a:xfrm>
            <a:off x="925020" y="256475"/>
            <a:ext cx="7357800" cy="6372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n" sz="3600">
                <a:solidFill>
                  <a:srgbClr val="D1190D"/>
                </a:solidFill>
                <a:latin typeface="Arimo"/>
                <a:ea typeface="Arimo"/>
                <a:cs typeface="Arimo"/>
                <a:sym typeface="Arimo"/>
              </a:rPr>
              <a:t>Unplugged Activities</a:t>
            </a:r>
            <a:endParaRPr b="1" sz="3600">
              <a:solidFill>
                <a:srgbClr val="D1190D"/>
              </a:solidFill>
              <a:latin typeface="Arimo"/>
              <a:ea typeface="Arimo"/>
              <a:cs typeface="Arimo"/>
              <a:sym typeface="Arimo"/>
            </a:endParaRPr>
          </a:p>
        </p:txBody>
      </p:sp>
      <p:sp>
        <p:nvSpPr>
          <p:cNvPr id="1651" name="Google Shape;1651;p171"/>
          <p:cNvSpPr txBox="1"/>
          <p:nvPr/>
        </p:nvSpPr>
        <p:spPr>
          <a:xfrm>
            <a:off x="1243181" y="2777344"/>
            <a:ext cx="5821200" cy="11697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200">
                <a:latin typeface="Calibri"/>
                <a:ea typeface="Calibri"/>
                <a:cs typeface="Calibri"/>
                <a:sym typeface="Calibri"/>
              </a:rPr>
              <a:t>2. Unplugged:</a:t>
            </a:r>
            <a:r>
              <a:rPr lang="en" sz="2200">
                <a:latin typeface="Calibri"/>
                <a:ea typeface="Calibri"/>
                <a:cs typeface="Calibri"/>
                <a:sym typeface="Calibri"/>
              </a:rPr>
              <a:t> </a:t>
            </a:r>
            <a:r>
              <a:rPr b="1" lang="en" sz="2200">
                <a:latin typeface="Calibri"/>
                <a:ea typeface="Calibri"/>
                <a:cs typeface="Calibri"/>
                <a:sym typeface="Calibri"/>
              </a:rPr>
              <a:t>Cup stacking</a:t>
            </a:r>
            <a:endParaRPr b="1" sz="2200">
              <a:latin typeface="Calibri"/>
              <a:ea typeface="Calibri"/>
              <a:cs typeface="Calibri"/>
              <a:sym typeface="Calibri"/>
            </a:endParaRPr>
          </a:p>
          <a:p>
            <a:pPr indent="0" lvl="0" marL="0" rtl="0" algn="l">
              <a:spcBef>
                <a:spcPts val="0"/>
              </a:spcBef>
              <a:spcAft>
                <a:spcPts val="0"/>
              </a:spcAft>
              <a:buNone/>
            </a:pPr>
            <a:r>
              <a:rPr lang="en" sz="900">
                <a:latin typeface="Calibri"/>
                <a:ea typeface="Calibri"/>
                <a:cs typeface="Calibri"/>
                <a:sym typeface="Calibri"/>
              </a:rPr>
              <a:t>Activity: </a:t>
            </a:r>
            <a:r>
              <a:rPr lang="en" sz="900" u="sng">
                <a:solidFill>
                  <a:schemeClr val="hlink"/>
                </a:solidFill>
                <a:latin typeface="Calibri"/>
                <a:ea typeface="Calibri"/>
                <a:cs typeface="Calibri"/>
                <a:sym typeface="Calibri"/>
                <a:hlinkClick r:id="rId5"/>
              </a:rPr>
              <a:t>chrome-extension://efaidnbmnnnibpcajpcglclefindmkaj/https://active-living.ucalgary.ca/sites/default/files/teams/1/Coding%20Cups%20-%20MIM.pdf </a:t>
            </a:r>
            <a:endParaRPr sz="900">
              <a:latin typeface="Calibri"/>
              <a:ea typeface="Calibri"/>
              <a:cs typeface="Calibri"/>
              <a:sym typeface="Calibri"/>
            </a:endParaRPr>
          </a:p>
          <a:p>
            <a:pPr indent="0" lvl="0" marL="0" rtl="0" algn="l">
              <a:spcBef>
                <a:spcPts val="0"/>
              </a:spcBef>
              <a:spcAft>
                <a:spcPts val="0"/>
              </a:spcAft>
              <a:buNone/>
            </a:pPr>
            <a:r>
              <a:t/>
            </a:r>
            <a:endParaRPr sz="900">
              <a:latin typeface="Calibri"/>
              <a:ea typeface="Calibri"/>
              <a:cs typeface="Calibri"/>
              <a:sym typeface="Calibri"/>
            </a:endParaRPr>
          </a:p>
          <a:p>
            <a:pPr indent="0" lvl="0" marL="0" rtl="0" algn="l">
              <a:spcBef>
                <a:spcPts val="0"/>
              </a:spcBef>
              <a:spcAft>
                <a:spcPts val="0"/>
              </a:spcAft>
              <a:buNone/>
            </a:pPr>
            <a:r>
              <a:rPr lang="en" sz="900">
                <a:latin typeface="Calibri"/>
                <a:ea typeface="Calibri"/>
                <a:cs typeface="Calibri"/>
                <a:sym typeface="Calibri"/>
              </a:rPr>
              <a:t>Video for teachers: </a:t>
            </a:r>
            <a:r>
              <a:rPr lang="en" sz="900" u="sng">
                <a:solidFill>
                  <a:schemeClr val="hlink"/>
                </a:solidFill>
                <a:latin typeface="Calibri"/>
                <a:ea typeface="Calibri"/>
                <a:cs typeface="Calibri"/>
                <a:sym typeface="Calibri"/>
                <a:hlinkClick r:id="rId6"/>
              </a:rPr>
              <a:t>https://youtu.be/7zXtn8CoJ-w</a:t>
            </a:r>
            <a:endParaRPr sz="900">
              <a:latin typeface="Calibri"/>
              <a:ea typeface="Calibri"/>
              <a:cs typeface="Calibri"/>
              <a:sym typeface="Calibri"/>
            </a:endParaRPr>
          </a:p>
        </p:txBody>
      </p:sp>
      <p:sp>
        <p:nvSpPr>
          <p:cNvPr id="1652" name="Google Shape;1652;p171"/>
          <p:cNvSpPr txBox="1"/>
          <p:nvPr/>
        </p:nvSpPr>
        <p:spPr>
          <a:xfrm>
            <a:off x="1243181" y="1729388"/>
            <a:ext cx="7182300" cy="10314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200">
                <a:latin typeface="Calibri"/>
                <a:ea typeface="Calibri"/>
                <a:cs typeface="Calibri"/>
                <a:sym typeface="Calibri"/>
              </a:rPr>
              <a:t>1.  Pattern Recognition: Getting loopy</a:t>
            </a:r>
            <a:endParaRPr b="1" sz="2200">
              <a:latin typeface="Calibri"/>
              <a:ea typeface="Calibri"/>
              <a:cs typeface="Calibri"/>
              <a:sym typeface="Calibri"/>
            </a:endParaRPr>
          </a:p>
          <a:p>
            <a:pPr indent="0" lvl="0" marL="0" rtl="0" algn="l">
              <a:spcBef>
                <a:spcPts val="0"/>
              </a:spcBef>
              <a:spcAft>
                <a:spcPts val="0"/>
              </a:spcAft>
              <a:buNone/>
            </a:pPr>
            <a:r>
              <a:rPr lang="en" sz="900">
                <a:latin typeface="Calibri"/>
                <a:ea typeface="Calibri"/>
                <a:cs typeface="Calibri"/>
                <a:sym typeface="Calibri"/>
              </a:rPr>
              <a:t>Activity: </a:t>
            </a:r>
            <a:r>
              <a:rPr lang="en" sz="900" u="sng">
                <a:solidFill>
                  <a:schemeClr val="hlink"/>
                </a:solidFill>
                <a:latin typeface="Calibri"/>
                <a:ea typeface="Calibri"/>
                <a:cs typeface="Calibri"/>
                <a:sym typeface="Calibri"/>
                <a:hlinkClick r:id="rId7"/>
              </a:rPr>
              <a:t>https://code.org/curriculum/course1/12/Teacher#Activity1</a:t>
            </a:r>
            <a:r>
              <a:rPr lang="en" sz="900">
                <a:latin typeface="Calibri"/>
                <a:ea typeface="Calibri"/>
                <a:cs typeface="Calibri"/>
                <a:sym typeface="Calibri"/>
              </a:rPr>
              <a:t>  </a:t>
            </a:r>
            <a:endParaRPr sz="900">
              <a:latin typeface="Calibri"/>
              <a:ea typeface="Calibri"/>
              <a:cs typeface="Calibri"/>
              <a:sym typeface="Calibri"/>
            </a:endParaRPr>
          </a:p>
          <a:p>
            <a:pPr indent="0" lvl="0" marL="0" rtl="0" algn="l">
              <a:spcBef>
                <a:spcPts val="0"/>
              </a:spcBef>
              <a:spcAft>
                <a:spcPts val="0"/>
              </a:spcAft>
              <a:buNone/>
            </a:pPr>
            <a:r>
              <a:rPr lang="en" sz="900">
                <a:latin typeface="Calibri"/>
                <a:ea typeface="Calibri"/>
                <a:cs typeface="Calibri"/>
                <a:sym typeface="Calibri"/>
              </a:rPr>
              <a:t>chrome-extension://efaidnbmnnnibpcajpcglclefindmkaj/</a:t>
            </a:r>
            <a:r>
              <a:rPr lang="en" sz="900" u="sng">
                <a:solidFill>
                  <a:schemeClr val="hlink"/>
                </a:solidFill>
                <a:latin typeface="Calibri"/>
                <a:ea typeface="Calibri"/>
                <a:cs typeface="Calibri"/>
                <a:sym typeface="Calibri"/>
                <a:hlinkClick r:id="rId8"/>
              </a:rPr>
              <a:t>https://code.org/curriculum/course1/12/Activity12-GettingLoopy.pdf</a:t>
            </a:r>
            <a:endParaRPr sz="900">
              <a:latin typeface="Calibri"/>
              <a:ea typeface="Calibri"/>
              <a:cs typeface="Calibri"/>
              <a:sym typeface="Calibri"/>
            </a:endParaRPr>
          </a:p>
          <a:p>
            <a:pPr indent="0" lvl="0" marL="0" rtl="0" algn="l">
              <a:spcBef>
                <a:spcPts val="0"/>
              </a:spcBef>
              <a:spcAft>
                <a:spcPts val="0"/>
              </a:spcAft>
              <a:buNone/>
            </a:pPr>
            <a:r>
              <a:t/>
            </a:r>
            <a:endParaRPr sz="900">
              <a:latin typeface="Calibri"/>
              <a:ea typeface="Calibri"/>
              <a:cs typeface="Calibri"/>
              <a:sym typeface="Calibri"/>
            </a:endParaRPr>
          </a:p>
          <a:p>
            <a:pPr indent="0" lvl="0" marL="0" rtl="0" algn="l">
              <a:spcBef>
                <a:spcPts val="0"/>
              </a:spcBef>
              <a:spcAft>
                <a:spcPts val="0"/>
              </a:spcAft>
              <a:buNone/>
            </a:pPr>
            <a:r>
              <a:t/>
            </a:r>
            <a:endParaRPr sz="900">
              <a:latin typeface="Calibri"/>
              <a:ea typeface="Calibri"/>
              <a:cs typeface="Calibri"/>
              <a:sym typeface="Calibri"/>
            </a:endParaRPr>
          </a:p>
        </p:txBody>
      </p:sp>
      <p:sp>
        <p:nvSpPr>
          <p:cNvPr id="1653" name="Google Shape;1653;p171"/>
          <p:cNvSpPr txBox="1"/>
          <p:nvPr/>
        </p:nvSpPr>
        <p:spPr>
          <a:xfrm>
            <a:off x="5918175" y="3084769"/>
            <a:ext cx="29013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2200">
              <a:latin typeface="Calibri"/>
              <a:ea typeface="Calibri"/>
              <a:cs typeface="Calibri"/>
              <a:sym typeface="Calibri"/>
            </a:endParaRPr>
          </a:p>
        </p:txBody>
      </p:sp>
      <p:sp>
        <p:nvSpPr>
          <p:cNvPr id="1654" name="Google Shape;1654;p171"/>
          <p:cNvSpPr txBox="1"/>
          <p:nvPr/>
        </p:nvSpPr>
        <p:spPr>
          <a:xfrm>
            <a:off x="1243175" y="4038050"/>
            <a:ext cx="65253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200">
                <a:latin typeface="Calibri"/>
                <a:ea typeface="Calibri"/>
                <a:cs typeface="Calibri"/>
                <a:sym typeface="Calibri"/>
              </a:rPr>
              <a:t>3</a:t>
            </a:r>
            <a:endParaRPr b="1" sz="2200">
              <a:latin typeface="Calibri"/>
              <a:ea typeface="Calibri"/>
              <a:cs typeface="Calibri"/>
              <a:sym typeface="Calibri"/>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658" name="Shape 1658"/>
        <p:cNvGrpSpPr/>
        <p:nvPr/>
      </p:nvGrpSpPr>
      <p:grpSpPr>
        <a:xfrm>
          <a:off x="0" y="0"/>
          <a:ext cx="0" cy="0"/>
          <a:chOff x="0" y="0"/>
          <a:chExt cx="0" cy="0"/>
        </a:xfrm>
      </p:grpSpPr>
      <p:sp>
        <p:nvSpPr>
          <p:cNvPr id="1659" name="Google Shape;1659;p172"/>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60" name="Google Shape;1660;p172"/>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61" name="Google Shape;1661;p172"/>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62" name="Google Shape;1662;p172"/>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663" name="Google Shape;1663;p172"/>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grpSp>
        <p:nvGrpSpPr>
          <p:cNvPr id="1664" name="Google Shape;1664;p172"/>
          <p:cNvGrpSpPr/>
          <p:nvPr/>
        </p:nvGrpSpPr>
        <p:grpSpPr>
          <a:xfrm>
            <a:off x="312780" y="4766655"/>
            <a:ext cx="2220930" cy="352501"/>
            <a:chOff x="6077925" y="4856850"/>
            <a:chExt cx="6064800" cy="1143000"/>
          </a:xfrm>
        </p:grpSpPr>
        <p:sp>
          <p:nvSpPr>
            <p:cNvPr id="1665" name="Google Shape;1665;p172"/>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666" name="Google Shape;1666;p172"/>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667" name="Google Shape;1667;p172"/>
          <p:cNvSpPr txBox="1"/>
          <p:nvPr/>
        </p:nvSpPr>
        <p:spPr>
          <a:xfrm>
            <a:off x="411394" y="197400"/>
            <a:ext cx="2989500" cy="4710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n" sz="2400" u="sng">
                <a:solidFill>
                  <a:srgbClr val="808080"/>
                </a:solidFill>
                <a:latin typeface="Arimo"/>
                <a:ea typeface="Arimo"/>
                <a:cs typeface="Arimo"/>
                <a:sym typeface="Arimo"/>
              </a:rPr>
              <a:t>GETTING LOOPY</a:t>
            </a:r>
            <a:endParaRPr b="1" sz="2400" u="sng">
              <a:solidFill>
                <a:srgbClr val="808080"/>
              </a:solidFill>
              <a:latin typeface="Arimo"/>
              <a:ea typeface="Arimo"/>
              <a:cs typeface="Arimo"/>
              <a:sym typeface="Arimo"/>
            </a:endParaRPr>
          </a:p>
        </p:txBody>
      </p:sp>
      <p:sp>
        <p:nvSpPr>
          <p:cNvPr id="1668" name="Google Shape;1668;p172"/>
          <p:cNvSpPr txBox="1"/>
          <p:nvPr/>
        </p:nvSpPr>
        <p:spPr>
          <a:xfrm>
            <a:off x="5918175" y="3084769"/>
            <a:ext cx="29013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2200">
              <a:latin typeface="Calibri"/>
              <a:ea typeface="Calibri"/>
              <a:cs typeface="Calibri"/>
              <a:sym typeface="Calibri"/>
            </a:endParaRPr>
          </a:p>
        </p:txBody>
      </p:sp>
      <p:sp>
        <p:nvSpPr>
          <p:cNvPr id="1669" name="Google Shape;1669;p172"/>
          <p:cNvSpPr txBox="1"/>
          <p:nvPr/>
        </p:nvSpPr>
        <p:spPr>
          <a:xfrm>
            <a:off x="233925" y="668400"/>
            <a:ext cx="4073100" cy="428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2400">
                <a:latin typeface="Calibri"/>
                <a:ea typeface="Calibri"/>
                <a:cs typeface="Calibri"/>
                <a:sym typeface="Calibri"/>
              </a:rPr>
              <a:t>Resource: </a:t>
            </a:r>
            <a:r>
              <a:rPr lang="en" sz="2400" u="sng">
                <a:solidFill>
                  <a:schemeClr val="hlink"/>
                </a:solidFill>
                <a:latin typeface="Calibri"/>
                <a:ea typeface="Calibri"/>
                <a:cs typeface="Calibri"/>
                <a:sym typeface="Calibri"/>
                <a:hlinkClick r:id="rId5"/>
              </a:rPr>
              <a:t>code.org</a:t>
            </a:r>
            <a:endParaRPr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a:p>
            <a:pPr indent="0" lvl="0" marL="0" rtl="0" algn="l">
              <a:spcBef>
                <a:spcPts val="0"/>
              </a:spcBef>
              <a:spcAft>
                <a:spcPts val="0"/>
              </a:spcAft>
              <a:buNone/>
            </a:pPr>
            <a:r>
              <a:rPr lang="en" sz="2400">
                <a:solidFill>
                  <a:srgbClr val="696969"/>
                </a:solidFill>
                <a:latin typeface="Calibri"/>
                <a:ea typeface="Calibri"/>
                <a:cs typeface="Calibri"/>
                <a:sym typeface="Calibri"/>
              </a:rPr>
              <a:t>Vocabulary:</a:t>
            </a:r>
            <a:r>
              <a:rPr lang="en" sz="2400">
                <a:solidFill>
                  <a:srgbClr val="696969"/>
                </a:solidFill>
              </a:rPr>
              <a:t> </a:t>
            </a:r>
            <a:endParaRPr sz="2400">
              <a:solidFill>
                <a:srgbClr val="696969"/>
              </a:solidFill>
            </a:endParaRPr>
          </a:p>
          <a:p>
            <a:pPr indent="0" lvl="0" marL="0" rtl="0" algn="l">
              <a:spcBef>
                <a:spcPts val="0"/>
              </a:spcBef>
              <a:spcAft>
                <a:spcPts val="0"/>
              </a:spcAft>
              <a:buClr>
                <a:schemeClr val="dk1"/>
              </a:buClr>
              <a:buSzPts val="1100"/>
              <a:buFont typeface="Arial"/>
              <a:buNone/>
            </a:pPr>
            <a:r>
              <a:rPr b="1" lang="en" sz="1200">
                <a:solidFill>
                  <a:srgbClr val="696969"/>
                </a:solidFill>
              </a:rPr>
              <a:t>Loop</a:t>
            </a:r>
            <a:r>
              <a:rPr lang="en" sz="1200">
                <a:solidFill>
                  <a:srgbClr val="696969"/>
                </a:solidFill>
              </a:rPr>
              <a:t> - Say it with me: Loop</a:t>
            </a:r>
            <a:endParaRPr sz="1200">
              <a:solidFill>
                <a:srgbClr val="696969"/>
              </a:solidFill>
            </a:endParaRPr>
          </a:p>
          <a:p>
            <a:pPr indent="0" lvl="0" marL="0" rtl="0" algn="l">
              <a:spcBef>
                <a:spcPts val="0"/>
              </a:spcBef>
              <a:spcAft>
                <a:spcPts val="0"/>
              </a:spcAft>
              <a:buNone/>
            </a:pPr>
            <a:r>
              <a:rPr lang="en" sz="1200">
                <a:solidFill>
                  <a:srgbClr val="696969"/>
                </a:solidFill>
              </a:rPr>
              <a:t>The action of doing something over and over again</a:t>
            </a:r>
            <a:endParaRPr sz="24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rPr lang="en" sz="2400">
                <a:solidFill>
                  <a:srgbClr val="696969"/>
                </a:solidFill>
                <a:latin typeface="Calibri"/>
                <a:ea typeface="Calibri"/>
                <a:cs typeface="Calibri"/>
                <a:sym typeface="Calibri"/>
              </a:rPr>
              <a:t>Interdisciplinary:</a:t>
            </a:r>
            <a:endParaRPr sz="2400">
              <a:solidFill>
                <a:srgbClr val="696969"/>
              </a:solidFill>
              <a:latin typeface="Calibri"/>
              <a:ea typeface="Calibri"/>
              <a:cs typeface="Calibri"/>
              <a:sym typeface="Calibri"/>
            </a:endParaRPr>
          </a:p>
          <a:p>
            <a:pPr indent="0" lvl="0" marL="0" rtl="0" algn="l">
              <a:spcBef>
                <a:spcPts val="1300"/>
              </a:spcBef>
              <a:spcAft>
                <a:spcPts val="0"/>
              </a:spcAft>
              <a:buNone/>
            </a:pPr>
            <a:r>
              <a:rPr b="1" lang="en" sz="1350">
                <a:solidFill>
                  <a:srgbClr val="696969"/>
                </a:solidFill>
              </a:rPr>
              <a:t>ISTE Standards (formerly NETS)</a:t>
            </a:r>
            <a:endParaRPr b="1" sz="1350">
              <a:solidFill>
                <a:srgbClr val="696969"/>
              </a:solidFill>
            </a:endParaRPr>
          </a:p>
          <a:p>
            <a:pPr indent="0" lvl="0" marL="0" rtl="0" algn="l">
              <a:spcBef>
                <a:spcPts val="1300"/>
              </a:spcBef>
              <a:spcAft>
                <a:spcPts val="0"/>
              </a:spcAft>
              <a:buNone/>
            </a:pPr>
            <a:r>
              <a:rPr b="1" lang="en" sz="1350">
                <a:solidFill>
                  <a:srgbClr val="696969"/>
                </a:solidFill>
              </a:rPr>
              <a:t>CSTA K-12 Computer Science Standards</a:t>
            </a:r>
            <a:endParaRPr b="1" sz="1350">
              <a:solidFill>
                <a:srgbClr val="696969"/>
              </a:solidFill>
            </a:endParaRPr>
          </a:p>
          <a:p>
            <a:pPr indent="0" lvl="0" marL="0" rtl="0" algn="l">
              <a:spcBef>
                <a:spcPts val="1300"/>
              </a:spcBef>
              <a:spcAft>
                <a:spcPts val="0"/>
              </a:spcAft>
              <a:buNone/>
            </a:pPr>
            <a:r>
              <a:rPr b="1" lang="en" sz="1350">
                <a:solidFill>
                  <a:srgbClr val="696969"/>
                </a:solidFill>
              </a:rPr>
              <a:t>NGSS Science and Engineering Practices</a:t>
            </a:r>
            <a:endParaRPr b="1" sz="1350">
              <a:solidFill>
                <a:srgbClr val="696969"/>
              </a:solidFill>
            </a:endParaRPr>
          </a:p>
          <a:p>
            <a:pPr indent="0" lvl="0" marL="0" rtl="0" algn="l">
              <a:spcBef>
                <a:spcPts val="1300"/>
              </a:spcBef>
              <a:spcAft>
                <a:spcPts val="0"/>
              </a:spcAft>
              <a:buNone/>
            </a:pPr>
            <a:r>
              <a:rPr b="1" lang="en" sz="1350">
                <a:solidFill>
                  <a:srgbClr val="696969"/>
                </a:solidFill>
              </a:rPr>
              <a:t>NJ SLS Math, Language Arts</a:t>
            </a:r>
            <a:endParaRPr b="1" sz="1350">
              <a:solidFill>
                <a:srgbClr val="696969"/>
              </a:solidFill>
            </a:endParaRPr>
          </a:p>
          <a:p>
            <a:pPr indent="0" lvl="0" marL="0" rtl="0" algn="l">
              <a:spcBef>
                <a:spcPts val="700"/>
              </a:spcBef>
              <a:spcAft>
                <a:spcPts val="0"/>
              </a:spcAft>
              <a:buNone/>
            </a:pPr>
            <a:r>
              <a:rPr lang="en" sz="2400">
                <a:solidFill>
                  <a:srgbClr val="696969"/>
                </a:solidFill>
              </a:rPr>
              <a:t> </a:t>
            </a:r>
            <a:endParaRPr sz="1100">
              <a:latin typeface="Calibri"/>
              <a:ea typeface="Calibri"/>
              <a:cs typeface="Calibri"/>
              <a:sym typeface="Calibri"/>
            </a:endParaRPr>
          </a:p>
        </p:txBody>
      </p:sp>
      <p:pic>
        <p:nvPicPr>
          <p:cNvPr id="1670" name="Google Shape;1670;p172"/>
          <p:cNvPicPr preferRelativeResize="0"/>
          <p:nvPr/>
        </p:nvPicPr>
        <p:blipFill>
          <a:blip r:embed="rId6">
            <a:alphaModFix/>
          </a:blip>
          <a:stretch>
            <a:fillRect/>
          </a:stretch>
        </p:blipFill>
        <p:spPr>
          <a:xfrm>
            <a:off x="3746457" y="-31153"/>
            <a:ext cx="4989824" cy="5205805"/>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674" name="Shape 1674"/>
        <p:cNvGrpSpPr/>
        <p:nvPr/>
      </p:nvGrpSpPr>
      <p:grpSpPr>
        <a:xfrm>
          <a:off x="0" y="0"/>
          <a:ext cx="0" cy="0"/>
          <a:chOff x="0" y="0"/>
          <a:chExt cx="0" cy="0"/>
        </a:xfrm>
      </p:grpSpPr>
      <p:sp>
        <p:nvSpPr>
          <p:cNvPr id="1675" name="Google Shape;1675;p173"/>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76" name="Google Shape;1676;p173"/>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77" name="Google Shape;1677;p173"/>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78" name="Google Shape;1678;p173"/>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679" name="Google Shape;1679;p173"/>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grpSp>
        <p:nvGrpSpPr>
          <p:cNvPr id="1680" name="Google Shape;1680;p173"/>
          <p:cNvGrpSpPr/>
          <p:nvPr/>
        </p:nvGrpSpPr>
        <p:grpSpPr>
          <a:xfrm>
            <a:off x="312780" y="4766655"/>
            <a:ext cx="2220930" cy="352501"/>
            <a:chOff x="6077925" y="4856850"/>
            <a:chExt cx="6064800" cy="1143000"/>
          </a:xfrm>
        </p:grpSpPr>
        <p:sp>
          <p:nvSpPr>
            <p:cNvPr id="1681" name="Google Shape;1681;p173"/>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682" name="Google Shape;1682;p173"/>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683" name="Google Shape;1683;p173"/>
          <p:cNvSpPr txBox="1"/>
          <p:nvPr/>
        </p:nvSpPr>
        <p:spPr>
          <a:xfrm>
            <a:off x="115801" y="126750"/>
            <a:ext cx="3746400" cy="57906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n" sz="2400" u="sng">
                <a:solidFill>
                  <a:srgbClr val="808080"/>
                </a:solidFill>
                <a:latin typeface="Arimo"/>
                <a:ea typeface="Arimo"/>
                <a:cs typeface="Arimo"/>
                <a:sym typeface="Arimo"/>
              </a:rPr>
              <a:t>GETTING LOOPY: </a:t>
            </a:r>
            <a:endParaRPr b="1" sz="2400" u="sng">
              <a:solidFill>
                <a:srgbClr val="808080"/>
              </a:solidFill>
              <a:latin typeface="Arimo"/>
              <a:ea typeface="Arimo"/>
              <a:cs typeface="Arimo"/>
              <a:sym typeface="Arimo"/>
            </a:endParaRPr>
          </a:p>
          <a:p>
            <a:pPr indent="0" lvl="0" marL="0" rtl="0" algn="ctr">
              <a:lnSpc>
                <a:spcPct val="90000"/>
              </a:lnSpc>
              <a:spcBef>
                <a:spcPts val="0"/>
              </a:spcBef>
              <a:spcAft>
                <a:spcPts val="0"/>
              </a:spcAft>
              <a:buNone/>
            </a:pPr>
            <a:r>
              <a:t/>
            </a:r>
            <a:endParaRPr b="1" sz="2400" u="sng">
              <a:solidFill>
                <a:srgbClr val="808080"/>
              </a:solidFill>
              <a:latin typeface="Arimo"/>
              <a:ea typeface="Arimo"/>
              <a:cs typeface="Arimo"/>
              <a:sym typeface="Arimo"/>
            </a:endParaRPr>
          </a:p>
          <a:p>
            <a:pPr indent="0" lvl="0" marL="0" rtl="0" algn="ctr">
              <a:lnSpc>
                <a:spcPct val="90000"/>
              </a:lnSpc>
              <a:spcBef>
                <a:spcPts val="0"/>
              </a:spcBef>
              <a:spcAft>
                <a:spcPts val="0"/>
              </a:spcAft>
              <a:buNone/>
            </a:pPr>
            <a:r>
              <a:rPr b="1" lang="en" sz="2400" u="sng">
                <a:solidFill>
                  <a:srgbClr val="808080"/>
                </a:solidFill>
                <a:latin typeface="Arimo"/>
                <a:ea typeface="Arimo"/>
                <a:cs typeface="Arimo"/>
                <a:sym typeface="Arimo"/>
              </a:rPr>
              <a:t>VOLUNTEER TO </a:t>
            </a:r>
            <a:endParaRPr b="1" sz="2400" u="sng">
              <a:solidFill>
                <a:srgbClr val="808080"/>
              </a:solidFill>
              <a:latin typeface="Arimo"/>
              <a:ea typeface="Arimo"/>
              <a:cs typeface="Arimo"/>
              <a:sym typeface="Arimo"/>
            </a:endParaRPr>
          </a:p>
          <a:p>
            <a:pPr indent="0" lvl="0" marL="0" rtl="0" algn="ctr">
              <a:lnSpc>
                <a:spcPct val="90000"/>
              </a:lnSpc>
              <a:spcBef>
                <a:spcPts val="0"/>
              </a:spcBef>
              <a:spcAft>
                <a:spcPts val="0"/>
              </a:spcAft>
              <a:buNone/>
            </a:pPr>
            <a:r>
              <a:rPr b="1" lang="en" sz="2400" u="sng">
                <a:solidFill>
                  <a:srgbClr val="808080"/>
                </a:solidFill>
                <a:latin typeface="Arimo"/>
                <a:ea typeface="Arimo"/>
                <a:cs typeface="Arimo"/>
                <a:sym typeface="Arimo"/>
              </a:rPr>
              <a:t>CREATE YOUR LOOP  and ITERATION</a:t>
            </a:r>
            <a:endParaRPr b="1" sz="2400" u="sng">
              <a:solidFill>
                <a:srgbClr val="808080"/>
              </a:solidFill>
              <a:latin typeface="Arimo"/>
              <a:ea typeface="Arimo"/>
              <a:cs typeface="Arimo"/>
              <a:sym typeface="Arimo"/>
            </a:endParaRPr>
          </a:p>
          <a:p>
            <a:pPr indent="0" lvl="0" marL="0" rtl="0" algn="ctr">
              <a:lnSpc>
                <a:spcPct val="90000"/>
              </a:lnSpc>
              <a:spcBef>
                <a:spcPts val="0"/>
              </a:spcBef>
              <a:spcAft>
                <a:spcPts val="0"/>
              </a:spcAft>
              <a:buNone/>
            </a:pPr>
            <a:r>
              <a:t/>
            </a:r>
            <a:endParaRPr b="1" sz="2400" u="sng">
              <a:solidFill>
                <a:srgbClr val="808080"/>
              </a:solidFill>
              <a:latin typeface="Arimo"/>
              <a:ea typeface="Arimo"/>
              <a:cs typeface="Arimo"/>
              <a:sym typeface="Arimo"/>
            </a:endParaRPr>
          </a:p>
          <a:p>
            <a:pPr indent="0" lvl="0" marL="0" rtl="0" algn="ctr">
              <a:lnSpc>
                <a:spcPct val="90000"/>
              </a:lnSpc>
              <a:spcBef>
                <a:spcPts val="0"/>
              </a:spcBef>
              <a:spcAft>
                <a:spcPts val="0"/>
              </a:spcAft>
              <a:buClr>
                <a:schemeClr val="dk1"/>
              </a:buClr>
              <a:buSzPts val="1100"/>
              <a:buFont typeface="Arial"/>
              <a:buNone/>
            </a:pPr>
            <a:r>
              <a:rPr b="1" lang="en" sz="2400" u="sng">
                <a:solidFill>
                  <a:srgbClr val="808080"/>
                </a:solidFill>
                <a:latin typeface="Arimo"/>
                <a:ea typeface="Arimo"/>
                <a:cs typeface="Arimo"/>
                <a:sym typeface="Arimo"/>
              </a:rPr>
              <a:t>Variation:</a:t>
            </a:r>
            <a:endParaRPr b="1" sz="2400" u="sng">
              <a:solidFill>
                <a:srgbClr val="808080"/>
              </a:solidFill>
              <a:latin typeface="Arimo"/>
              <a:ea typeface="Arimo"/>
              <a:cs typeface="Arimo"/>
              <a:sym typeface="Arimo"/>
            </a:endParaRPr>
          </a:p>
          <a:p>
            <a:pPr indent="0" lvl="0" marL="0" rtl="0" algn="ctr">
              <a:lnSpc>
                <a:spcPct val="90000"/>
              </a:lnSpc>
              <a:spcBef>
                <a:spcPts val="0"/>
              </a:spcBef>
              <a:spcAft>
                <a:spcPts val="0"/>
              </a:spcAft>
              <a:buClr>
                <a:schemeClr val="dk1"/>
              </a:buClr>
              <a:buSzPts val="1100"/>
              <a:buFont typeface="Arial"/>
              <a:buNone/>
            </a:pPr>
            <a:r>
              <a:rPr b="1" lang="en" sz="2400" u="sng">
                <a:solidFill>
                  <a:srgbClr val="808080"/>
                </a:solidFill>
                <a:latin typeface="Arimo"/>
                <a:ea typeface="Arimo"/>
                <a:cs typeface="Arimo"/>
                <a:sym typeface="Arimo"/>
              </a:rPr>
              <a:t>Go Noodle</a:t>
            </a:r>
            <a:endParaRPr b="1" sz="2400" u="sng">
              <a:solidFill>
                <a:srgbClr val="808080"/>
              </a:solidFill>
              <a:latin typeface="Arimo"/>
              <a:ea typeface="Arimo"/>
              <a:cs typeface="Arimo"/>
              <a:sym typeface="Arimo"/>
            </a:endParaRPr>
          </a:p>
          <a:p>
            <a:pPr indent="0" lvl="0" marL="0" rtl="0" algn="ctr">
              <a:lnSpc>
                <a:spcPct val="90000"/>
              </a:lnSpc>
              <a:spcBef>
                <a:spcPts val="0"/>
              </a:spcBef>
              <a:spcAft>
                <a:spcPts val="0"/>
              </a:spcAft>
              <a:buClr>
                <a:schemeClr val="dk1"/>
              </a:buClr>
              <a:buSzPts val="1100"/>
              <a:buFont typeface="Arial"/>
              <a:buNone/>
            </a:pPr>
            <a:r>
              <a:rPr b="1" lang="en" sz="2400" u="sng">
                <a:solidFill>
                  <a:schemeClr val="hlink"/>
                </a:solidFill>
                <a:latin typeface="Arimo"/>
                <a:ea typeface="Arimo"/>
                <a:cs typeface="Arimo"/>
                <a:sym typeface="Arimo"/>
                <a:hlinkClick r:id="rId5"/>
              </a:rPr>
              <a:t>https://app.gonoodle.com/activities/meow-moo-moo?sp=search&amp;sn=search&amp;st=video%20versions&amp;sid=471</a:t>
            </a:r>
            <a:endParaRPr b="1" sz="2400" u="sng">
              <a:solidFill>
                <a:srgbClr val="808080"/>
              </a:solidFill>
              <a:latin typeface="Arimo"/>
              <a:ea typeface="Arimo"/>
              <a:cs typeface="Arimo"/>
              <a:sym typeface="Arimo"/>
            </a:endParaRPr>
          </a:p>
          <a:p>
            <a:pPr indent="0" lvl="0" marL="0" rtl="0" algn="ctr">
              <a:lnSpc>
                <a:spcPct val="90000"/>
              </a:lnSpc>
              <a:spcBef>
                <a:spcPts val="0"/>
              </a:spcBef>
              <a:spcAft>
                <a:spcPts val="0"/>
              </a:spcAft>
              <a:buNone/>
            </a:pPr>
            <a:r>
              <a:t/>
            </a:r>
            <a:endParaRPr b="1" sz="2400" u="sng">
              <a:solidFill>
                <a:srgbClr val="808080"/>
              </a:solidFill>
              <a:latin typeface="Arimo"/>
              <a:ea typeface="Arimo"/>
              <a:cs typeface="Arimo"/>
              <a:sym typeface="Arimo"/>
            </a:endParaRPr>
          </a:p>
          <a:p>
            <a:pPr indent="0" lvl="0" marL="0" rtl="0" algn="ctr">
              <a:lnSpc>
                <a:spcPct val="90000"/>
              </a:lnSpc>
              <a:spcBef>
                <a:spcPts val="0"/>
              </a:spcBef>
              <a:spcAft>
                <a:spcPts val="0"/>
              </a:spcAft>
              <a:buNone/>
            </a:pPr>
            <a:r>
              <a:t/>
            </a:r>
            <a:endParaRPr b="1" sz="2400" u="sng">
              <a:solidFill>
                <a:srgbClr val="808080"/>
              </a:solidFill>
              <a:latin typeface="Arimo"/>
              <a:ea typeface="Arimo"/>
              <a:cs typeface="Arimo"/>
              <a:sym typeface="Arimo"/>
            </a:endParaRPr>
          </a:p>
          <a:p>
            <a:pPr indent="0" lvl="0" marL="0" rtl="0" algn="ctr">
              <a:lnSpc>
                <a:spcPct val="90000"/>
              </a:lnSpc>
              <a:spcBef>
                <a:spcPts val="0"/>
              </a:spcBef>
              <a:spcAft>
                <a:spcPts val="0"/>
              </a:spcAft>
              <a:buNone/>
            </a:pPr>
            <a:r>
              <a:t/>
            </a:r>
            <a:endParaRPr b="1" sz="2400" u="sng">
              <a:solidFill>
                <a:srgbClr val="808080"/>
              </a:solidFill>
              <a:latin typeface="Arimo"/>
              <a:ea typeface="Arimo"/>
              <a:cs typeface="Arimo"/>
              <a:sym typeface="Arimo"/>
            </a:endParaRPr>
          </a:p>
          <a:p>
            <a:pPr indent="0" lvl="0" marL="0" rtl="0" algn="l">
              <a:lnSpc>
                <a:spcPct val="90000"/>
              </a:lnSpc>
              <a:spcBef>
                <a:spcPts val="0"/>
              </a:spcBef>
              <a:spcAft>
                <a:spcPts val="0"/>
              </a:spcAft>
              <a:buNone/>
            </a:pPr>
            <a:r>
              <a:t/>
            </a:r>
            <a:endParaRPr b="1" sz="2400" u="sng">
              <a:solidFill>
                <a:srgbClr val="808080"/>
              </a:solidFill>
              <a:latin typeface="Arimo"/>
              <a:ea typeface="Arimo"/>
              <a:cs typeface="Arimo"/>
              <a:sym typeface="Arimo"/>
            </a:endParaRPr>
          </a:p>
        </p:txBody>
      </p:sp>
      <p:sp>
        <p:nvSpPr>
          <p:cNvPr id="1684" name="Google Shape;1684;p173"/>
          <p:cNvSpPr txBox="1"/>
          <p:nvPr/>
        </p:nvSpPr>
        <p:spPr>
          <a:xfrm>
            <a:off x="5918175" y="3084769"/>
            <a:ext cx="29013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2200">
              <a:latin typeface="Calibri"/>
              <a:ea typeface="Calibri"/>
              <a:cs typeface="Calibri"/>
              <a:sym typeface="Calibri"/>
            </a:endParaRPr>
          </a:p>
        </p:txBody>
      </p:sp>
      <p:pic>
        <p:nvPicPr>
          <p:cNvPr id="1685" name="Google Shape;1685;p173"/>
          <p:cNvPicPr preferRelativeResize="0"/>
          <p:nvPr/>
        </p:nvPicPr>
        <p:blipFill>
          <a:blip r:embed="rId6">
            <a:alphaModFix/>
          </a:blip>
          <a:stretch>
            <a:fillRect/>
          </a:stretch>
        </p:blipFill>
        <p:spPr>
          <a:xfrm>
            <a:off x="4083169" y="-31153"/>
            <a:ext cx="4989824" cy="520580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0"/>
          <p:cNvSpPr txBox="1"/>
          <p:nvPr>
            <p:ph type="title"/>
          </p:nvPr>
        </p:nvSpPr>
        <p:spPr>
          <a:xfrm>
            <a:off x="792084" y="219919"/>
            <a:ext cx="7559700" cy="9336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a:p>
        </p:txBody>
      </p:sp>
      <p:sp>
        <p:nvSpPr>
          <p:cNvPr id="175" name="Google Shape;175;p30"/>
          <p:cNvSpPr txBox="1"/>
          <p:nvPr>
            <p:ph idx="1" type="body"/>
          </p:nvPr>
        </p:nvSpPr>
        <p:spPr>
          <a:xfrm>
            <a:off x="731187" y="1663040"/>
            <a:ext cx="7681800" cy="1907400"/>
          </a:xfrm>
          <a:prstGeom prst="rect">
            <a:avLst/>
          </a:prstGeom>
        </p:spPr>
        <p:txBody>
          <a:bodyPr anchorCtr="0" anchor="t" bIns="0" lIns="0" spcFirstLastPara="1" rIns="0" wrap="square" tIns="0">
            <a:normAutofit/>
          </a:bodyPr>
          <a:lstStyle/>
          <a:p>
            <a:pPr indent="0" lvl="0" marL="0" rtl="0" algn="l">
              <a:spcBef>
                <a:spcPts val="0"/>
              </a:spcBef>
              <a:spcAft>
                <a:spcPts val="1200"/>
              </a:spcAft>
              <a:buNone/>
            </a:pPr>
            <a:r>
              <a:t/>
            </a:r>
            <a:endParaRPr/>
          </a:p>
        </p:txBody>
      </p:sp>
      <p:pic>
        <p:nvPicPr>
          <p:cNvPr id="176" name="Google Shape;176;p3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77" name="Google Shape;177;p30"/>
          <p:cNvSpPr txBox="1"/>
          <p:nvPr>
            <p:ph idx="12" type="sldNum"/>
          </p:nvPr>
        </p:nvSpPr>
        <p:spPr>
          <a:xfrm>
            <a:off x="8544803" y="4877324"/>
            <a:ext cx="191400" cy="171600"/>
          </a:xfrm>
          <a:prstGeom prst="rect">
            <a:avLst/>
          </a:prstGeom>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689" name="Shape 1689"/>
        <p:cNvGrpSpPr/>
        <p:nvPr/>
      </p:nvGrpSpPr>
      <p:grpSpPr>
        <a:xfrm>
          <a:off x="0" y="0"/>
          <a:ext cx="0" cy="0"/>
          <a:chOff x="0" y="0"/>
          <a:chExt cx="0" cy="0"/>
        </a:xfrm>
      </p:grpSpPr>
      <p:sp>
        <p:nvSpPr>
          <p:cNvPr id="1690" name="Google Shape;1690;p174"/>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91" name="Google Shape;1691;p174"/>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92" name="Google Shape;1692;p174"/>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93" name="Google Shape;1693;p174"/>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694" name="Google Shape;1694;p174"/>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695" name="Google Shape;1695;p174"/>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696" name="Google Shape;1696;p174"/>
          <p:cNvGrpSpPr/>
          <p:nvPr/>
        </p:nvGrpSpPr>
        <p:grpSpPr>
          <a:xfrm>
            <a:off x="312780" y="4766655"/>
            <a:ext cx="2220930" cy="352501"/>
            <a:chOff x="6077925" y="4856850"/>
            <a:chExt cx="6064800" cy="1143000"/>
          </a:xfrm>
        </p:grpSpPr>
        <p:sp>
          <p:nvSpPr>
            <p:cNvPr id="1697" name="Google Shape;1697;p174"/>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698" name="Google Shape;1698;p174"/>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1699" name="Google Shape;1699;p174"/>
          <p:cNvSpPr txBox="1"/>
          <p:nvPr/>
        </p:nvSpPr>
        <p:spPr>
          <a:xfrm>
            <a:off x="99501" y="101600"/>
            <a:ext cx="3267600" cy="6372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n" sz="3600" u="sng">
                <a:solidFill>
                  <a:srgbClr val="808080"/>
                </a:solidFill>
                <a:latin typeface="Arimo"/>
                <a:ea typeface="Arimo"/>
                <a:cs typeface="Arimo"/>
                <a:sym typeface="Arimo"/>
              </a:rPr>
              <a:t>CUP STACK</a:t>
            </a:r>
            <a:endParaRPr b="1" sz="3600" u="sng">
              <a:solidFill>
                <a:srgbClr val="808080"/>
              </a:solidFill>
              <a:latin typeface="Arimo"/>
              <a:ea typeface="Arimo"/>
              <a:cs typeface="Arimo"/>
              <a:sym typeface="Arimo"/>
            </a:endParaRPr>
          </a:p>
        </p:txBody>
      </p:sp>
      <p:sp>
        <p:nvSpPr>
          <p:cNvPr id="1700" name="Google Shape;1700;p174"/>
          <p:cNvSpPr txBox="1"/>
          <p:nvPr/>
        </p:nvSpPr>
        <p:spPr>
          <a:xfrm>
            <a:off x="4417194" y="526138"/>
            <a:ext cx="4161000" cy="42405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0"/>
              </a:spcBef>
              <a:spcAft>
                <a:spcPts val="0"/>
              </a:spcAft>
              <a:buNone/>
            </a:pPr>
            <a:r>
              <a:rPr lang="en" sz="2500">
                <a:solidFill>
                  <a:schemeClr val="dk1"/>
                </a:solidFill>
              </a:rPr>
              <a:t>Our language (code)</a:t>
            </a:r>
            <a:endParaRPr sz="2500">
              <a:solidFill>
                <a:schemeClr val="dk1"/>
              </a:solidFill>
            </a:endParaRPr>
          </a:p>
          <a:p>
            <a:pPr indent="0" lvl="0" marL="0" rtl="0" algn="l">
              <a:lnSpc>
                <a:spcPct val="115000"/>
              </a:lnSpc>
              <a:spcBef>
                <a:spcPts val="0"/>
              </a:spcBef>
              <a:spcAft>
                <a:spcPts val="0"/>
              </a:spcAft>
              <a:buNone/>
            </a:pPr>
            <a:r>
              <a:t/>
            </a:r>
            <a:endParaRPr sz="600">
              <a:solidFill>
                <a:schemeClr val="dk1"/>
              </a:solidFill>
              <a:latin typeface="Times New Roman"/>
              <a:ea typeface="Times New Roman"/>
              <a:cs typeface="Times New Roman"/>
              <a:sym typeface="Times New Roman"/>
            </a:endParaRPr>
          </a:p>
          <a:p>
            <a:pPr indent="0" lvl="0" marL="38100" rtl="0" algn="l">
              <a:lnSpc>
                <a:spcPct val="115000"/>
              </a:lnSpc>
              <a:spcBef>
                <a:spcPts val="2200"/>
              </a:spcBef>
              <a:spcAft>
                <a:spcPts val="0"/>
              </a:spcAft>
              <a:buNone/>
            </a:pPr>
            <a:r>
              <a:rPr lang="en" sz="2300">
                <a:solidFill>
                  <a:schemeClr val="dk1"/>
                </a:solidFill>
              </a:rPr>
              <a:t>= Pick up stack</a:t>
            </a:r>
            <a:endParaRPr sz="2300">
              <a:solidFill>
                <a:schemeClr val="dk1"/>
              </a:solidFill>
            </a:endParaRPr>
          </a:p>
          <a:p>
            <a:pPr indent="0" lvl="0" marL="0" rtl="0" algn="l">
              <a:lnSpc>
                <a:spcPct val="115000"/>
              </a:lnSpc>
              <a:spcBef>
                <a:spcPts val="0"/>
              </a:spcBef>
              <a:spcAft>
                <a:spcPts val="0"/>
              </a:spcAft>
              <a:buNone/>
            </a:pPr>
            <a:r>
              <a:t/>
            </a:r>
            <a:endParaRPr sz="600">
              <a:solidFill>
                <a:schemeClr val="dk1"/>
              </a:solidFill>
              <a:latin typeface="Times New Roman"/>
              <a:ea typeface="Times New Roman"/>
              <a:cs typeface="Times New Roman"/>
              <a:sym typeface="Times New Roman"/>
            </a:endParaRPr>
          </a:p>
          <a:p>
            <a:pPr indent="0" lvl="0" marL="38100" rtl="0" algn="l">
              <a:lnSpc>
                <a:spcPct val="115000"/>
              </a:lnSpc>
              <a:spcBef>
                <a:spcPts val="700"/>
              </a:spcBef>
              <a:spcAft>
                <a:spcPts val="0"/>
              </a:spcAft>
              <a:buNone/>
            </a:pPr>
            <a:r>
              <a:rPr lang="en" sz="2300">
                <a:solidFill>
                  <a:schemeClr val="dk1"/>
                </a:solidFill>
              </a:rPr>
              <a:t>= Set bottom cup down</a:t>
            </a:r>
            <a:endParaRPr sz="2300">
              <a:solidFill>
                <a:schemeClr val="dk1"/>
              </a:solidFill>
            </a:endParaRPr>
          </a:p>
          <a:p>
            <a:pPr indent="0" lvl="0" marL="0" rtl="0" algn="l">
              <a:lnSpc>
                <a:spcPct val="115000"/>
              </a:lnSpc>
              <a:spcBef>
                <a:spcPts val="0"/>
              </a:spcBef>
              <a:spcAft>
                <a:spcPts val="0"/>
              </a:spcAft>
              <a:buNone/>
            </a:pPr>
            <a:r>
              <a:t/>
            </a:r>
            <a:endParaRPr sz="600">
              <a:solidFill>
                <a:schemeClr val="dk1"/>
              </a:solidFill>
              <a:latin typeface="Times New Roman"/>
              <a:ea typeface="Times New Roman"/>
              <a:cs typeface="Times New Roman"/>
              <a:sym typeface="Times New Roman"/>
            </a:endParaRPr>
          </a:p>
          <a:p>
            <a:pPr indent="0" lvl="0" marL="38100" rtl="0" algn="l">
              <a:lnSpc>
                <a:spcPct val="115000"/>
              </a:lnSpc>
              <a:spcBef>
                <a:spcPts val="600"/>
              </a:spcBef>
              <a:spcAft>
                <a:spcPts val="0"/>
              </a:spcAft>
              <a:buNone/>
            </a:pPr>
            <a:r>
              <a:rPr lang="en" sz="2300">
                <a:solidFill>
                  <a:schemeClr val="dk1"/>
                </a:solidFill>
              </a:rPr>
              <a:t>= Move ½ cup width forward</a:t>
            </a:r>
            <a:endParaRPr sz="2300">
              <a:solidFill>
                <a:schemeClr val="dk1"/>
              </a:solidFill>
            </a:endParaRPr>
          </a:p>
          <a:p>
            <a:pPr indent="0" lvl="0" marL="0" rtl="0" algn="l">
              <a:lnSpc>
                <a:spcPct val="115000"/>
              </a:lnSpc>
              <a:spcBef>
                <a:spcPts val="0"/>
              </a:spcBef>
              <a:spcAft>
                <a:spcPts val="0"/>
              </a:spcAft>
              <a:buNone/>
            </a:pPr>
            <a:r>
              <a:t/>
            </a:r>
            <a:endParaRPr sz="600">
              <a:solidFill>
                <a:schemeClr val="dk1"/>
              </a:solidFill>
              <a:latin typeface="Times New Roman"/>
              <a:ea typeface="Times New Roman"/>
              <a:cs typeface="Times New Roman"/>
              <a:sym typeface="Times New Roman"/>
            </a:endParaRPr>
          </a:p>
          <a:p>
            <a:pPr indent="0" lvl="0" marL="38100" rtl="0" algn="l">
              <a:lnSpc>
                <a:spcPct val="115000"/>
              </a:lnSpc>
              <a:spcBef>
                <a:spcPts val="700"/>
              </a:spcBef>
              <a:spcAft>
                <a:spcPts val="0"/>
              </a:spcAft>
              <a:buNone/>
            </a:pPr>
            <a:r>
              <a:rPr lang="en" sz="2300">
                <a:solidFill>
                  <a:schemeClr val="dk1"/>
                </a:solidFill>
              </a:rPr>
              <a:t>= Move ½ cup width backward</a:t>
            </a:r>
            <a:endParaRPr sz="2300">
              <a:solidFill>
                <a:schemeClr val="dk1"/>
              </a:solidFill>
            </a:endParaRPr>
          </a:p>
          <a:p>
            <a:pPr indent="0" lvl="0" marL="0" rtl="0" algn="l">
              <a:lnSpc>
                <a:spcPct val="115000"/>
              </a:lnSpc>
              <a:spcBef>
                <a:spcPts val="0"/>
              </a:spcBef>
              <a:spcAft>
                <a:spcPts val="0"/>
              </a:spcAft>
              <a:buNone/>
            </a:pPr>
            <a:r>
              <a:t/>
            </a:r>
            <a:endParaRPr sz="600">
              <a:solidFill>
                <a:schemeClr val="dk1"/>
              </a:solidFill>
              <a:latin typeface="Times New Roman"/>
              <a:ea typeface="Times New Roman"/>
              <a:cs typeface="Times New Roman"/>
              <a:sym typeface="Times New Roman"/>
            </a:endParaRPr>
          </a:p>
          <a:p>
            <a:pPr indent="0" lvl="0" marL="38100" rtl="0" algn="l">
              <a:lnSpc>
                <a:spcPct val="115000"/>
              </a:lnSpc>
              <a:spcBef>
                <a:spcPts val="600"/>
              </a:spcBef>
              <a:spcAft>
                <a:spcPts val="0"/>
              </a:spcAft>
              <a:buNone/>
            </a:pPr>
            <a:r>
              <a:rPr lang="en" sz="2300">
                <a:solidFill>
                  <a:schemeClr val="dk1"/>
                </a:solidFill>
              </a:rPr>
              <a:t>= Flip cup over</a:t>
            </a:r>
            <a:endParaRPr sz="2300">
              <a:solidFill>
                <a:schemeClr val="dk1"/>
              </a:solidFill>
            </a:endParaRPr>
          </a:p>
          <a:p>
            <a:pPr indent="0" lvl="0" marL="0" rtl="0" algn="l">
              <a:spcBef>
                <a:spcPts val="0"/>
              </a:spcBef>
              <a:spcAft>
                <a:spcPts val="0"/>
              </a:spcAft>
              <a:buNone/>
            </a:pPr>
            <a:r>
              <a:t/>
            </a:r>
            <a:endParaRPr b="1" sz="2200">
              <a:latin typeface="Calibri"/>
              <a:ea typeface="Calibri"/>
              <a:cs typeface="Calibri"/>
              <a:sym typeface="Calibri"/>
            </a:endParaRPr>
          </a:p>
          <a:p>
            <a:pPr indent="0" lvl="0" marL="0" rtl="0" algn="l">
              <a:spcBef>
                <a:spcPts val="0"/>
              </a:spcBef>
              <a:spcAft>
                <a:spcPts val="0"/>
              </a:spcAft>
              <a:buNone/>
            </a:pPr>
            <a:r>
              <a:t/>
            </a:r>
            <a:endParaRPr sz="900">
              <a:latin typeface="Calibri"/>
              <a:ea typeface="Calibri"/>
              <a:cs typeface="Calibri"/>
              <a:sym typeface="Calibri"/>
            </a:endParaRPr>
          </a:p>
        </p:txBody>
      </p:sp>
      <p:sp>
        <p:nvSpPr>
          <p:cNvPr id="1701" name="Google Shape;1701;p174"/>
          <p:cNvSpPr txBox="1"/>
          <p:nvPr/>
        </p:nvSpPr>
        <p:spPr>
          <a:xfrm>
            <a:off x="5918175" y="3084769"/>
            <a:ext cx="29013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2200">
              <a:latin typeface="Calibri"/>
              <a:ea typeface="Calibri"/>
              <a:cs typeface="Calibri"/>
              <a:sym typeface="Calibri"/>
            </a:endParaRPr>
          </a:p>
        </p:txBody>
      </p:sp>
      <p:sp>
        <p:nvSpPr>
          <p:cNvPr id="1702" name="Google Shape;1702;p174"/>
          <p:cNvSpPr/>
          <p:nvPr/>
        </p:nvSpPr>
        <p:spPr>
          <a:xfrm>
            <a:off x="3704169" y="1155813"/>
            <a:ext cx="512400" cy="6189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03" name="Google Shape;1703;p174"/>
          <p:cNvSpPr/>
          <p:nvPr/>
        </p:nvSpPr>
        <p:spPr>
          <a:xfrm rot="10800000">
            <a:off x="3704094" y="1867759"/>
            <a:ext cx="512400" cy="6189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04" name="Google Shape;1704;p174"/>
          <p:cNvSpPr/>
          <p:nvPr/>
        </p:nvSpPr>
        <p:spPr>
          <a:xfrm rot="5400000">
            <a:off x="3658400" y="2526306"/>
            <a:ext cx="512400" cy="6189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05" name="Google Shape;1705;p174"/>
          <p:cNvSpPr/>
          <p:nvPr/>
        </p:nvSpPr>
        <p:spPr>
          <a:xfrm rot="-5400000">
            <a:off x="3658325" y="3069475"/>
            <a:ext cx="512400" cy="6189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06" name="Google Shape;1706;p174"/>
          <p:cNvSpPr/>
          <p:nvPr/>
        </p:nvSpPr>
        <p:spPr>
          <a:xfrm>
            <a:off x="3613494" y="3666044"/>
            <a:ext cx="693600" cy="565800"/>
          </a:xfrm>
          <a:prstGeom prst="curvedDown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710" name="Shape 1710"/>
        <p:cNvGrpSpPr/>
        <p:nvPr/>
      </p:nvGrpSpPr>
      <p:grpSpPr>
        <a:xfrm>
          <a:off x="0" y="0"/>
          <a:ext cx="0" cy="0"/>
          <a:chOff x="0" y="0"/>
          <a:chExt cx="0" cy="0"/>
        </a:xfrm>
      </p:grpSpPr>
      <p:sp>
        <p:nvSpPr>
          <p:cNvPr id="1711" name="Google Shape;1711;p175"/>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712" name="Google Shape;1712;p175"/>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713" name="Google Shape;1713;p175"/>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714" name="Google Shape;1714;p175"/>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715" name="Google Shape;1715;p175"/>
          <p:cNvGrpSpPr/>
          <p:nvPr/>
        </p:nvGrpSpPr>
        <p:grpSpPr>
          <a:xfrm>
            <a:off x="312780" y="4766655"/>
            <a:ext cx="2220930" cy="352501"/>
            <a:chOff x="6077925" y="4856850"/>
            <a:chExt cx="6064800" cy="1143000"/>
          </a:xfrm>
        </p:grpSpPr>
        <p:sp>
          <p:nvSpPr>
            <p:cNvPr id="1716" name="Google Shape;1716;p175"/>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717" name="Google Shape;1717;p175"/>
            <p:cNvPicPr preferRelativeResize="0"/>
            <p:nvPr/>
          </p:nvPicPr>
          <p:blipFill>
            <a:blip r:embed="rId3">
              <a:alphaModFix/>
            </a:blip>
            <a:stretch>
              <a:fillRect/>
            </a:stretch>
          </p:blipFill>
          <p:spPr>
            <a:xfrm>
              <a:off x="6369202" y="4941951"/>
              <a:ext cx="5634652" cy="938175"/>
            </a:xfrm>
            <a:prstGeom prst="rect">
              <a:avLst/>
            </a:prstGeom>
            <a:noFill/>
            <a:ln>
              <a:noFill/>
            </a:ln>
          </p:spPr>
        </p:pic>
      </p:grpSp>
      <p:sp>
        <p:nvSpPr>
          <p:cNvPr id="1718" name="Google Shape;1718;p175"/>
          <p:cNvSpPr txBox="1"/>
          <p:nvPr/>
        </p:nvSpPr>
        <p:spPr>
          <a:xfrm>
            <a:off x="5918175" y="3084769"/>
            <a:ext cx="29013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2200">
              <a:latin typeface="Calibri"/>
              <a:ea typeface="Calibri"/>
              <a:cs typeface="Calibri"/>
              <a:sym typeface="Calibri"/>
            </a:endParaRPr>
          </a:p>
        </p:txBody>
      </p:sp>
      <p:pic>
        <p:nvPicPr>
          <p:cNvPr id="1719" name="Google Shape;1719;p175"/>
          <p:cNvPicPr preferRelativeResize="0"/>
          <p:nvPr/>
        </p:nvPicPr>
        <p:blipFill>
          <a:blip r:embed="rId4">
            <a:alphaModFix/>
          </a:blip>
          <a:stretch>
            <a:fillRect/>
          </a:stretch>
        </p:blipFill>
        <p:spPr>
          <a:xfrm>
            <a:off x="548279" y="999149"/>
            <a:ext cx="7089096" cy="4391699"/>
          </a:xfrm>
          <a:prstGeom prst="rect">
            <a:avLst/>
          </a:prstGeom>
          <a:noFill/>
          <a:ln>
            <a:noFill/>
          </a:ln>
        </p:spPr>
      </p:pic>
      <p:sp>
        <p:nvSpPr>
          <p:cNvPr id="1720" name="Google Shape;1720;p175"/>
          <p:cNvSpPr txBox="1"/>
          <p:nvPr/>
        </p:nvSpPr>
        <p:spPr>
          <a:xfrm>
            <a:off x="3099225" y="2827813"/>
            <a:ext cx="4303800" cy="4311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900">
                <a:latin typeface="Calibri"/>
                <a:ea typeface="Calibri"/>
                <a:cs typeface="Calibri"/>
                <a:sym typeface="Calibri"/>
              </a:rPr>
              <a:t>   position of cup =      0           1           2</a:t>
            </a:r>
            <a:endParaRPr sz="1900">
              <a:latin typeface="Calibri"/>
              <a:ea typeface="Calibri"/>
              <a:cs typeface="Calibri"/>
              <a:sym typeface="Calibri"/>
            </a:endParaRPr>
          </a:p>
        </p:txBody>
      </p:sp>
      <p:sp>
        <p:nvSpPr>
          <p:cNvPr id="1721" name="Google Shape;1721;p175"/>
          <p:cNvSpPr txBox="1"/>
          <p:nvPr/>
        </p:nvSpPr>
        <p:spPr>
          <a:xfrm>
            <a:off x="99501" y="101600"/>
            <a:ext cx="3267600" cy="6372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n" sz="3600" u="sng">
                <a:solidFill>
                  <a:srgbClr val="808080"/>
                </a:solidFill>
                <a:latin typeface="Arimo"/>
                <a:ea typeface="Arimo"/>
                <a:cs typeface="Arimo"/>
                <a:sym typeface="Arimo"/>
              </a:rPr>
              <a:t>CUP STACK</a:t>
            </a:r>
            <a:endParaRPr b="1" sz="3600" u="sng">
              <a:solidFill>
                <a:srgbClr val="808080"/>
              </a:solidFill>
              <a:latin typeface="Arimo"/>
              <a:ea typeface="Arimo"/>
              <a:cs typeface="Arimo"/>
              <a:sym typeface="Arimo"/>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5" name="Shape 1725"/>
        <p:cNvGrpSpPr/>
        <p:nvPr/>
      </p:nvGrpSpPr>
      <p:grpSpPr>
        <a:xfrm>
          <a:off x="0" y="0"/>
          <a:ext cx="0" cy="0"/>
          <a:chOff x="0" y="0"/>
          <a:chExt cx="0" cy="0"/>
        </a:xfrm>
      </p:grpSpPr>
      <p:sp>
        <p:nvSpPr>
          <p:cNvPr id="1726" name="Google Shape;1726;p176"/>
          <p:cNvSpPr txBox="1"/>
          <p:nvPr>
            <p:ph type="title"/>
          </p:nvPr>
        </p:nvSpPr>
        <p:spPr>
          <a:xfrm>
            <a:off x="792084" y="219919"/>
            <a:ext cx="7559700" cy="9336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Programming in Scratch</a:t>
            </a:r>
            <a:endParaRPr/>
          </a:p>
        </p:txBody>
      </p:sp>
      <p:sp>
        <p:nvSpPr>
          <p:cNvPr id="1727" name="Google Shape;1727;p176"/>
          <p:cNvSpPr txBox="1"/>
          <p:nvPr>
            <p:ph idx="1" type="body"/>
          </p:nvPr>
        </p:nvSpPr>
        <p:spPr>
          <a:xfrm>
            <a:off x="731187" y="1663040"/>
            <a:ext cx="7681800" cy="1907400"/>
          </a:xfrm>
          <a:prstGeom prst="rect">
            <a:avLst/>
          </a:prstGeom>
        </p:spPr>
        <p:txBody>
          <a:bodyPr anchorCtr="0" anchor="t" bIns="0" lIns="0" spcFirstLastPara="1" rIns="0" wrap="square" tIns="0">
            <a:normAutofit/>
          </a:bodyPr>
          <a:lstStyle/>
          <a:p>
            <a:pPr indent="0" lvl="0" marL="0" rtl="0" algn="l">
              <a:spcBef>
                <a:spcPts val="0"/>
              </a:spcBef>
              <a:spcAft>
                <a:spcPts val="1200"/>
              </a:spcAft>
              <a:buNone/>
            </a:pPr>
            <a:r>
              <a:rPr lang="en" u="sng">
                <a:solidFill>
                  <a:schemeClr val="hlink"/>
                </a:solidFill>
                <a:hlinkClick r:id="rId3"/>
              </a:rPr>
              <a:t>https://scratch.mit.edu/</a:t>
            </a:r>
            <a:r>
              <a:rPr lang="en"/>
              <a:t> </a:t>
            </a:r>
            <a:endParaRPr/>
          </a:p>
        </p:txBody>
      </p:sp>
      <p:sp>
        <p:nvSpPr>
          <p:cNvPr id="1728" name="Google Shape;1728;p176"/>
          <p:cNvSpPr txBox="1"/>
          <p:nvPr>
            <p:ph idx="12" type="sldNum"/>
          </p:nvPr>
        </p:nvSpPr>
        <p:spPr>
          <a:xfrm>
            <a:off x="8544803" y="4877324"/>
            <a:ext cx="191400" cy="171600"/>
          </a:xfrm>
          <a:prstGeom prst="rect">
            <a:avLst/>
          </a:prstGeom>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2" name="Shape 1732"/>
        <p:cNvGrpSpPr/>
        <p:nvPr/>
      </p:nvGrpSpPr>
      <p:grpSpPr>
        <a:xfrm>
          <a:off x="0" y="0"/>
          <a:ext cx="0" cy="0"/>
          <a:chOff x="0" y="0"/>
          <a:chExt cx="0" cy="0"/>
        </a:xfrm>
      </p:grpSpPr>
      <p:sp>
        <p:nvSpPr>
          <p:cNvPr id="1733" name="Google Shape;1733;p17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Programming in Scratch	</a:t>
            </a:r>
            <a:endParaRPr/>
          </a:p>
        </p:txBody>
      </p:sp>
      <p:sp>
        <p:nvSpPr>
          <p:cNvPr id="1734" name="Google Shape;1734;p17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All of your Algorithms and Programming objectives can be addressed by Scratch.</a:t>
            </a:r>
            <a:endParaRPr/>
          </a:p>
          <a:p>
            <a:pPr indent="0" lvl="0" marL="0" rtl="0" algn="l">
              <a:spcBef>
                <a:spcPts val="1200"/>
              </a:spcBef>
              <a:spcAft>
                <a:spcPts val="0"/>
              </a:spcAft>
              <a:buNone/>
            </a:pPr>
            <a:r>
              <a:rPr lang="en"/>
              <a:t>Note - the Algorithms and Programming (and also the Data Standard) should be divided up over multiple years.</a:t>
            </a:r>
            <a:endParaRPr/>
          </a:p>
          <a:p>
            <a:pPr indent="0" lvl="0" marL="0" rtl="0" algn="l">
              <a:spcBef>
                <a:spcPts val="1200"/>
              </a:spcBef>
              <a:spcAft>
                <a:spcPts val="0"/>
              </a:spcAft>
              <a:buNone/>
            </a:pPr>
            <a:r>
              <a:rPr lang="en"/>
              <a:t>Grade 3: Get them started with Scratch - learn to design and visualize, create </a:t>
            </a:r>
            <a:r>
              <a:rPr lang="en"/>
              <a:t>pseudocode</a:t>
            </a:r>
            <a:endParaRPr/>
          </a:p>
          <a:p>
            <a:pPr indent="0" lvl="0" marL="0" rtl="0" algn="l">
              <a:spcBef>
                <a:spcPts val="1200"/>
              </a:spcBef>
              <a:spcAft>
                <a:spcPts val="0"/>
              </a:spcAft>
              <a:buNone/>
            </a:pPr>
            <a:r>
              <a:rPr lang="en"/>
              <a:t>Grade 4: Introduce variable and if statements</a:t>
            </a:r>
            <a:endParaRPr/>
          </a:p>
          <a:p>
            <a:pPr indent="0" lvl="0" marL="0" rtl="0" algn="l">
              <a:spcBef>
                <a:spcPts val="1200"/>
              </a:spcBef>
              <a:spcAft>
                <a:spcPts val="1200"/>
              </a:spcAft>
              <a:buNone/>
            </a:pPr>
            <a:r>
              <a:rPr lang="en"/>
              <a:t>Grade 5: Integrate more control structures</a:t>
            </a:r>
            <a:endParaRPr/>
          </a:p>
        </p:txBody>
      </p:sp>
      <p:sp>
        <p:nvSpPr>
          <p:cNvPr id="1735" name="Google Shape;1735;p17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9" name="Shape 1739"/>
        <p:cNvGrpSpPr/>
        <p:nvPr/>
      </p:nvGrpSpPr>
      <p:grpSpPr>
        <a:xfrm>
          <a:off x="0" y="0"/>
          <a:ext cx="0" cy="0"/>
          <a:chOff x="0" y="0"/>
          <a:chExt cx="0" cy="0"/>
        </a:xfrm>
      </p:grpSpPr>
      <p:sp>
        <p:nvSpPr>
          <p:cNvPr id="1740" name="Google Shape;1740;p17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Resources for Scratch</a:t>
            </a:r>
            <a:endParaRPr/>
          </a:p>
        </p:txBody>
      </p:sp>
      <p:sp>
        <p:nvSpPr>
          <p:cNvPr id="1741" name="Google Shape;1741;p17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Scratch Lessons by Year at Code for Fun: </a:t>
            </a:r>
            <a:r>
              <a:rPr b="1" lang="en"/>
              <a:t>https://www.codeforfun.com/LessonPlans/</a:t>
            </a:r>
            <a:endParaRPr b="1"/>
          </a:p>
          <a:p>
            <a:pPr indent="0" lvl="0" marL="0" rtl="0" algn="l">
              <a:spcBef>
                <a:spcPts val="1200"/>
              </a:spcBef>
              <a:spcAft>
                <a:spcPts val="1200"/>
              </a:spcAft>
              <a:buNone/>
            </a:pPr>
            <a:r>
              <a:rPr lang="en"/>
              <a:t>Videos to help learn the basics for Scratch: </a:t>
            </a:r>
            <a:r>
              <a:rPr lang="en" u="sng">
                <a:solidFill>
                  <a:schemeClr val="hlink"/>
                </a:solidFill>
                <a:hlinkClick r:id="rId3"/>
              </a:rPr>
              <a:t>https://www.youtube.com/thetechtrain</a:t>
            </a:r>
            <a:r>
              <a:rPr lang="en"/>
              <a:t> </a:t>
            </a:r>
            <a:endParaRPr/>
          </a:p>
        </p:txBody>
      </p:sp>
      <p:sp>
        <p:nvSpPr>
          <p:cNvPr id="1742" name="Google Shape;1742;p17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746" name="Shape 1746"/>
        <p:cNvGrpSpPr/>
        <p:nvPr/>
      </p:nvGrpSpPr>
      <p:grpSpPr>
        <a:xfrm>
          <a:off x="0" y="0"/>
          <a:ext cx="0" cy="0"/>
          <a:chOff x="0" y="0"/>
          <a:chExt cx="0" cy="0"/>
        </a:xfrm>
      </p:grpSpPr>
      <p:sp>
        <p:nvSpPr>
          <p:cNvPr id="1747" name="Google Shape;1747;p179"/>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748" name="Google Shape;1748;p179"/>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749" name="Google Shape;1749;p179"/>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750" name="Google Shape;1750;p179"/>
          <p:cNvSpPr txBox="1"/>
          <p:nvPr>
            <p:ph type="title"/>
          </p:nvPr>
        </p:nvSpPr>
        <p:spPr>
          <a:xfrm>
            <a:off x="605250" y="-89300"/>
            <a:ext cx="79335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Vocabulary: Algorithms and Programming</a:t>
            </a:r>
            <a:endParaRPr u="none">
              <a:solidFill>
                <a:srgbClr val="D1190D"/>
              </a:solidFill>
            </a:endParaRPr>
          </a:p>
        </p:txBody>
      </p:sp>
      <p:sp>
        <p:nvSpPr>
          <p:cNvPr id="1751" name="Google Shape;1751;p179"/>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752" name="Google Shape;1752;p179"/>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753" name="Google Shape;1753;p179"/>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1500"/>
              <a:buFont typeface="Arial"/>
              <a:buNone/>
            </a:pPr>
            <a:r>
              <a:rPr b="1" lang="en" sz="1800">
                <a:solidFill>
                  <a:schemeClr val="lt1"/>
                </a:solidFill>
                <a:latin typeface="Calibri"/>
                <a:ea typeface="Calibri"/>
                <a:cs typeface="Calibri"/>
                <a:sym typeface="Calibri"/>
              </a:rPr>
              <a:t>Montclair Computer Science Education Hub</a:t>
            </a:r>
            <a:endParaRPr b="1" sz="1500">
              <a:solidFill>
                <a:schemeClr val="lt1"/>
              </a:solidFill>
              <a:latin typeface="Calibri"/>
              <a:ea typeface="Calibri"/>
              <a:cs typeface="Calibri"/>
              <a:sym typeface="Calibri"/>
            </a:endParaRPr>
          </a:p>
          <a:p>
            <a:pPr indent="0" lvl="0" marL="12700" marR="0" rtl="0" algn="l">
              <a:spcBef>
                <a:spcPts val="0"/>
              </a:spcBef>
              <a:spcAft>
                <a:spcPts val="0"/>
              </a:spcAft>
              <a:buClr>
                <a:schemeClr val="dk1"/>
              </a:buClr>
              <a:buSzPts val="800"/>
              <a:buFont typeface="Arial"/>
              <a:buNone/>
            </a:pPr>
            <a:r>
              <a:t/>
            </a:r>
            <a:endParaRPr b="1" sz="1800">
              <a:solidFill>
                <a:schemeClr val="lt1"/>
              </a:solidFill>
              <a:latin typeface="Calibri"/>
              <a:ea typeface="Calibri"/>
              <a:cs typeface="Calibri"/>
              <a:sym typeface="Calibri"/>
            </a:endParaRPr>
          </a:p>
        </p:txBody>
      </p:sp>
      <p:grpSp>
        <p:nvGrpSpPr>
          <p:cNvPr id="1754" name="Google Shape;1754;p179"/>
          <p:cNvGrpSpPr/>
          <p:nvPr/>
        </p:nvGrpSpPr>
        <p:grpSpPr>
          <a:xfrm>
            <a:off x="312780" y="4766655"/>
            <a:ext cx="2220930" cy="352501"/>
            <a:chOff x="6077925" y="4856850"/>
            <a:chExt cx="6064800" cy="1143000"/>
          </a:xfrm>
        </p:grpSpPr>
        <p:sp>
          <p:nvSpPr>
            <p:cNvPr id="1755" name="Google Shape;1755;p179"/>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756" name="Google Shape;1756;p179"/>
            <p:cNvPicPr preferRelativeResize="0"/>
            <p:nvPr/>
          </p:nvPicPr>
          <p:blipFill>
            <a:blip r:embed="rId4">
              <a:alphaModFix/>
            </a:blip>
            <a:stretch>
              <a:fillRect/>
            </a:stretch>
          </p:blipFill>
          <p:spPr>
            <a:xfrm>
              <a:off x="6369202" y="4941951"/>
              <a:ext cx="5634652" cy="938175"/>
            </a:xfrm>
            <a:prstGeom prst="rect">
              <a:avLst/>
            </a:prstGeom>
            <a:noFill/>
            <a:ln>
              <a:noFill/>
            </a:ln>
          </p:spPr>
        </p:pic>
      </p:grpSp>
      <p:graphicFrame>
        <p:nvGraphicFramePr>
          <p:cNvPr id="1757" name="Google Shape;1757;p179"/>
          <p:cNvGraphicFramePr/>
          <p:nvPr/>
        </p:nvGraphicFramePr>
        <p:xfrm>
          <a:off x="360825" y="524925"/>
          <a:ext cx="3000000" cy="3000000"/>
        </p:xfrm>
        <a:graphic>
          <a:graphicData uri="http://schemas.openxmlformats.org/drawingml/2006/table">
            <a:tbl>
              <a:tblPr>
                <a:noFill/>
                <a:tableStyleId>{44256010-0EAC-4903-85BF-085830AD6EE0}</a:tableStyleId>
              </a:tblPr>
              <a:tblGrid>
                <a:gridCol w="3986625"/>
                <a:gridCol w="3986625"/>
              </a:tblGrid>
              <a:tr h="381000">
                <a:tc>
                  <a:txBody>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Syntax: </a:t>
                      </a:r>
                      <a:r>
                        <a:rPr lang="en">
                          <a:solidFill>
                            <a:schemeClr val="dk1"/>
                          </a:solidFill>
                        </a:rPr>
                        <a:t>Meaning</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variable:</a:t>
                      </a:r>
                      <a:r>
                        <a:rPr lang="en">
                          <a:solidFill>
                            <a:schemeClr val="dk1"/>
                          </a:solidFill>
                        </a:rPr>
                        <a:t> Capitalized, variables store a number.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set:</a:t>
                      </a:r>
                      <a:r>
                        <a:rPr lang="en">
                          <a:solidFill>
                            <a:schemeClr val="dk1"/>
                          </a:solidFill>
                        </a:rPr>
                        <a:t> Sets a VARIABLE equal to a number.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input:</a:t>
                      </a:r>
                      <a:r>
                        <a:rPr lang="en">
                          <a:solidFill>
                            <a:schemeClr val="dk1"/>
                          </a:solidFill>
                        </a:rPr>
                        <a:t> Input a number to be stored in a VARIABLE.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calculate:</a:t>
                      </a:r>
                      <a:r>
                        <a:rPr lang="en">
                          <a:solidFill>
                            <a:schemeClr val="dk1"/>
                          </a:solidFill>
                        </a:rPr>
                        <a:t> Performs mathematical operations.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 -, *, /, = :</a:t>
                      </a:r>
                      <a:r>
                        <a:rPr lang="en">
                          <a:solidFill>
                            <a:schemeClr val="dk1"/>
                          </a:solidFill>
                        </a:rPr>
                        <a:t> Add, subtract, multiply, divide, equals.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&lt;, &lt;= : </a:t>
                      </a:r>
                      <a:r>
                        <a:rPr lang="en">
                          <a:solidFill>
                            <a:schemeClr val="dk1"/>
                          </a:solidFill>
                        </a:rPr>
                        <a:t>Less than, less than or equal to.</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&gt;, &gt;= :</a:t>
                      </a:r>
                      <a:r>
                        <a:rPr lang="en">
                          <a:solidFill>
                            <a:schemeClr val="dk1"/>
                          </a:solidFill>
                        </a:rPr>
                        <a:t> Greater than, greater than or equal to.</a:t>
                      </a:r>
                      <a:endParaRPr>
                        <a:solidFill>
                          <a:schemeClr val="dk1"/>
                        </a:solidFill>
                      </a:endParaRPr>
                    </a:p>
                    <a:p>
                      <a:pPr indent="0" lvl="0" marL="0" rtl="0" algn="l">
                        <a:spcBef>
                          <a:spcPts val="1200"/>
                        </a:spcBef>
                        <a:spcAft>
                          <a:spcPts val="0"/>
                        </a:spcAft>
                        <a:buNone/>
                      </a:pPr>
                      <a:r>
                        <a:t/>
                      </a:r>
                      <a:endParaRPr sz="1700"/>
                    </a:p>
                  </a:txBody>
                  <a:tcPr marT="91425" marB="91425" marR="91425" marL="91425"/>
                </a:tc>
                <a:tc>
                  <a:txBody>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display:</a:t>
                      </a:r>
                      <a:r>
                        <a:rPr lang="en">
                          <a:solidFill>
                            <a:schemeClr val="dk1"/>
                          </a:solidFill>
                        </a:rPr>
                        <a:t> Prints information to the screen.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if: </a:t>
                      </a:r>
                      <a:r>
                        <a:rPr lang="en">
                          <a:solidFill>
                            <a:schemeClr val="dk1"/>
                          </a:solidFill>
                        </a:rPr>
                        <a:t>If a condition is true, run its block of code. Otherwise, skip the block of code.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else if:</a:t>
                      </a:r>
                      <a:r>
                        <a:rPr lang="en">
                          <a:solidFill>
                            <a:schemeClr val="dk1"/>
                          </a:solidFill>
                        </a:rPr>
                        <a:t> See if. Follows if statement and checks if a different condition is true.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start loop:</a:t>
                      </a:r>
                      <a:r>
                        <a:rPr lang="en">
                          <a:solidFill>
                            <a:schemeClr val="dk1"/>
                          </a:solidFill>
                        </a:rPr>
                        <a:t> Begins a repeating block of code.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repeat x times:</a:t>
                      </a:r>
                      <a:r>
                        <a:rPr lang="en">
                          <a:solidFill>
                            <a:schemeClr val="dk1"/>
                          </a:solidFill>
                        </a:rPr>
                        <a:t> Repeats a loop x times.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end loop:</a:t>
                      </a:r>
                      <a:r>
                        <a:rPr lang="en">
                          <a:solidFill>
                            <a:schemeClr val="dk1"/>
                          </a:solidFill>
                        </a:rPr>
                        <a:t> Stops repeating a block of code.</a:t>
                      </a:r>
                      <a:endParaRPr>
                        <a:solidFill>
                          <a:schemeClr val="dk1"/>
                        </a:solidFill>
                      </a:endParaRPr>
                    </a:p>
                    <a:p>
                      <a:pPr indent="0" lvl="0" marL="0" rtl="0" algn="l">
                        <a:spcBef>
                          <a:spcPts val="1200"/>
                        </a:spcBef>
                        <a:spcAft>
                          <a:spcPts val="0"/>
                        </a:spcAft>
                        <a:buNone/>
                      </a:pPr>
                      <a:r>
                        <a:t/>
                      </a:r>
                      <a:endParaRPr sz="1700"/>
                    </a:p>
                  </a:txBody>
                  <a:tcPr marT="91425" marB="91425" marR="91425" marL="91425"/>
                </a:tc>
              </a:tr>
            </a:tbl>
          </a:graphicData>
        </a:graphic>
      </p:graphicFrame>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1" name="Shape 1761"/>
        <p:cNvGrpSpPr/>
        <p:nvPr/>
      </p:nvGrpSpPr>
      <p:grpSpPr>
        <a:xfrm>
          <a:off x="0" y="0"/>
          <a:ext cx="0" cy="0"/>
          <a:chOff x="0" y="0"/>
          <a:chExt cx="0" cy="0"/>
        </a:xfrm>
      </p:grpSpPr>
      <p:sp>
        <p:nvSpPr>
          <p:cNvPr id="1762" name="Google Shape;1762;p180"/>
          <p:cNvSpPr txBox="1"/>
          <p:nvPr>
            <p:ph type="title"/>
          </p:nvPr>
        </p:nvSpPr>
        <p:spPr>
          <a:xfrm>
            <a:off x="3570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Algorithms and Programming</a:t>
            </a:r>
            <a:endParaRPr/>
          </a:p>
        </p:txBody>
      </p:sp>
      <p:sp>
        <p:nvSpPr>
          <p:cNvPr id="1763" name="Google Shape;1763;p18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1764" name="Google Shape;1764;p180"/>
          <p:cNvGraphicFramePr/>
          <p:nvPr/>
        </p:nvGraphicFramePr>
        <p:xfrm>
          <a:off x="952500" y="771175"/>
          <a:ext cx="3000000" cy="3000000"/>
        </p:xfrm>
        <a:graphic>
          <a:graphicData uri="http://schemas.openxmlformats.org/drawingml/2006/table">
            <a:tbl>
              <a:tblPr>
                <a:noFill/>
                <a:tableStyleId>{44256010-0EAC-4903-85BF-085830AD6EE0}</a:tableStyleId>
              </a:tblPr>
              <a:tblGrid>
                <a:gridCol w="2413000"/>
                <a:gridCol w="2413000"/>
                <a:gridCol w="2413000"/>
              </a:tblGrid>
              <a:tr h="381000">
                <a:tc>
                  <a:txBody>
                    <a:bodyPr/>
                    <a:lstStyle/>
                    <a:p>
                      <a:pPr indent="0" lvl="0" marL="0" rtl="0" algn="l">
                        <a:spcBef>
                          <a:spcPts val="0"/>
                        </a:spcBef>
                        <a:spcAft>
                          <a:spcPts val="0"/>
                        </a:spcAft>
                        <a:buNone/>
                      </a:pPr>
                      <a:r>
                        <a:rPr lang="en" sz="1200"/>
                        <a:t>Core Idea</a:t>
                      </a:r>
                      <a:endParaRPr sz="1200"/>
                    </a:p>
                  </a:txBody>
                  <a:tcPr marT="91425" marB="91425" marR="91425" marL="91425">
                    <a:solidFill>
                      <a:srgbClr val="FFF2CC"/>
                    </a:solidFill>
                  </a:tcPr>
                </a:tc>
                <a:tc>
                  <a:txBody>
                    <a:bodyPr/>
                    <a:lstStyle/>
                    <a:p>
                      <a:pPr indent="0" lvl="0" marL="0" rtl="0" algn="l">
                        <a:spcBef>
                          <a:spcPts val="0"/>
                        </a:spcBef>
                        <a:spcAft>
                          <a:spcPts val="0"/>
                        </a:spcAft>
                        <a:buNone/>
                      </a:pPr>
                      <a:r>
                        <a:rPr lang="en" sz="1200">
                          <a:solidFill>
                            <a:schemeClr val="dk1"/>
                          </a:solidFill>
                        </a:rPr>
                        <a:t>Performance Expectations </a:t>
                      </a:r>
                      <a:endParaRPr sz="1200"/>
                    </a:p>
                  </a:txBody>
                  <a:tcPr marT="91425" marB="91425" marR="91425" marL="91425">
                    <a:solidFill>
                      <a:srgbClr val="FFF2CC"/>
                    </a:solidFill>
                  </a:tcPr>
                </a:tc>
                <a:tc>
                  <a:txBody>
                    <a:bodyPr/>
                    <a:lstStyle/>
                    <a:p>
                      <a:pPr indent="0" lvl="0" marL="0" rtl="0" algn="l">
                        <a:spcBef>
                          <a:spcPts val="0"/>
                        </a:spcBef>
                        <a:spcAft>
                          <a:spcPts val="0"/>
                        </a:spcAft>
                        <a:buNone/>
                      </a:pPr>
                      <a:r>
                        <a:t/>
                      </a:r>
                      <a:endParaRPr sz="1200">
                        <a:solidFill>
                          <a:schemeClr val="dk1"/>
                        </a:solidFill>
                      </a:endParaRPr>
                    </a:p>
                  </a:txBody>
                  <a:tcPr marT="91425" marB="91425" marR="91425" marL="91425">
                    <a:solidFill>
                      <a:srgbClr val="FFF2CC"/>
                    </a:solidFill>
                  </a:tcPr>
                </a:tc>
              </a:tr>
              <a:tr h="381000">
                <a:tc>
                  <a:txBody>
                    <a:bodyPr/>
                    <a:lstStyle/>
                    <a:p>
                      <a:pPr indent="0" lvl="0" marL="0" rtl="0" algn="l">
                        <a:spcBef>
                          <a:spcPts val="0"/>
                        </a:spcBef>
                        <a:spcAft>
                          <a:spcPts val="0"/>
                        </a:spcAft>
                        <a:buNone/>
                      </a:pPr>
                      <a:r>
                        <a:rPr lang="en" sz="1200"/>
                        <a:t>Individuals develop and follow directions as part of daily life. A sequence of steps can be expressed as an algorithm that a computer can process. </a:t>
                      </a:r>
                      <a:endParaRPr sz="12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8.1.2.AP.1: Model daily processes by creating and following algorithms to complete tasks. </a:t>
                      </a:r>
                      <a:endParaRPr sz="1200">
                        <a:solidFill>
                          <a:schemeClr val="dk1"/>
                        </a:solidFill>
                      </a:endParaRPr>
                    </a:p>
                  </a:txBody>
                  <a:tcPr marT="91425" marB="91425" marR="91425" marL="91425"/>
                </a:tc>
                <a:tc>
                  <a:txBody>
                    <a:bodyPr/>
                    <a:lstStyle/>
                    <a:p>
                      <a:pPr indent="0" lvl="0" marL="0" rtl="0" algn="l">
                        <a:spcBef>
                          <a:spcPts val="0"/>
                        </a:spcBef>
                        <a:spcAft>
                          <a:spcPts val="0"/>
                        </a:spcAft>
                        <a:buNone/>
                      </a:pPr>
                      <a:r>
                        <a:t/>
                      </a:r>
                      <a:endParaRPr sz="1200">
                        <a:solidFill>
                          <a:schemeClr val="dk1"/>
                        </a:solidFill>
                      </a:endParaRPr>
                    </a:p>
                  </a:txBody>
                  <a:tcPr marT="91425" marB="91425" marR="91425" marL="91425"/>
                </a:tc>
              </a:tr>
              <a:tr h="381000">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Real world information can be stored and manipulated in programs as data (e.g., numbers, words, colors, images). </a:t>
                      </a:r>
                      <a:endParaRPr sz="12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8.1.2.AP.2: Model the way programs store and manipulate data by using numbers or other symbols to represent information.</a:t>
                      </a:r>
                      <a:endParaRPr sz="1200">
                        <a:solidFill>
                          <a:schemeClr val="dk1"/>
                        </a:solidFill>
                      </a:endParaRPr>
                    </a:p>
                  </a:txBody>
                  <a:tcPr marT="91425" marB="91425" marR="91425" marL="91425"/>
                </a:tc>
                <a:tc>
                  <a:txBody>
                    <a:bodyPr/>
                    <a:lstStyle/>
                    <a:p>
                      <a:pPr indent="0" lvl="0" marL="0" rtl="0" algn="l">
                        <a:spcBef>
                          <a:spcPts val="0"/>
                        </a:spcBef>
                        <a:spcAft>
                          <a:spcPts val="0"/>
                        </a:spcAft>
                        <a:buNone/>
                      </a:pPr>
                      <a:r>
                        <a:t/>
                      </a:r>
                      <a:endParaRPr sz="1200">
                        <a:solidFill>
                          <a:schemeClr val="dk1"/>
                        </a:solidFill>
                      </a:endParaRPr>
                    </a:p>
                  </a:txBody>
                  <a:tcPr marT="91425" marB="91425" marR="91425" marL="91425"/>
                </a:tc>
              </a:tr>
              <a:tr h="381000">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Computers follow precise sequences of steps that automate tasks. </a:t>
                      </a:r>
                      <a:endParaRPr sz="1200">
                        <a:solidFill>
                          <a:schemeClr val="dk1"/>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8.1.2.AP.3: Create programs with sequences and simple loops to accomplish tasks.</a:t>
                      </a:r>
                      <a:endParaRPr sz="1200">
                        <a:solidFill>
                          <a:schemeClr val="dk1"/>
                        </a:solidFill>
                      </a:endParaRPr>
                    </a:p>
                  </a:txBody>
                  <a:tcPr marT="91425" marB="91425" marR="91425" marL="91425"/>
                </a:tc>
                <a:tc>
                  <a:txBody>
                    <a:bodyPr/>
                    <a:lstStyle/>
                    <a:p>
                      <a:pPr indent="0" lvl="0" marL="0" rtl="0" algn="l">
                        <a:spcBef>
                          <a:spcPts val="0"/>
                        </a:spcBef>
                        <a:spcAft>
                          <a:spcPts val="0"/>
                        </a:spcAft>
                        <a:buNone/>
                      </a:pPr>
                      <a:r>
                        <a:t/>
                      </a:r>
                      <a:endParaRPr sz="1200">
                        <a:solidFill>
                          <a:schemeClr val="dk1"/>
                        </a:solidFill>
                      </a:endParaRPr>
                    </a:p>
                  </a:txBody>
                  <a:tcPr marT="91425" marB="91425" marR="91425" marL="91425"/>
                </a:tc>
              </a:tr>
              <a:tr h="381000">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Complex tasks can be broken down into simpler instructions, some of which can be broken down even further. </a:t>
                      </a:r>
                      <a:endParaRPr sz="1200">
                        <a:solidFill>
                          <a:schemeClr val="dk1"/>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8.1.2.AP.4: Break down a task into a sequence of steps.</a:t>
                      </a:r>
                      <a:endParaRPr sz="1200">
                        <a:solidFill>
                          <a:schemeClr val="dk1"/>
                        </a:solidFill>
                      </a:endParaRPr>
                    </a:p>
                  </a:txBody>
                  <a:tcPr marT="91425" marB="91425" marR="91425" marL="91425"/>
                </a:tc>
                <a:tc>
                  <a:txBody>
                    <a:bodyPr/>
                    <a:lstStyle/>
                    <a:p>
                      <a:pPr indent="0" lvl="0" marL="0" rtl="0" algn="l">
                        <a:spcBef>
                          <a:spcPts val="0"/>
                        </a:spcBef>
                        <a:spcAft>
                          <a:spcPts val="0"/>
                        </a:spcAft>
                        <a:buNone/>
                      </a:pPr>
                      <a:r>
                        <a:t/>
                      </a:r>
                      <a:endParaRPr sz="1200">
                        <a:solidFill>
                          <a:schemeClr val="dk1"/>
                        </a:solidFill>
                      </a:endParaRPr>
                    </a:p>
                  </a:txBody>
                  <a:tcPr marT="91425" marB="91425" marR="91425" marL="91425"/>
                </a:tc>
              </a:tr>
              <a:tr h="1161625">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People work together to develop programs for a purpose, such as expressing ideas or addressing problems. The development of a program involves identifying a sequence of events, goals, and expected outcomes, and addressing errors (when necessary). </a:t>
                      </a:r>
                      <a:endParaRPr sz="1200">
                        <a:solidFill>
                          <a:schemeClr val="dk1"/>
                        </a:solidFill>
                      </a:endParaRPr>
                    </a:p>
                  </a:txBody>
                  <a:tcPr marT="91425" marB="91425" marR="91425" marL="91425"/>
                </a:tc>
                <a:tc>
                  <a:txBody>
                    <a:bodyPr/>
                    <a:lstStyle/>
                    <a:p>
                      <a:pPr indent="0" lvl="0" marL="0" rtl="0" algn="l">
                        <a:spcBef>
                          <a:spcPts val="0"/>
                        </a:spcBef>
                        <a:spcAft>
                          <a:spcPts val="0"/>
                        </a:spcAft>
                        <a:buNone/>
                      </a:pPr>
                      <a:r>
                        <a:rPr lang="en" sz="1200">
                          <a:solidFill>
                            <a:schemeClr val="dk1"/>
                          </a:solidFill>
                        </a:rPr>
                        <a:t>• 8.1.2.AP.5: Describe a program’s sequence of events, goals, and expected outcomes.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 sz="1200">
                          <a:solidFill>
                            <a:schemeClr val="dk1"/>
                          </a:solidFill>
                        </a:rPr>
                        <a:t>8.1.2.AP.6: Debug errors in an algorithm or program that includes sequences and simple loops. </a:t>
                      </a:r>
                      <a:endParaRPr sz="1200">
                        <a:solidFill>
                          <a:schemeClr val="dk1"/>
                        </a:solidFill>
                      </a:endParaRPr>
                    </a:p>
                  </a:txBody>
                  <a:tcPr marT="91425" marB="91425" marR="91425" marL="91425"/>
                </a:tc>
                <a:tc>
                  <a:txBody>
                    <a:bodyPr/>
                    <a:lstStyle/>
                    <a:p>
                      <a:pPr indent="0" lvl="0" marL="0" rtl="0" algn="l">
                        <a:spcBef>
                          <a:spcPts val="0"/>
                        </a:spcBef>
                        <a:spcAft>
                          <a:spcPts val="0"/>
                        </a:spcAft>
                        <a:buNone/>
                      </a:pPr>
                      <a:r>
                        <a:t/>
                      </a:r>
                      <a:endParaRPr sz="1200">
                        <a:solidFill>
                          <a:schemeClr val="dk1"/>
                        </a:solidFill>
                      </a:endParaRPr>
                    </a:p>
                  </a:txBody>
                  <a:tcPr marT="91425" marB="91425" marR="91425" marL="91425"/>
                </a:tc>
              </a:tr>
            </a:tbl>
          </a:graphicData>
        </a:graphic>
      </p:graphicFrame>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8" name="Shape 1768"/>
        <p:cNvGrpSpPr/>
        <p:nvPr/>
      </p:nvGrpSpPr>
      <p:grpSpPr>
        <a:xfrm>
          <a:off x="0" y="0"/>
          <a:ext cx="0" cy="0"/>
          <a:chOff x="0" y="0"/>
          <a:chExt cx="0" cy="0"/>
        </a:xfrm>
      </p:grpSpPr>
      <p:sp>
        <p:nvSpPr>
          <p:cNvPr id="1769" name="Google Shape;1769;p18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Further Resources</a:t>
            </a:r>
            <a:endParaRPr/>
          </a:p>
        </p:txBody>
      </p:sp>
      <p:sp>
        <p:nvSpPr>
          <p:cNvPr id="1770" name="Google Shape;1770;p18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en" u="sng">
                <a:solidFill>
                  <a:schemeClr val="hlink"/>
                </a:solidFill>
                <a:hlinkClick r:id="rId3"/>
              </a:rPr>
              <a:t>https://code.org/educate/curriculum/elementary-school</a:t>
            </a:r>
            <a:r>
              <a:rPr lang="en"/>
              <a:t> </a:t>
            </a:r>
            <a:endParaRPr/>
          </a:p>
          <a:p>
            <a:pPr indent="0" lvl="0" marL="0" rtl="0" algn="l">
              <a:spcBef>
                <a:spcPts val="1200"/>
              </a:spcBef>
              <a:spcAft>
                <a:spcPts val="0"/>
              </a:spcAft>
              <a:buNone/>
            </a:pPr>
            <a:r>
              <a:rPr lang="en"/>
              <a:t>K-2 Loops </a:t>
            </a:r>
            <a:r>
              <a:rPr lang="en" u="sng">
                <a:solidFill>
                  <a:schemeClr val="hlink"/>
                </a:solidFill>
                <a:hlinkClick r:id="rId4"/>
              </a:rPr>
              <a:t>https://www.youtube.com/watch?v=74bDpGQcp1o</a:t>
            </a:r>
            <a:r>
              <a:rPr lang="en"/>
              <a:t>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K-2 Video Resources (web access </a:t>
            </a:r>
            <a:r>
              <a:rPr lang="en"/>
              <a:t>coming</a:t>
            </a:r>
            <a:r>
              <a:rPr lang="en"/>
              <a:t> soon!) </a:t>
            </a:r>
            <a:r>
              <a:rPr lang="en" u="sng">
                <a:solidFill>
                  <a:schemeClr val="hlink"/>
                </a:solidFill>
                <a:hlinkClick r:id="rId5"/>
              </a:rPr>
              <a:t>CS K-2 Data &amp; Analysis_Full Version</a:t>
            </a:r>
            <a:endParaRPr/>
          </a:p>
          <a:p>
            <a:pPr indent="0" lvl="0" marL="0" rtl="0" algn="l">
              <a:spcBef>
                <a:spcPts val="1200"/>
              </a:spcBef>
              <a:spcAft>
                <a:spcPts val="0"/>
              </a:spcAft>
              <a:buNone/>
            </a:pPr>
            <a:r>
              <a:rPr lang="en" u="sng">
                <a:solidFill>
                  <a:schemeClr val="hlink"/>
                </a:solidFill>
                <a:hlinkClick r:id="rId6"/>
              </a:rPr>
              <a:t>CS K-2 Computing Systems Presentation (modification)</a:t>
            </a:r>
            <a:endParaRPr/>
          </a:p>
          <a:p>
            <a:pPr indent="0" lvl="0" marL="0" rtl="0" algn="l">
              <a:spcBef>
                <a:spcPts val="1200"/>
              </a:spcBef>
              <a:spcAft>
                <a:spcPts val="0"/>
              </a:spcAft>
              <a:buNone/>
            </a:pPr>
            <a:r>
              <a:rPr lang="en" u="sng">
                <a:solidFill>
                  <a:schemeClr val="hlink"/>
                </a:solidFill>
                <a:hlinkClick r:id="rId7"/>
              </a:rPr>
              <a:t>CS K-2 Computer Book</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1771" name="Google Shape;1771;p1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1775" name="Shape 1775"/>
        <p:cNvGrpSpPr/>
        <p:nvPr/>
      </p:nvGrpSpPr>
      <p:grpSpPr>
        <a:xfrm>
          <a:off x="0" y="0"/>
          <a:ext cx="0" cy="0"/>
          <a:chOff x="0" y="0"/>
          <a:chExt cx="0" cy="0"/>
        </a:xfrm>
      </p:grpSpPr>
      <p:sp>
        <p:nvSpPr>
          <p:cNvPr id="1776" name="Google Shape;1776;p182"/>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lt1"/>
                </a:solidFill>
              </a:rPr>
              <a:t>Impacts of Computing</a:t>
            </a:r>
            <a:endParaRPr b="1">
              <a:solidFill>
                <a:schemeClr val="lt1"/>
              </a:solidFill>
            </a:endParaRPr>
          </a:p>
        </p:txBody>
      </p:sp>
      <p:sp>
        <p:nvSpPr>
          <p:cNvPr id="1777" name="Google Shape;1777;p18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1" name="Shape 1781"/>
        <p:cNvGrpSpPr/>
        <p:nvPr/>
      </p:nvGrpSpPr>
      <p:grpSpPr>
        <a:xfrm>
          <a:off x="0" y="0"/>
          <a:ext cx="0" cy="0"/>
          <a:chOff x="0" y="0"/>
          <a:chExt cx="0" cy="0"/>
        </a:xfrm>
      </p:grpSpPr>
      <p:sp>
        <p:nvSpPr>
          <p:cNvPr id="1782" name="Google Shape;1782;p18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NJ SLS CS Standard for Impacts of Computing - In a Nutshell</a:t>
            </a:r>
            <a:endParaRPr/>
          </a:p>
        </p:txBody>
      </p:sp>
      <p:sp>
        <p:nvSpPr>
          <p:cNvPr id="1783" name="Google Shape;1783;p18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rPr lang="en"/>
              <a:t>By the end of Grade 5</a:t>
            </a:r>
            <a:endParaRPr/>
          </a:p>
          <a:p>
            <a:pPr indent="0" lvl="0" marL="0" rtl="0" algn="l">
              <a:spcBef>
                <a:spcPts val="1200"/>
              </a:spcBef>
              <a:spcAft>
                <a:spcPts val="0"/>
              </a:spcAft>
              <a:buNone/>
            </a:pPr>
            <a:r>
              <a:rPr lang="en"/>
              <a:t>The development and modification of computing technology is driven by people’s needs and wants and can affect individuals differently.</a:t>
            </a:r>
            <a:endParaRPr/>
          </a:p>
          <a:p>
            <a:pPr indent="0" lvl="0" marL="0" rtl="0" algn="l">
              <a:spcBef>
                <a:spcPts val="1200"/>
              </a:spcBef>
              <a:spcAft>
                <a:spcPts val="1200"/>
              </a:spcAft>
              <a:buNone/>
            </a:pPr>
            <a:r>
              <a:t/>
            </a:r>
            <a:endParaRPr/>
          </a:p>
        </p:txBody>
      </p:sp>
      <p:sp>
        <p:nvSpPr>
          <p:cNvPr id="1784" name="Google Shape;1784;p18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1"/>
          <p:cNvSpPr txBox="1"/>
          <p:nvPr>
            <p:ph type="title"/>
          </p:nvPr>
        </p:nvSpPr>
        <p:spPr>
          <a:xfrm>
            <a:off x="792084" y="219919"/>
            <a:ext cx="7559700" cy="9336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a:p>
        </p:txBody>
      </p:sp>
      <p:sp>
        <p:nvSpPr>
          <p:cNvPr id="183" name="Google Shape;183;p31"/>
          <p:cNvSpPr txBox="1"/>
          <p:nvPr>
            <p:ph idx="1" type="body"/>
          </p:nvPr>
        </p:nvSpPr>
        <p:spPr>
          <a:xfrm>
            <a:off x="731187" y="1663040"/>
            <a:ext cx="7681800" cy="1907400"/>
          </a:xfrm>
          <a:prstGeom prst="rect">
            <a:avLst/>
          </a:prstGeom>
        </p:spPr>
        <p:txBody>
          <a:bodyPr anchorCtr="0" anchor="t" bIns="0" lIns="0" spcFirstLastPara="1" rIns="0" wrap="square" tIns="0">
            <a:normAutofit/>
          </a:bodyPr>
          <a:lstStyle/>
          <a:p>
            <a:pPr indent="0" lvl="0" marL="0" rtl="0" algn="l">
              <a:spcBef>
                <a:spcPts val="0"/>
              </a:spcBef>
              <a:spcAft>
                <a:spcPts val="1200"/>
              </a:spcAft>
              <a:buNone/>
            </a:pPr>
            <a:r>
              <a:t/>
            </a:r>
            <a:endParaRPr/>
          </a:p>
        </p:txBody>
      </p:sp>
      <p:pic>
        <p:nvPicPr>
          <p:cNvPr id="184" name="Google Shape;184;p31"/>
          <p:cNvPicPr preferRelativeResize="0"/>
          <p:nvPr/>
        </p:nvPicPr>
        <p:blipFill>
          <a:blip r:embed="rId3">
            <a:alphaModFix/>
          </a:blip>
          <a:stretch>
            <a:fillRect/>
          </a:stretch>
        </p:blipFill>
        <p:spPr>
          <a:xfrm>
            <a:off x="-75" y="0"/>
            <a:ext cx="9144000" cy="5143500"/>
          </a:xfrm>
          <a:prstGeom prst="rect">
            <a:avLst/>
          </a:prstGeom>
          <a:noFill/>
          <a:ln>
            <a:noFill/>
          </a:ln>
        </p:spPr>
      </p:pic>
      <p:sp>
        <p:nvSpPr>
          <p:cNvPr id="185" name="Google Shape;185;p31"/>
          <p:cNvSpPr txBox="1"/>
          <p:nvPr>
            <p:ph idx="12" type="sldNum"/>
          </p:nvPr>
        </p:nvSpPr>
        <p:spPr>
          <a:xfrm>
            <a:off x="8544803" y="4877324"/>
            <a:ext cx="191400" cy="171600"/>
          </a:xfrm>
          <a:prstGeom prst="rect">
            <a:avLst/>
          </a:prstGeom>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8" name="Shape 1788"/>
        <p:cNvGrpSpPr/>
        <p:nvPr/>
      </p:nvGrpSpPr>
      <p:grpSpPr>
        <a:xfrm>
          <a:off x="0" y="0"/>
          <a:ext cx="0" cy="0"/>
          <a:chOff x="0" y="0"/>
          <a:chExt cx="0" cy="0"/>
        </a:xfrm>
      </p:grpSpPr>
      <p:sp>
        <p:nvSpPr>
          <p:cNvPr id="1789" name="Google Shape;1789;p18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does that mean to us?</a:t>
            </a:r>
            <a:endParaRPr/>
          </a:p>
        </p:txBody>
      </p:sp>
      <p:sp>
        <p:nvSpPr>
          <p:cNvPr id="1790" name="Google Shape;1790;p18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Kids today are experiencing the world in an extremely different way than even the generation 10 years ago.</a:t>
            </a:r>
            <a:endParaRPr/>
          </a:p>
          <a:p>
            <a:pPr indent="-342900" lvl="0" marL="457200" rtl="0" algn="l">
              <a:spcBef>
                <a:spcPts val="1200"/>
              </a:spcBef>
              <a:spcAft>
                <a:spcPts val="0"/>
              </a:spcAft>
              <a:buSzPts val="1800"/>
              <a:buChar char="●"/>
            </a:pPr>
            <a:r>
              <a:rPr lang="en"/>
              <a:t>They are constantly in contact with others</a:t>
            </a:r>
            <a:endParaRPr/>
          </a:p>
          <a:p>
            <a:pPr indent="-342900" lvl="0" marL="457200" rtl="0" algn="l">
              <a:spcBef>
                <a:spcPts val="0"/>
              </a:spcBef>
              <a:spcAft>
                <a:spcPts val="0"/>
              </a:spcAft>
              <a:buSzPts val="1800"/>
              <a:buChar char="●"/>
            </a:pPr>
            <a:r>
              <a:rPr lang="en"/>
              <a:t>Life is facilitated by technology - they barely know what commercials, cliffhangers and must see TV is!</a:t>
            </a:r>
            <a:endParaRPr/>
          </a:p>
          <a:p>
            <a:pPr indent="-342900" lvl="0" marL="457200" rtl="0" algn="l">
              <a:spcBef>
                <a:spcPts val="0"/>
              </a:spcBef>
              <a:spcAft>
                <a:spcPts val="0"/>
              </a:spcAft>
              <a:buSzPts val="1800"/>
              <a:buChar char="●"/>
            </a:pPr>
            <a:r>
              <a:rPr lang="en"/>
              <a:t>Those who have trouble accessing technology are experiencing larger access gaps</a:t>
            </a:r>
            <a:endParaRPr/>
          </a:p>
          <a:p>
            <a:pPr indent="0" lvl="0" marL="0" rtl="0" algn="l">
              <a:spcBef>
                <a:spcPts val="1200"/>
              </a:spcBef>
              <a:spcAft>
                <a:spcPts val="1200"/>
              </a:spcAft>
              <a:buNone/>
            </a:pPr>
            <a:r>
              <a:t/>
            </a:r>
            <a:endParaRPr/>
          </a:p>
        </p:txBody>
      </p:sp>
      <p:sp>
        <p:nvSpPr>
          <p:cNvPr id="1791" name="Google Shape;1791;p1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5" name="Shape 1795"/>
        <p:cNvGrpSpPr/>
        <p:nvPr/>
      </p:nvGrpSpPr>
      <p:grpSpPr>
        <a:xfrm>
          <a:off x="0" y="0"/>
          <a:ext cx="0" cy="0"/>
          <a:chOff x="0" y="0"/>
          <a:chExt cx="0" cy="0"/>
        </a:xfrm>
      </p:grpSpPr>
      <p:sp>
        <p:nvSpPr>
          <p:cNvPr id="1796" name="Google Shape;1796;p18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Impacts of Computing</a:t>
            </a:r>
            <a:endParaRPr/>
          </a:p>
        </p:txBody>
      </p:sp>
      <p:graphicFrame>
        <p:nvGraphicFramePr>
          <p:cNvPr id="1797" name="Google Shape;1797;p185"/>
          <p:cNvGraphicFramePr/>
          <p:nvPr/>
        </p:nvGraphicFramePr>
        <p:xfrm>
          <a:off x="911300" y="1372875"/>
          <a:ext cx="3000000" cy="3000000"/>
        </p:xfrm>
        <a:graphic>
          <a:graphicData uri="http://schemas.openxmlformats.org/drawingml/2006/table">
            <a:tbl>
              <a:tblPr>
                <a:noFill/>
                <a:tableStyleId>{44256010-0EAC-4903-85BF-085830AD6EE0}</a:tableStyleId>
              </a:tblPr>
              <a:tblGrid>
                <a:gridCol w="3619500"/>
                <a:gridCol w="3619500"/>
              </a:tblGrid>
              <a:tr h="381000">
                <a:tc>
                  <a:txBody>
                    <a:bodyPr/>
                    <a:lstStyle/>
                    <a:p>
                      <a:pPr indent="0" lvl="0" marL="0" rtl="0" algn="l">
                        <a:spcBef>
                          <a:spcPts val="0"/>
                        </a:spcBef>
                        <a:spcAft>
                          <a:spcPts val="0"/>
                        </a:spcAft>
                        <a:buNone/>
                      </a:pPr>
                      <a:r>
                        <a:rPr lang="en" sz="1300"/>
                        <a:t>Core Idea</a:t>
                      </a:r>
                      <a:endParaRPr sz="1300"/>
                    </a:p>
                  </a:txBody>
                  <a:tcPr marT="91425" marB="91425" marR="91425" marL="91425">
                    <a:solidFill>
                      <a:srgbClr val="FFF2CC"/>
                    </a:solidFill>
                  </a:tcPr>
                </a:tc>
                <a:tc>
                  <a:txBody>
                    <a:bodyPr/>
                    <a:lstStyle/>
                    <a:p>
                      <a:pPr indent="0" lvl="0" marL="0" rtl="0" algn="l">
                        <a:spcBef>
                          <a:spcPts val="0"/>
                        </a:spcBef>
                        <a:spcAft>
                          <a:spcPts val="0"/>
                        </a:spcAft>
                        <a:buNone/>
                      </a:pPr>
                      <a:r>
                        <a:rPr lang="en" sz="1300">
                          <a:solidFill>
                            <a:schemeClr val="dk1"/>
                          </a:solidFill>
                        </a:rPr>
                        <a:t>Performance Expectations </a:t>
                      </a:r>
                      <a:endParaRPr sz="1300"/>
                    </a:p>
                  </a:txBody>
                  <a:tcPr marT="91425" marB="91425" marR="91425" marL="91425">
                    <a:solidFill>
                      <a:srgbClr val="FFF2CC"/>
                    </a:solidFill>
                  </a:tcPr>
                </a:tc>
              </a:tr>
              <a:tr h="381000">
                <a:tc>
                  <a:txBody>
                    <a:bodyPr/>
                    <a:lstStyle/>
                    <a:p>
                      <a:pPr indent="0" lvl="0" marL="0" rtl="0" algn="l">
                        <a:spcBef>
                          <a:spcPts val="0"/>
                        </a:spcBef>
                        <a:spcAft>
                          <a:spcPts val="0"/>
                        </a:spcAft>
                        <a:buNone/>
                      </a:pPr>
                      <a:r>
                        <a:rPr lang="en" sz="1300"/>
                        <a:t>The development and modification of computing technology is driven by individual’s needs and wants and can affect individuals differently.</a:t>
                      </a:r>
                      <a:endParaRPr sz="1300"/>
                    </a:p>
                    <a:p>
                      <a:pPr indent="0" lvl="0" marL="0" rtl="0" algn="l">
                        <a:spcBef>
                          <a:spcPts val="0"/>
                        </a:spcBef>
                        <a:spcAft>
                          <a:spcPts val="0"/>
                        </a:spcAft>
                        <a:buNone/>
                      </a:pPr>
                      <a:r>
                        <a:t/>
                      </a:r>
                      <a:endParaRPr sz="1300"/>
                    </a:p>
                  </a:txBody>
                  <a:tcPr marT="91425" marB="91425" marR="91425" marL="91425">
                    <a:solidFill>
                      <a:schemeClr val="lt1"/>
                    </a:solidFill>
                  </a:tcPr>
                </a:tc>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8.1.5.IC.1: Identify computing technologies that have impacted how individuals live and work and describe the factors that influenced the changes.</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 8.1.5.IC.2: Identify possible ways to improve the accessibility and usability of computing technologies to address the diverse needs and wants of users</a:t>
                      </a:r>
                      <a:endParaRPr sz="1300">
                        <a:solidFill>
                          <a:schemeClr val="dk1"/>
                        </a:solidFill>
                      </a:endParaRPr>
                    </a:p>
                    <a:p>
                      <a:pPr indent="0" lvl="0" marL="0" rtl="0" algn="l">
                        <a:spcBef>
                          <a:spcPts val="0"/>
                        </a:spcBef>
                        <a:spcAft>
                          <a:spcPts val="0"/>
                        </a:spcAft>
                        <a:buNone/>
                      </a:pPr>
                      <a:r>
                        <a:t/>
                      </a:r>
                      <a:endParaRPr sz="1300">
                        <a:solidFill>
                          <a:schemeClr val="dk1"/>
                        </a:solidFill>
                      </a:endParaRPr>
                    </a:p>
                  </a:txBody>
                  <a:tcPr marT="91425" marB="91425" marR="91425" marL="91425">
                    <a:solidFill>
                      <a:schemeClr val="lt1"/>
                    </a:solidFill>
                  </a:tcPr>
                </a:tc>
              </a:tr>
            </a:tbl>
          </a:graphicData>
        </a:graphic>
      </p:graphicFrame>
      <p:sp>
        <p:nvSpPr>
          <p:cNvPr id="1798" name="Google Shape;1798;p1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2" name="Shape 1802"/>
        <p:cNvGrpSpPr/>
        <p:nvPr/>
      </p:nvGrpSpPr>
      <p:grpSpPr>
        <a:xfrm>
          <a:off x="0" y="0"/>
          <a:ext cx="0" cy="0"/>
          <a:chOff x="0" y="0"/>
          <a:chExt cx="0" cy="0"/>
        </a:xfrm>
      </p:grpSpPr>
      <p:sp>
        <p:nvSpPr>
          <p:cNvPr id="1803" name="Google Shape;1803;p18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Perspective - Computers and Society</a:t>
            </a:r>
            <a:endParaRPr/>
          </a:p>
        </p:txBody>
      </p:sp>
      <p:sp>
        <p:nvSpPr>
          <p:cNvPr id="1804" name="Google Shape;1804;p1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8" name="Shape 1808"/>
        <p:cNvGrpSpPr/>
        <p:nvPr/>
      </p:nvGrpSpPr>
      <p:grpSpPr>
        <a:xfrm>
          <a:off x="0" y="0"/>
          <a:ext cx="0" cy="0"/>
          <a:chOff x="0" y="0"/>
          <a:chExt cx="0" cy="0"/>
        </a:xfrm>
      </p:grpSpPr>
      <p:sp>
        <p:nvSpPr>
          <p:cNvPr id="1809" name="Google Shape;1809;p187"/>
          <p:cNvSpPr txBox="1"/>
          <p:nvPr>
            <p:ph type="title"/>
          </p:nvPr>
        </p:nvSpPr>
        <p:spPr>
          <a:xfrm>
            <a:off x="594063" y="164939"/>
            <a:ext cx="5669700" cy="7002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a:p>
        </p:txBody>
      </p:sp>
      <p:sp>
        <p:nvSpPr>
          <p:cNvPr id="1810" name="Google Shape;1810;p187"/>
          <p:cNvSpPr txBox="1"/>
          <p:nvPr>
            <p:ph idx="1" type="body"/>
          </p:nvPr>
        </p:nvSpPr>
        <p:spPr>
          <a:xfrm>
            <a:off x="548390" y="1247280"/>
            <a:ext cx="5761500" cy="1430700"/>
          </a:xfrm>
          <a:prstGeom prst="rect">
            <a:avLst/>
          </a:prstGeom>
        </p:spPr>
        <p:txBody>
          <a:bodyPr anchorCtr="0" anchor="t" bIns="0" lIns="0" spcFirstLastPara="1" rIns="0" wrap="square" tIns="0">
            <a:normAutofit/>
          </a:bodyPr>
          <a:lstStyle/>
          <a:p>
            <a:pPr indent="0" lvl="0" marL="0" rtl="0" algn="l">
              <a:spcBef>
                <a:spcPts val="0"/>
              </a:spcBef>
              <a:spcAft>
                <a:spcPts val="1200"/>
              </a:spcAft>
              <a:buNone/>
            </a:pPr>
            <a:r>
              <a:t/>
            </a:r>
            <a:endParaRPr/>
          </a:p>
        </p:txBody>
      </p:sp>
      <p:pic>
        <p:nvPicPr>
          <p:cNvPr id="1811" name="Google Shape;1811;p187"/>
          <p:cNvPicPr preferRelativeResize="0"/>
          <p:nvPr/>
        </p:nvPicPr>
        <p:blipFill>
          <a:blip r:embed="rId3">
            <a:alphaModFix/>
          </a:blip>
          <a:stretch>
            <a:fillRect/>
          </a:stretch>
        </p:blipFill>
        <p:spPr>
          <a:xfrm>
            <a:off x="132600" y="98793"/>
            <a:ext cx="8792738" cy="4945913"/>
          </a:xfrm>
          <a:prstGeom prst="rect">
            <a:avLst/>
          </a:prstGeom>
          <a:noFill/>
          <a:ln>
            <a:noFill/>
          </a:ln>
        </p:spPr>
      </p:pic>
      <p:sp>
        <p:nvSpPr>
          <p:cNvPr id="1812" name="Google Shape;1812;p187"/>
          <p:cNvSpPr txBox="1"/>
          <p:nvPr>
            <p:ph idx="12" type="sldNum"/>
          </p:nvPr>
        </p:nvSpPr>
        <p:spPr>
          <a:xfrm>
            <a:off x="8544803" y="4877324"/>
            <a:ext cx="191400" cy="171600"/>
          </a:xfrm>
          <a:prstGeom prst="rect">
            <a:avLst/>
          </a:prstGeom>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1816" name="Shape 1816"/>
        <p:cNvGrpSpPr/>
        <p:nvPr/>
      </p:nvGrpSpPr>
      <p:grpSpPr>
        <a:xfrm>
          <a:off x="0" y="0"/>
          <a:ext cx="0" cy="0"/>
          <a:chOff x="0" y="0"/>
          <a:chExt cx="0" cy="0"/>
        </a:xfrm>
      </p:grpSpPr>
      <p:sp>
        <p:nvSpPr>
          <p:cNvPr id="1817" name="Google Shape;1817;p188"/>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818" name="Google Shape;1818;p188"/>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819" name="Google Shape;1819;p188"/>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820" name="Google Shape;1820;p188"/>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How is data visualized?</a:t>
            </a:r>
            <a:endParaRPr u="none">
              <a:solidFill>
                <a:srgbClr val="D1190D"/>
              </a:solidFill>
            </a:endParaRPr>
          </a:p>
        </p:txBody>
      </p:sp>
      <p:sp>
        <p:nvSpPr>
          <p:cNvPr id="1821" name="Google Shape;1821;p188"/>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1822" name="Google Shape;1822;p188"/>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1823" name="Google Shape;1823;p188"/>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1824" name="Google Shape;1824;p188"/>
          <p:cNvGrpSpPr/>
          <p:nvPr/>
        </p:nvGrpSpPr>
        <p:grpSpPr>
          <a:xfrm>
            <a:off x="312780" y="4766655"/>
            <a:ext cx="2220930" cy="352501"/>
            <a:chOff x="6077925" y="4856850"/>
            <a:chExt cx="6064800" cy="1143000"/>
          </a:xfrm>
        </p:grpSpPr>
        <p:sp>
          <p:nvSpPr>
            <p:cNvPr id="1825" name="Google Shape;1825;p188"/>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826" name="Google Shape;1826;p188"/>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1827" name="Google Shape;1827;p188"/>
          <p:cNvPicPr preferRelativeResize="0"/>
          <p:nvPr/>
        </p:nvPicPr>
        <p:blipFill>
          <a:blip r:embed="rId5">
            <a:alphaModFix/>
          </a:blip>
          <a:stretch>
            <a:fillRect/>
          </a:stretch>
        </p:blipFill>
        <p:spPr>
          <a:xfrm>
            <a:off x="416475" y="1023713"/>
            <a:ext cx="4050468" cy="2291549"/>
          </a:xfrm>
          <a:prstGeom prst="rect">
            <a:avLst/>
          </a:prstGeom>
          <a:noFill/>
          <a:ln>
            <a:noFill/>
          </a:ln>
        </p:spPr>
      </p:pic>
      <p:pic>
        <p:nvPicPr>
          <p:cNvPr id="1828" name="Google Shape;1828;p188"/>
          <p:cNvPicPr preferRelativeResize="0"/>
          <p:nvPr/>
        </p:nvPicPr>
        <p:blipFill>
          <a:blip r:embed="rId6">
            <a:alphaModFix/>
          </a:blip>
          <a:stretch>
            <a:fillRect/>
          </a:stretch>
        </p:blipFill>
        <p:spPr>
          <a:xfrm>
            <a:off x="4964363" y="700931"/>
            <a:ext cx="3391087" cy="3630042"/>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2" name="Shape 1832"/>
        <p:cNvGrpSpPr/>
        <p:nvPr/>
      </p:nvGrpSpPr>
      <p:grpSpPr>
        <a:xfrm>
          <a:off x="0" y="0"/>
          <a:ext cx="0" cy="0"/>
          <a:chOff x="0" y="0"/>
          <a:chExt cx="0" cy="0"/>
        </a:xfrm>
      </p:grpSpPr>
      <p:sp>
        <p:nvSpPr>
          <p:cNvPr id="1833" name="Google Shape;1833;p18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AI and Life Changing Tools</a:t>
            </a:r>
            <a:endParaRPr/>
          </a:p>
        </p:txBody>
      </p:sp>
      <p:sp>
        <p:nvSpPr>
          <p:cNvPr id="1834" name="Google Shape;1834;p18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ChatGPT - write a paper on computer science education …</a:t>
            </a:r>
            <a:endParaRPr/>
          </a:p>
          <a:p>
            <a:pPr indent="0" lvl="0" marL="0" rtl="0" algn="l">
              <a:spcBef>
                <a:spcPts val="1200"/>
              </a:spcBef>
              <a:spcAft>
                <a:spcPts val="0"/>
              </a:spcAft>
              <a:buNone/>
            </a:pPr>
            <a:r>
              <a:rPr lang="en"/>
              <a:t>ChatGPT - if you have a hypothetical patient with these symptoms, what illness do you think they have</a:t>
            </a:r>
            <a:endParaRPr/>
          </a:p>
          <a:p>
            <a:pPr indent="0" lvl="0" marL="0" rtl="0" algn="l">
              <a:spcBef>
                <a:spcPts val="1200"/>
              </a:spcBef>
              <a:spcAft>
                <a:spcPts val="0"/>
              </a:spcAft>
              <a:buNone/>
            </a:pPr>
            <a:r>
              <a:rPr lang="en"/>
              <a:t>ChatGPT - translate this sentence from English to Spanish: Can I help you?</a:t>
            </a:r>
            <a:endParaRPr/>
          </a:p>
          <a:p>
            <a:pPr indent="0" lvl="0" marL="0" rtl="0" algn="l">
              <a:spcBef>
                <a:spcPts val="1200"/>
              </a:spcBef>
              <a:spcAft>
                <a:spcPts val="0"/>
              </a:spcAft>
              <a:buNone/>
            </a:pPr>
            <a:r>
              <a:rPr lang="en"/>
              <a:t>ChatGPT - Generate a knitting pattern for me …</a:t>
            </a:r>
            <a:endParaRPr/>
          </a:p>
          <a:p>
            <a:pPr indent="0" lvl="0" marL="0" rtl="0" algn="l">
              <a:spcBef>
                <a:spcPts val="1200"/>
              </a:spcBef>
              <a:spcAft>
                <a:spcPts val="1200"/>
              </a:spcAft>
              <a:buNone/>
            </a:pPr>
            <a:r>
              <a:rPr lang="en"/>
              <a:t>More at: Epic ChatGPT Fails: </a:t>
            </a:r>
            <a:r>
              <a:rPr lang="en" u="sng">
                <a:solidFill>
                  <a:schemeClr val="hlink"/>
                </a:solidFill>
                <a:hlinkClick r:id="rId3"/>
              </a:rPr>
              <a:t>https://www.buzzfeed.com/andyneuenschwander/chatgpt-ai-fails-funny</a:t>
            </a:r>
            <a:r>
              <a:rPr lang="en"/>
              <a:t> </a:t>
            </a:r>
            <a:endParaRPr/>
          </a:p>
        </p:txBody>
      </p:sp>
      <p:sp>
        <p:nvSpPr>
          <p:cNvPr id="1835" name="Google Shape;1835;p18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9" name="Shape 1839"/>
        <p:cNvGrpSpPr/>
        <p:nvPr/>
      </p:nvGrpSpPr>
      <p:grpSpPr>
        <a:xfrm>
          <a:off x="0" y="0"/>
          <a:ext cx="0" cy="0"/>
          <a:chOff x="0" y="0"/>
          <a:chExt cx="0" cy="0"/>
        </a:xfrm>
      </p:grpSpPr>
      <p:sp>
        <p:nvSpPr>
          <p:cNvPr id="1840" name="Google Shape;1840;p19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Tech History Museum</a:t>
            </a:r>
            <a:endParaRPr/>
          </a:p>
        </p:txBody>
      </p:sp>
      <p:sp>
        <p:nvSpPr>
          <p:cNvPr id="1841" name="Google Shape;1841;p19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Create a Technology Museum in your classroom.</a:t>
            </a:r>
            <a:endParaRPr/>
          </a:p>
          <a:p>
            <a:pPr indent="0" lvl="0" marL="0" rtl="0" algn="l">
              <a:spcBef>
                <a:spcPts val="1200"/>
              </a:spcBef>
              <a:spcAft>
                <a:spcPts val="0"/>
              </a:spcAft>
              <a:buNone/>
            </a:pPr>
            <a:r>
              <a:rPr lang="en"/>
              <a:t>Students need to pick a modern technology and then pick a pre-2010 era.  Then do an art project comparing now and then and where it should go to make it better.</a:t>
            </a:r>
            <a:endParaRPr/>
          </a:p>
          <a:p>
            <a:pPr indent="0" lvl="0" marL="0" rtl="0" algn="l">
              <a:spcBef>
                <a:spcPts val="1200"/>
              </a:spcBef>
              <a:spcAft>
                <a:spcPts val="1200"/>
              </a:spcAft>
              <a:buNone/>
            </a:pPr>
            <a:r>
              <a:rPr lang="en"/>
              <a:t>You can then hang this on the wall as an Art Gallery or take it further.  Students can do this through finding pictures </a:t>
            </a:r>
            <a:r>
              <a:rPr lang="en"/>
              <a:t>online</a:t>
            </a:r>
            <a:r>
              <a:rPr lang="en"/>
              <a:t>, drawing, building with various materials.  Also, if you choose, it can be fun to do this in pairs or groups.  If you feel brave, see if families have old cell phones or old, unused technology they are willing to share with the class.</a:t>
            </a:r>
            <a:endParaRPr/>
          </a:p>
        </p:txBody>
      </p:sp>
      <p:sp>
        <p:nvSpPr>
          <p:cNvPr id="1842" name="Google Shape;1842;p19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6" name="Shape 1846"/>
        <p:cNvGrpSpPr/>
        <p:nvPr/>
      </p:nvGrpSpPr>
      <p:grpSpPr>
        <a:xfrm>
          <a:off x="0" y="0"/>
          <a:ext cx="0" cy="0"/>
          <a:chOff x="0" y="0"/>
          <a:chExt cx="0" cy="0"/>
        </a:xfrm>
      </p:grpSpPr>
      <p:sp>
        <p:nvSpPr>
          <p:cNvPr id="1847" name="Google Shape;1847;p191"/>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Debrief</a:t>
            </a:r>
            <a:endParaRPr/>
          </a:p>
        </p:txBody>
      </p:sp>
      <p:graphicFrame>
        <p:nvGraphicFramePr>
          <p:cNvPr id="1848" name="Google Shape;1848;p191"/>
          <p:cNvGraphicFramePr/>
          <p:nvPr/>
        </p:nvGraphicFramePr>
        <p:xfrm>
          <a:off x="952500" y="666750"/>
          <a:ext cx="3000000" cy="3000000"/>
        </p:xfrm>
        <a:graphic>
          <a:graphicData uri="http://schemas.openxmlformats.org/drawingml/2006/table">
            <a:tbl>
              <a:tblPr>
                <a:noFill/>
                <a:tableStyleId>{44256010-0EAC-4903-85BF-085830AD6EE0}</a:tableStyleId>
              </a:tblPr>
              <a:tblGrid>
                <a:gridCol w="1809750"/>
                <a:gridCol w="1809750"/>
                <a:gridCol w="1809750"/>
                <a:gridCol w="1809750"/>
              </a:tblGrid>
              <a:tr h="381000">
                <a:tc>
                  <a:txBody>
                    <a:bodyPr/>
                    <a:lstStyle/>
                    <a:p>
                      <a:pPr indent="0" lvl="0" marL="0" rtl="0" algn="l">
                        <a:spcBef>
                          <a:spcPts val="0"/>
                        </a:spcBef>
                        <a:spcAft>
                          <a:spcPts val="0"/>
                        </a:spcAft>
                        <a:buNone/>
                      </a:pPr>
                      <a:r>
                        <a:rPr b="1" lang="en"/>
                        <a:t>Technology</a:t>
                      </a:r>
                      <a:endParaRPr b="1"/>
                    </a:p>
                  </a:txBody>
                  <a:tcPr marT="91425" marB="91425" marR="91425" marL="91425">
                    <a:solidFill>
                      <a:schemeClr val="accent6"/>
                    </a:solidFill>
                  </a:tcPr>
                </a:tc>
                <a:tc>
                  <a:txBody>
                    <a:bodyPr/>
                    <a:lstStyle/>
                    <a:p>
                      <a:pPr indent="0" lvl="0" marL="0" rtl="0" algn="l">
                        <a:spcBef>
                          <a:spcPts val="0"/>
                        </a:spcBef>
                        <a:spcAft>
                          <a:spcPts val="0"/>
                        </a:spcAft>
                        <a:buNone/>
                      </a:pPr>
                      <a:r>
                        <a:rPr b="1" lang="en"/>
                        <a:t>Life Before Tech</a:t>
                      </a:r>
                      <a:endParaRPr b="1"/>
                    </a:p>
                  </a:txBody>
                  <a:tcPr marT="91425" marB="91425" marR="91425" marL="91425">
                    <a:solidFill>
                      <a:schemeClr val="accent6"/>
                    </a:solidFill>
                  </a:tcPr>
                </a:tc>
                <a:tc>
                  <a:txBody>
                    <a:bodyPr/>
                    <a:lstStyle/>
                    <a:p>
                      <a:pPr indent="0" lvl="0" marL="0" rtl="0" algn="l">
                        <a:spcBef>
                          <a:spcPts val="0"/>
                        </a:spcBef>
                        <a:spcAft>
                          <a:spcPts val="0"/>
                        </a:spcAft>
                        <a:buNone/>
                      </a:pPr>
                      <a:r>
                        <a:rPr b="1" lang="en"/>
                        <a:t>Life After Tech</a:t>
                      </a:r>
                      <a:endParaRPr b="1"/>
                    </a:p>
                  </a:txBody>
                  <a:tcPr marT="91425" marB="91425" marR="91425" marL="91425">
                    <a:solidFill>
                      <a:schemeClr val="accent6"/>
                    </a:solidFill>
                  </a:tcPr>
                </a:tc>
                <a:tc>
                  <a:txBody>
                    <a:bodyPr/>
                    <a:lstStyle/>
                    <a:p>
                      <a:pPr indent="0" lvl="0" marL="0" rtl="0" algn="l">
                        <a:spcBef>
                          <a:spcPts val="0"/>
                        </a:spcBef>
                        <a:spcAft>
                          <a:spcPts val="0"/>
                        </a:spcAft>
                        <a:buNone/>
                      </a:pPr>
                      <a:r>
                        <a:rPr b="1" lang="en"/>
                        <a:t>Where is Tech Going</a:t>
                      </a:r>
                      <a:endParaRPr b="1"/>
                    </a:p>
                  </a:txBody>
                  <a:tcPr marT="91425" marB="91425" marR="91425" marL="91425">
                    <a:solidFill>
                      <a:schemeClr val="accent6"/>
                    </a:solidFill>
                  </a:tcPr>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
        <p:nvSpPr>
          <p:cNvPr id="1849" name="Google Shape;1849;p1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3" name="Shape 1853"/>
        <p:cNvGrpSpPr/>
        <p:nvPr/>
      </p:nvGrpSpPr>
      <p:grpSpPr>
        <a:xfrm>
          <a:off x="0" y="0"/>
          <a:ext cx="0" cy="0"/>
          <a:chOff x="0" y="0"/>
          <a:chExt cx="0" cy="0"/>
        </a:xfrm>
      </p:grpSpPr>
      <p:sp>
        <p:nvSpPr>
          <p:cNvPr id="1854" name="Google Shape;1854;p19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Impacts of Computing</a:t>
            </a:r>
            <a:endParaRPr/>
          </a:p>
        </p:txBody>
      </p:sp>
      <p:graphicFrame>
        <p:nvGraphicFramePr>
          <p:cNvPr id="1855" name="Google Shape;1855;p192"/>
          <p:cNvGraphicFramePr/>
          <p:nvPr/>
        </p:nvGraphicFramePr>
        <p:xfrm>
          <a:off x="911300" y="1372875"/>
          <a:ext cx="3000000" cy="3000000"/>
        </p:xfrm>
        <a:graphic>
          <a:graphicData uri="http://schemas.openxmlformats.org/drawingml/2006/table">
            <a:tbl>
              <a:tblPr>
                <a:noFill/>
                <a:tableStyleId>{44256010-0EAC-4903-85BF-085830AD6EE0}</a:tableStyleId>
              </a:tblPr>
              <a:tblGrid>
                <a:gridCol w="2413000"/>
                <a:gridCol w="2413000"/>
                <a:gridCol w="2413000"/>
              </a:tblGrid>
              <a:tr h="381000">
                <a:tc>
                  <a:txBody>
                    <a:bodyPr/>
                    <a:lstStyle/>
                    <a:p>
                      <a:pPr indent="0" lvl="0" marL="0" rtl="0" algn="l">
                        <a:spcBef>
                          <a:spcPts val="0"/>
                        </a:spcBef>
                        <a:spcAft>
                          <a:spcPts val="0"/>
                        </a:spcAft>
                        <a:buNone/>
                      </a:pPr>
                      <a:r>
                        <a:rPr lang="en" sz="1300"/>
                        <a:t>Core Idea</a:t>
                      </a:r>
                      <a:endParaRPr sz="1300"/>
                    </a:p>
                  </a:txBody>
                  <a:tcPr marT="91425" marB="91425" marR="91425" marL="91425">
                    <a:solidFill>
                      <a:srgbClr val="FFF2CC"/>
                    </a:solidFill>
                  </a:tcPr>
                </a:tc>
                <a:tc>
                  <a:txBody>
                    <a:bodyPr/>
                    <a:lstStyle/>
                    <a:p>
                      <a:pPr indent="0" lvl="0" marL="0" rtl="0" algn="l">
                        <a:spcBef>
                          <a:spcPts val="0"/>
                        </a:spcBef>
                        <a:spcAft>
                          <a:spcPts val="0"/>
                        </a:spcAft>
                        <a:buNone/>
                      </a:pPr>
                      <a:r>
                        <a:rPr lang="en" sz="1300">
                          <a:solidFill>
                            <a:schemeClr val="dk1"/>
                          </a:solidFill>
                        </a:rPr>
                        <a:t>Performance Expectations </a:t>
                      </a:r>
                      <a:endParaRPr sz="1300"/>
                    </a:p>
                  </a:txBody>
                  <a:tcPr marT="91425" marB="91425" marR="91425" marL="91425">
                    <a:solidFill>
                      <a:srgbClr val="FFF2CC"/>
                    </a:solidFill>
                  </a:tcPr>
                </a:tc>
                <a:tc>
                  <a:txBody>
                    <a:bodyPr/>
                    <a:lstStyle/>
                    <a:p>
                      <a:pPr indent="0" lvl="0" marL="0" rtl="0" algn="l">
                        <a:spcBef>
                          <a:spcPts val="0"/>
                        </a:spcBef>
                        <a:spcAft>
                          <a:spcPts val="0"/>
                        </a:spcAft>
                        <a:buNone/>
                      </a:pPr>
                      <a:r>
                        <a:rPr lang="en" sz="1300">
                          <a:solidFill>
                            <a:schemeClr val="dk1"/>
                          </a:solidFill>
                        </a:rPr>
                        <a:t>Lesson</a:t>
                      </a:r>
                      <a:endParaRPr sz="1300">
                        <a:solidFill>
                          <a:schemeClr val="dk1"/>
                        </a:solidFill>
                      </a:endParaRPr>
                    </a:p>
                  </a:txBody>
                  <a:tcPr marT="91425" marB="91425" marR="91425" marL="91425">
                    <a:solidFill>
                      <a:srgbClr val="FFF2CC"/>
                    </a:solidFill>
                  </a:tcPr>
                </a:tc>
              </a:tr>
              <a:tr h="381000">
                <a:tc>
                  <a:txBody>
                    <a:bodyPr/>
                    <a:lstStyle/>
                    <a:p>
                      <a:pPr indent="0" lvl="0" marL="0" rtl="0" algn="l">
                        <a:spcBef>
                          <a:spcPts val="0"/>
                        </a:spcBef>
                        <a:spcAft>
                          <a:spcPts val="0"/>
                        </a:spcAft>
                        <a:buNone/>
                      </a:pPr>
                      <a:r>
                        <a:rPr lang="en" sz="1300"/>
                        <a:t>The development and modification of computing technology is driven by individual’s needs and wants and can affect individuals differently.</a:t>
                      </a:r>
                      <a:endParaRPr sz="1300"/>
                    </a:p>
                    <a:p>
                      <a:pPr indent="0" lvl="0" marL="0" rtl="0" algn="l">
                        <a:spcBef>
                          <a:spcPts val="0"/>
                        </a:spcBef>
                        <a:spcAft>
                          <a:spcPts val="0"/>
                        </a:spcAft>
                        <a:buNone/>
                      </a:pPr>
                      <a:r>
                        <a:t/>
                      </a:r>
                      <a:endParaRPr sz="1300"/>
                    </a:p>
                  </a:txBody>
                  <a:tcPr marT="91425" marB="91425" marR="91425" marL="91425">
                    <a:solidFill>
                      <a:schemeClr val="lt1"/>
                    </a:solidFill>
                  </a:tcPr>
                </a:tc>
                <a:tc>
                  <a:txBody>
                    <a:bodyPr/>
                    <a:lstStyle/>
                    <a:p>
                      <a:pPr indent="0" lvl="0" marL="0" rtl="0" algn="l">
                        <a:spcBef>
                          <a:spcPts val="0"/>
                        </a:spcBef>
                        <a:spcAft>
                          <a:spcPts val="0"/>
                        </a:spcAft>
                        <a:buNone/>
                      </a:pPr>
                      <a:r>
                        <a:rPr lang="en" sz="1300">
                          <a:solidFill>
                            <a:schemeClr val="dk1"/>
                          </a:solidFill>
                        </a:rPr>
                        <a:t>8.1.5.IC.1: Identify computing technologies that have impacted how individuals live and work and describe the factors that influenced the changes.</a:t>
                      </a:r>
                      <a:endParaRPr sz="1300">
                        <a:solidFill>
                          <a:schemeClr val="dk1"/>
                        </a:solidFill>
                      </a:endParaRPr>
                    </a:p>
                    <a:p>
                      <a:pPr indent="0" lvl="0" marL="0" rtl="0" algn="l">
                        <a:spcBef>
                          <a:spcPts val="0"/>
                        </a:spcBef>
                        <a:spcAft>
                          <a:spcPts val="0"/>
                        </a:spcAft>
                        <a:buNone/>
                      </a:pPr>
                      <a:r>
                        <a:rPr lang="en" sz="1300">
                          <a:solidFill>
                            <a:schemeClr val="dk1"/>
                          </a:solidFill>
                        </a:rPr>
                        <a:t>• 8.1.5.IC.2: Identify possible ways to improve the accessibility and usability of computing technologies to address the diverse needs and wants of users</a:t>
                      </a:r>
                      <a:endParaRPr sz="1300">
                        <a:solidFill>
                          <a:schemeClr val="dk1"/>
                        </a:solidFill>
                      </a:endParaRPr>
                    </a:p>
                    <a:p>
                      <a:pPr indent="0" lvl="0" marL="0" rtl="0" algn="l">
                        <a:spcBef>
                          <a:spcPts val="0"/>
                        </a:spcBef>
                        <a:spcAft>
                          <a:spcPts val="0"/>
                        </a:spcAft>
                        <a:buNone/>
                      </a:pPr>
                      <a:r>
                        <a:t/>
                      </a:r>
                      <a:endParaRPr sz="1300">
                        <a:solidFill>
                          <a:schemeClr val="dk1"/>
                        </a:solidFill>
                      </a:endParaRPr>
                    </a:p>
                  </a:txBody>
                  <a:tcPr marT="91425" marB="91425" marR="91425" marL="91425">
                    <a:solidFill>
                      <a:schemeClr val="lt1"/>
                    </a:solidFill>
                  </a:tcPr>
                </a:tc>
                <a:tc>
                  <a:txBody>
                    <a:bodyPr/>
                    <a:lstStyle/>
                    <a:p>
                      <a:pPr indent="0" lvl="0" marL="0" rtl="0" algn="l">
                        <a:spcBef>
                          <a:spcPts val="0"/>
                        </a:spcBef>
                        <a:spcAft>
                          <a:spcPts val="0"/>
                        </a:spcAft>
                        <a:buNone/>
                      </a:pPr>
                      <a:r>
                        <a:rPr lang="en" sz="1300">
                          <a:solidFill>
                            <a:schemeClr val="dk1"/>
                          </a:solidFill>
                        </a:rPr>
                        <a:t>Tech History Museum</a:t>
                      </a:r>
                      <a:endParaRPr sz="1300">
                        <a:solidFill>
                          <a:schemeClr val="dk1"/>
                        </a:solidFill>
                      </a:endParaRPr>
                    </a:p>
                  </a:txBody>
                  <a:tcPr marT="91425" marB="91425" marR="91425" marL="91425">
                    <a:solidFill>
                      <a:schemeClr val="lt1"/>
                    </a:solidFill>
                  </a:tcPr>
                </a:tc>
              </a:tr>
            </a:tbl>
          </a:graphicData>
        </a:graphic>
      </p:graphicFrame>
      <p:sp>
        <p:nvSpPr>
          <p:cNvPr id="1856" name="Google Shape;1856;p19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0" name="Shape 1860"/>
        <p:cNvGrpSpPr/>
        <p:nvPr/>
      </p:nvGrpSpPr>
      <p:grpSpPr>
        <a:xfrm>
          <a:off x="0" y="0"/>
          <a:ext cx="0" cy="0"/>
          <a:chOff x="0" y="0"/>
          <a:chExt cx="0" cy="0"/>
        </a:xfrm>
      </p:grpSpPr>
      <p:sp>
        <p:nvSpPr>
          <p:cNvPr id="1861" name="Google Shape;1861;p19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Further Resources</a:t>
            </a:r>
            <a:endParaRPr/>
          </a:p>
        </p:txBody>
      </p:sp>
      <p:sp>
        <p:nvSpPr>
          <p:cNvPr id="1862" name="Google Shape;1862;p19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https://www.create-learn.us/blog/history-of-computers-for-kids/</a:t>
            </a:r>
            <a:r>
              <a:rPr lang="en"/>
              <a:t> </a:t>
            </a:r>
            <a:endParaRPr/>
          </a:p>
          <a:p>
            <a:pPr indent="0" lvl="0" marL="0" rtl="0" algn="l">
              <a:spcBef>
                <a:spcPts val="1200"/>
              </a:spcBef>
              <a:spcAft>
                <a:spcPts val="0"/>
              </a:spcAft>
              <a:buNone/>
            </a:pPr>
            <a:r>
              <a:rPr lang="en" u="sng">
                <a:solidFill>
                  <a:schemeClr val="hlink"/>
                </a:solidFill>
                <a:hlinkClick r:id="rId4"/>
              </a:rPr>
              <a:t>https://kids.britannica.com/kids/article/computer/352990</a:t>
            </a:r>
            <a:r>
              <a:rPr lang="en"/>
              <a:t> </a:t>
            </a:r>
            <a:endParaRPr/>
          </a:p>
          <a:p>
            <a:pPr indent="0" lvl="0" marL="0" rtl="0" algn="l">
              <a:spcBef>
                <a:spcPts val="1200"/>
              </a:spcBef>
              <a:spcAft>
                <a:spcPts val="0"/>
              </a:spcAft>
              <a:buNone/>
            </a:pPr>
            <a:r>
              <a:rPr lang="en" u="sng">
                <a:solidFill>
                  <a:schemeClr val="hlink"/>
                </a:solidFill>
                <a:hlinkClick r:id="rId5"/>
              </a:rPr>
              <a:t>https://bedtimehistorystories.com/the-history-of-computer-science-for-kids/</a:t>
            </a:r>
            <a:r>
              <a:rPr lang="en"/>
              <a:t> </a:t>
            </a:r>
            <a:endParaRPr/>
          </a:p>
          <a:p>
            <a:pPr indent="0" lvl="0" marL="0" rtl="0" algn="l">
              <a:spcBef>
                <a:spcPts val="1200"/>
              </a:spcBef>
              <a:spcAft>
                <a:spcPts val="1200"/>
              </a:spcAft>
              <a:buNone/>
            </a:pPr>
            <a:r>
              <a:rPr lang="en" u="sng">
                <a:solidFill>
                  <a:schemeClr val="hlink"/>
                </a:solidFill>
                <a:hlinkClick r:id="rId6"/>
              </a:rPr>
              <a:t>https://computerhistory.org/</a:t>
            </a:r>
            <a:r>
              <a:rPr lang="en"/>
              <a:t> </a:t>
            </a:r>
            <a:endParaRPr/>
          </a:p>
        </p:txBody>
      </p:sp>
      <p:sp>
        <p:nvSpPr>
          <p:cNvPr id="1863" name="Google Shape;1863;p19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2"/>
          <p:cNvSpPr txBox="1"/>
          <p:nvPr>
            <p:ph type="title"/>
          </p:nvPr>
        </p:nvSpPr>
        <p:spPr>
          <a:xfrm>
            <a:off x="792084" y="219919"/>
            <a:ext cx="7559700" cy="9336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a:p>
        </p:txBody>
      </p:sp>
      <p:sp>
        <p:nvSpPr>
          <p:cNvPr id="191" name="Google Shape;191;p32"/>
          <p:cNvSpPr txBox="1"/>
          <p:nvPr>
            <p:ph idx="1" type="body"/>
          </p:nvPr>
        </p:nvSpPr>
        <p:spPr>
          <a:xfrm>
            <a:off x="731187" y="1663040"/>
            <a:ext cx="7681800" cy="1907400"/>
          </a:xfrm>
          <a:prstGeom prst="rect">
            <a:avLst/>
          </a:prstGeom>
        </p:spPr>
        <p:txBody>
          <a:bodyPr anchorCtr="0" anchor="t" bIns="0" lIns="0" spcFirstLastPara="1" rIns="0" wrap="square" tIns="0">
            <a:normAutofit/>
          </a:bodyPr>
          <a:lstStyle/>
          <a:p>
            <a:pPr indent="0" lvl="0" marL="0" rtl="0" algn="l">
              <a:spcBef>
                <a:spcPts val="0"/>
              </a:spcBef>
              <a:spcAft>
                <a:spcPts val="1200"/>
              </a:spcAft>
              <a:buNone/>
            </a:pPr>
            <a:r>
              <a:t/>
            </a:r>
            <a:endParaRPr/>
          </a:p>
        </p:txBody>
      </p:sp>
      <p:pic>
        <p:nvPicPr>
          <p:cNvPr id="192" name="Google Shape;192;p3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93" name="Google Shape;193;p32"/>
          <p:cNvSpPr txBox="1"/>
          <p:nvPr>
            <p:ph idx="12" type="sldNum"/>
          </p:nvPr>
        </p:nvSpPr>
        <p:spPr>
          <a:xfrm>
            <a:off x="8544803" y="4877324"/>
            <a:ext cx="191400" cy="171600"/>
          </a:xfrm>
          <a:prstGeom prst="rect">
            <a:avLst/>
          </a:prstGeom>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7" name="Shape 1867"/>
        <p:cNvGrpSpPr/>
        <p:nvPr/>
      </p:nvGrpSpPr>
      <p:grpSpPr>
        <a:xfrm>
          <a:off x="0" y="0"/>
          <a:ext cx="0" cy="0"/>
          <a:chOff x="0" y="0"/>
          <a:chExt cx="0" cy="0"/>
        </a:xfrm>
      </p:grpSpPr>
      <p:sp>
        <p:nvSpPr>
          <p:cNvPr id="1868" name="Google Shape;1868;p19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Conclusions</a:t>
            </a:r>
            <a:endParaRPr/>
          </a:p>
        </p:txBody>
      </p:sp>
      <p:sp>
        <p:nvSpPr>
          <p:cNvPr id="1869" name="Google Shape;1869;p19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This was a boot camp experience!  You will need time to decompress.</a:t>
            </a:r>
            <a:endParaRPr/>
          </a:p>
          <a:p>
            <a:pPr indent="0" lvl="0" marL="0" rtl="0" algn="l">
              <a:spcBef>
                <a:spcPts val="1200"/>
              </a:spcBef>
              <a:spcAft>
                <a:spcPts val="0"/>
              </a:spcAft>
              <a:buNone/>
            </a:pPr>
            <a:r>
              <a:rPr lang="en"/>
              <a:t>Try to integrate one idea from a lesson you learned today in your teaching - then email us at </a:t>
            </a:r>
            <a:r>
              <a:rPr lang="en" u="sng">
                <a:solidFill>
                  <a:schemeClr val="hlink"/>
                </a:solidFill>
                <a:hlinkClick r:id="rId3"/>
              </a:rPr>
              <a:t>k12csed@montclair.edu</a:t>
            </a:r>
            <a:r>
              <a:rPr lang="en"/>
              <a:t> and tell us how it went - better yet - take pics and video and send them to us or tag us on social media.</a:t>
            </a:r>
            <a:endParaRPr/>
          </a:p>
          <a:p>
            <a:pPr indent="0" lvl="0" marL="0" rtl="0" algn="l">
              <a:spcBef>
                <a:spcPts val="1200"/>
              </a:spcBef>
              <a:spcAft>
                <a:spcPts val="0"/>
              </a:spcAft>
              <a:buNone/>
            </a:pPr>
            <a:r>
              <a:rPr lang="en"/>
              <a:t>Thank you so much to everyone for coming today and supporting this project.</a:t>
            </a:r>
            <a:endParaRPr/>
          </a:p>
          <a:p>
            <a:pPr indent="0" lvl="0" marL="0" rtl="0" algn="l">
              <a:spcBef>
                <a:spcPts val="1200"/>
              </a:spcBef>
              <a:spcAft>
                <a:spcPts val="0"/>
              </a:spcAft>
              <a:buNone/>
            </a:pPr>
            <a:r>
              <a:rPr lang="en"/>
              <a:t>Please fill out our Post-PD survey: </a:t>
            </a:r>
            <a:r>
              <a:rPr lang="en" u="sng">
                <a:solidFill>
                  <a:schemeClr val="hlink"/>
                </a:solidFill>
                <a:hlinkClick r:id="rId4"/>
              </a:rPr>
              <a:t>https://forms.gle/AJEiBHf1wcMPmyfA8</a:t>
            </a:r>
            <a:r>
              <a:rPr lang="en"/>
              <a:t> </a:t>
            </a:r>
            <a:endParaRPr/>
          </a:p>
          <a:p>
            <a:pPr indent="0" lvl="0" marL="0" rtl="0" algn="l">
              <a:spcBef>
                <a:spcPts val="1200"/>
              </a:spcBef>
              <a:spcAft>
                <a:spcPts val="0"/>
              </a:spcAft>
              <a:buNone/>
            </a:pPr>
            <a:r>
              <a:rPr lang="en"/>
              <a:t>Also, and this is optional, if you could fill out this reflection, we would appreciate it: </a:t>
            </a:r>
            <a:endParaRPr/>
          </a:p>
          <a:p>
            <a:pPr indent="0" lvl="0" marL="0" rtl="0" algn="l">
              <a:spcBef>
                <a:spcPts val="1200"/>
              </a:spcBef>
              <a:spcAft>
                <a:spcPts val="0"/>
              </a:spcAft>
              <a:buNone/>
            </a:pPr>
            <a:r>
              <a:rPr lang="en"/>
              <a:t>https://forms.gle/ZcENGE9BqXUJSwqd6 </a:t>
            </a:r>
            <a:endParaRPr/>
          </a:p>
          <a:p>
            <a:pPr indent="0" lvl="0" marL="0" rtl="0" algn="l">
              <a:spcBef>
                <a:spcPts val="1200"/>
              </a:spcBef>
              <a:spcAft>
                <a:spcPts val="1200"/>
              </a:spcAft>
              <a:buNone/>
            </a:pPr>
            <a:r>
              <a:t/>
            </a:r>
            <a:endParaRPr/>
          </a:p>
        </p:txBody>
      </p:sp>
      <p:sp>
        <p:nvSpPr>
          <p:cNvPr id="1870" name="Google Shape;1870;p19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3"/>
          <p:cNvSpPr txBox="1"/>
          <p:nvPr>
            <p:ph type="title"/>
          </p:nvPr>
        </p:nvSpPr>
        <p:spPr>
          <a:xfrm>
            <a:off x="792084" y="219919"/>
            <a:ext cx="7559700" cy="9336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a:p>
        </p:txBody>
      </p:sp>
      <p:sp>
        <p:nvSpPr>
          <p:cNvPr id="199" name="Google Shape;199;p33"/>
          <p:cNvSpPr txBox="1"/>
          <p:nvPr>
            <p:ph idx="1" type="body"/>
          </p:nvPr>
        </p:nvSpPr>
        <p:spPr>
          <a:xfrm>
            <a:off x="731187" y="1663040"/>
            <a:ext cx="7681800" cy="1907400"/>
          </a:xfrm>
          <a:prstGeom prst="rect">
            <a:avLst/>
          </a:prstGeom>
        </p:spPr>
        <p:txBody>
          <a:bodyPr anchorCtr="0" anchor="t" bIns="0" lIns="0" spcFirstLastPara="1" rIns="0" wrap="square" tIns="0">
            <a:normAutofit/>
          </a:bodyPr>
          <a:lstStyle/>
          <a:p>
            <a:pPr indent="0" lvl="0" marL="0" rtl="0" algn="l">
              <a:spcBef>
                <a:spcPts val="0"/>
              </a:spcBef>
              <a:spcAft>
                <a:spcPts val="1200"/>
              </a:spcAft>
              <a:buNone/>
            </a:pPr>
            <a:r>
              <a:t/>
            </a:r>
            <a:endParaRPr/>
          </a:p>
        </p:txBody>
      </p:sp>
      <p:pic>
        <p:nvPicPr>
          <p:cNvPr id="200" name="Google Shape;200;p33"/>
          <p:cNvPicPr preferRelativeResize="0"/>
          <p:nvPr/>
        </p:nvPicPr>
        <p:blipFill>
          <a:blip r:embed="rId3">
            <a:alphaModFix/>
          </a:blip>
          <a:stretch>
            <a:fillRect/>
          </a:stretch>
        </p:blipFill>
        <p:spPr>
          <a:xfrm>
            <a:off x="0" y="0"/>
            <a:ext cx="9144000" cy="5143500"/>
          </a:xfrm>
          <a:prstGeom prst="rect">
            <a:avLst/>
          </a:prstGeom>
          <a:noFill/>
          <a:ln>
            <a:noFill/>
          </a:ln>
        </p:spPr>
      </p:pic>
      <p:sp>
        <p:nvSpPr>
          <p:cNvPr id="201" name="Google Shape;201;p33"/>
          <p:cNvSpPr txBox="1"/>
          <p:nvPr>
            <p:ph idx="12" type="sldNum"/>
          </p:nvPr>
        </p:nvSpPr>
        <p:spPr>
          <a:xfrm>
            <a:off x="8544803" y="4877324"/>
            <a:ext cx="191400" cy="171600"/>
          </a:xfrm>
          <a:prstGeom prst="rect">
            <a:avLst/>
          </a:prstGeom>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68" name="Shape 68"/>
        <p:cNvGrpSpPr/>
        <p:nvPr/>
      </p:nvGrpSpPr>
      <p:grpSpPr>
        <a:xfrm>
          <a:off x="0" y="0"/>
          <a:ext cx="0" cy="0"/>
          <a:chOff x="0" y="0"/>
          <a:chExt cx="0" cy="0"/>
        </a:xfrm>
      </p:grpSpPr>
      <p:sp>
        <p:nvSpPr>
          <p:cNvPr id="69" name="Google Shape;69;p1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lt1"/>
                </a:solidFill>
              </a:rPr>
              <a:t>Introduction</a:t>
            </a:r>
            <a:endParaRPr b="1">
              <a:solidFill>
                <a:schemeClr val="lt1"/>
              </a:solidFill>
            </a:endParaRPr>
          </a:p>
        </p:txBody>
      </p:sp>
      <p:sp>
        <p:nvSpPr>
          <p:cNvPr id="70" name="Google Shape;70;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4"/>
          <p:cNvSpPr txBox="1"/>
          <p:nvPr>
            <p:ph type="title"/>
          </p:nvPr>
        </p:nvSpPr>
        <p:spPr>
          <a:xfrm>
            <a:off x="311700" y="167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Computer Science and the Standards – </a:t>
            </a:r>
            <a:endParaRPr/>
          </a:p>
          <a:p>
            <a:pPr indent="0" lvl="0" marL="0" rtl="0" algn="l">
              <a:spcBef>
                <a:spcPts val="0"/>
              </a:spcBef>
              <a:spcAft>
                <a:spcPts val="0"/>
              </a:spcAft>
              <a:buNone/>
            </a:pPr>
            <a:r>
              <a:rPr lang="en"/>
              <a:t>What are we trying to accomplish ..</a:t>
            </a:r>
            <a:endParaRPr/>
          </a:p>
          <a:p>
            <a:pPr indent="0" lvl="0" marL="0" rtl="0" algn="l">
              <a:spcBef>
                <a:spcPts val="0"/>
              </a:spcBef>
              <a:spcAft>
                <a:spcPts val="0"/>
              </a:spcAft>
              <a:buNone/>
            </a:pPr>
            <a:r>
              <a:t/>
            </a:r>
            <a:endParaRPr/>
          </a:p>
        </p:txBody>
      </p:sp>
      <p:sp>
        <p:nvSpPr>
          <p:cNvPr id="207" name="Google Shape;207;p34"/>
          <p:cNvSpPr txBox="1"/>
          <p:nvPr>
            <p:ph idx="1" type="body"/>
          </p:nvPr>
        </p:nvSpPr>
        <p:spPr>
          <a:xfrm>
            <a:off x="311700" y="1152475"/>
            <a:ext cx="8520600" cy="38163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a:t>New Jersey has nearly 16,000 tech business establishments. The tech sector accounts for an estimated $56 billion of the state's economy, or 9.6% of total economic output. It is the ninth highest dollar value contribution among the 50 states and the District of Columbia. (I like to call us the Silicon Shore …)</a:t>
            </a:r>
            <a:endParaRPr/>
          </a:p>
          <a:p>
            <a:pPr indent="0" lvl="0" marL="0" rtl="0" algn="l">
              <a:spcBef>
                <a:spcPts val="1200"/>
              </a:spcBef>
              <a:spcAft>
                <a:spcPts val="0"/>
              </a:spcAft>
              <a:buNone/>
            </a:pPr>
            <a:r>
              <a:rPr lang="en"/>
              <a:t>New Jersey is generating 17,000 jobs in tech a month, while only 17% of NJ High Schoolers are considered </a:t>
            </a:r>
            <a:r>
              <a:rPr lang="en"/>
              <a:t>proficient</a:t>
            </a:r>
            <a:r>
              <a:rPr lang="en"/>
              <a:t> in CS.</a:t>
            </a:r>
            <a:endParaRPr/>
          </a:p>
          <a:p>
            <a:pPr indent="0" lvl="0" marL="0" rtl="0" algn="l">
              <a:spcBef>
                <a:spcPts val="1200"/>
              </a:spcBef>
              <a:spcAft>
                <a:spcPts val="0"/>
              </a:spcAft>
              <a:buNone/>
            </a:pPr>
            <a:r>
              <a:rPr lang="en"/>
              <a:t>New Jersey Universities only generate about 3,000 graduates a year - no where near the growth the state needs.</a:t>
            </a:r>
            <a:endParaRPr/>
          </a:p>
          <a:p>
            <a:pPr indent="0" lvl="0" marL="0" rtl="0" algn="l">
              <a:spcBef>
                <a:spcPts val="1200"/>
              </a:spcBef>
              <a:spcAft>
                <a:spcPts val="0"/>
              </a:spcAft>
              <a:buNone/>
            </a:pPr>
            <a:r>
              <a:rPr lang="en"/>
              <a:t>Computer Science is the fastest growing science field that can give students access to lucrative career paths and lifetime skills.  However, computer science is more than just a one-course experience.  It needs to be integrated into children’s learning</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Citations: </a:t>
            </a:r>
            <a:r>
              <a:rPr lang="en" u="sng">
                <a:solidFill>
                  <a:schemeClr val="hlink"/>
                </a:solidFill>
                <a:hlinkClick r:id="rId3"/>
              </a:rPr>
              <a:t>https://njbmagazine.com/njb-news-now/strong-decade-of-growth-for-nj-technology-industry/</a:t>
            </a:r>
            <a:r>
              <a:rPr lang="en"/>
              <a:t> </a:t>
            </a:r>
            <a:endParaRPr/>
          </a:p>
          <a:p>
            <a:pPr indent="0" lvl="0" marL="0" rtl="0" algn="l">
              <a:spcBef>
                <a:spcPts val="1200"/>
              </a:spcBef>
              <a:spcAft>
                <a:spcPts val="1200"/>
              </a:spcAft>
              <a:buNone/>
            </a:pPr>
            <a:r>
              <a:t/>
            </a:r>
            <a:endParaRPr/>
          </a:p>
        </p:txBody>
      </p:sp>
      <p:sp>
        <p:nvSpPr>
          <p:cNvPr id="208" name="Google Shape;208;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Why Grades 3-5 Students</a:t>
            </a:r>
            <a:endParaRPr/>
          </a:p>
        </p:txBody>
      </p:sp>
      <p:sp>
        <p:nvSpPr>
          <p:cNvPr id="214" name="Google Shape;214;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en"/>
              <a:t>We often get feedback of why </a:t>
            </a:r>
            <a:r>
              <a:rPr lang="en"/>
              <a:t>students so young</a:t>
            </a:r>
            <a:r>
              <a:rPr lang="en"/>
              <a:t>?</a:t>
            </a:r>
            <a:endParaRPr/>
          </a:p>
          <a:p>
            <a:pPr indent="-334327" lvl="0" marL="457200" rtl="0" algn="l">
              <a:spcBef>
                <a:spcPts val="1200"/>
              </a:spcBef>
              <a:spcAft>
                <a:spcPts val="0"/>
              </a:spcAft>
              <a:buSzPct val="100000"/>
              <a:buChar char="●"/>
            </a:pPr>
            <a:r>
              <a:rPr lang="en"/>
              <a:t>Computer Science isn’t doing things on the computer - even professional computer scientists don’t spend as much time on the computer as people think.</a:t>
            </a:r>
            <a:endParaRPr/>
          </a:p>
          <a:p>
            <a:pPr indent="-334327" lvl="0" marL="457200" rtl="0" algn="l">
              <a:spcBef>
                <a:spcPts val="0"/>
              </a:spcBef>
              <a:spcAft>
                <a:spcPts val="0"/>
              </a:spcAft>
              <a:buSzPct val="100000"/>
              <a:buChar char="●"/>
            </a:pPr>
            <a:r>
              <a:rPr lang="en"/>
              <a:t>Computer Science is the intersection of a lot of disciplines - Math, Engineering, Physics, Logic and Philosophy - and applied to almost every other domain … Understanding it and developing skills over time will help students to have a better understanding.</a:t>
            </a:r>
            <a:endParaRPr/>
          </a:p>
          <a:p>
            <a:pPr indent="-334327" lvl="0" marL="457200" rtl="0" algn="l">
              <a:spcBef>
                <a:spcPts val="0"/>
              </a:spcBef>
              <a:spcAft>
                <a:spcPts val="0"/>
              </a:spcAft>
              <a:buSzPct val="100000"/>
              <a:buChar char="●"/>
            </a:pPr>
            <a:r>
              <a:rPr lang="en"/>
              <a:t>Grades 3-5 are transitioning into being readers and being able to work independently.  Children’s abilities vary widely in classes as well as their </a:t>
            </a:r>
            <a:r>
              <a:rPr lang="en"/>
              <a:t>interested</a:t>
            </a:r>
            <a:r>
              <a:rPr lang="en"/>
              <a:t>.</a:t>
            </a:r>
            <a:endParaRPr/>
          </a:p>
          <a:p>
            <a:pPr indent="-334327" lvl="0" marL="457200" rtl="0" algn="l">
              <a:spcBef>
                <a:spcPts val="0"/>
              </a:spcBef>
              <a:spcAft>
                <a:spcPts val="0"/>
              </a:spcAft>
              <a:buSzPct val="100000"/>
              <a:buChar char="●"/>
            </a:pPr>
            <a:r>
              <a:rPr lang="en"/>
              <a:t>Grades 3-5 also see the emergence of various biases among students - We have to be very aware of the the social emotional learning components.</a:t>
            </a:r>
            <a:endParaRPr/>
          </a:p>
        </p:txBody>
      </p:sp>
      <p:sp>
        <p:nvSpPr>
          <p:cNvPr id="215" name="Google Shape;215;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219" name="Shape 219"/>
        <p:cNvGrpSpPr/>
        <p:nvPr/>
      </p:nvGrpSpPr>
      <p:grpSpPr>
        <a:xfrm>
          <a:off x="0" y="0"/>
          <a:ext cx="0" cy="0"/>
          <a:chOff x="0" y="0"/>
          <a:chExt cx="0" cy="0"/>
        </a:xfrm>
      </p:grpSpPr>
      <p:sp>
        <p:nvSpPr>
          <p:cNvPr id="220" name="Google Shape;220;p3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lt1"/>
                </a:solidFill>
              </a:rPr>
              <a:t>Computer Systems</a:t>
            </a:r>
            <a:endParaRPr b="1">
              <a:solidFill>
                <a:schemeClr val="lt1"/>
              </a:solidFill>
            </a:endParaRPr>
          </a:p>
        </p:txBody>
      </p:sp>
      <p:sp>
        <p:nvSpPr>
          <p:cNvPr id="221" name="Google Shape;221;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7"/>
          <p:cNvSpPr txBox="1"/>
          <p:nvPr>
            <p:ph type="title"/>
          </p:nvPr>
        </p:nvSpPr>
        <p:spPr>
          <a:xfrm>
            <a:off x="311700" y="445025"/>
            <a:ext cx="5480700" cy="572700"/>
          </a:xfrm>
          <a:prstGeom prst="rect">
            <a:avLst/>
          </a:prstGeom>
          <a:solidFill>
            <a:srgbClr val="FFE599"/>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NJ SLS CS Standard - In a Nutshell</a:t>
            </a:r>
            <a:endParaRPr/>
          </a:p>
        </p:txBody>
      </p:sp>
      <p:sp>
        <p:nvSpPr>
          <p:cNvPr id="227" name="Google Shape;227;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By the end of Grade 5</a:t>
            </a:r>
            <a:endParaRPr/>
          </a:p>
          <a:p>
            <a:pPr indent="0" lvl="0" marL="0" rtl="0" algn="l">
              <a:spcBef>
                <a:spcPts val="1200"/>
              </a:spcBef>
              <a:spcAft>
                <a:spcPts val="0"/>
              </a:spcAft>
              <a:buNone/>
            </a:pPr>
            <a:r>
              <a:rPr lang="en"/>
              <a:t>• 	Computing devices may be connected to other devices to form a system as a way to extend their capabilities.</a:t>
            </a:r>
            <a:endParaRPr/>
          </a:p>
          <a:p>
            <a:pPr indent="0" lvl="0" marL="0" rtl="0" algn="l">
              <a:spcBef>
                <a:spcPts val="1200"/>
              </a:spcBef>
              <a:spcAft>
                <a:spcPts val="0"/>
              </a:spcAft>
              <a:buClr>
                <a:schemeClr val="dk1"/>
              </a:buClr>
              <a:buSzPts val="1100"/>
              <a:buFont typeface="Arial"/>
              <a:buNone/>
            </a:pPr>
            <a:r>
              <a:rPr lang="en"/>
              <a:t>•	Software and hardware work together as a system to accomplish tasks (e.g., sending, receiving, processing, and storing units of information).</a:t>
            </a:r>
            <a:endParaRPr/>
          </a:p>
          <a:p>
            <a:pPr indent="0" lvl="0" marL="0" rtl="0" algn="l">
              <a:spcBef>
                <a:spcPts val="1200"/>
              </a:spcBef>
              <a:spcAft>
                <a:spcPts val="0"/>
              </a:spcAft>
              <a:buClr>
                <a:schemeClr val="dk1"/>
              </a:buClr>
              <a:buSzPts val="1100"/>
              <a:buFont typeface="Arial"/>
              <a:buNone/>
            </a:pPr>
            <a:r>
              <a:rPr lang="en"/>
              <a:t>•	Shared features allow for common troubleshooting strategies that can be effective for many systems.</a:t>
            </a:r>
            <a:endParaRPr/>
          </a:p>
          <a:p>
            <a:pPr indent="0" lvl="0" marL="0" rtl="0" algn="l">
              <a:spcBef>
                <a:spcPts val="1200"/>
              </a:spcBef>
              <a:spcAft>
                <a:spcPts val="1200"/>
              </a:spcAft>
              <a:buNone/>
            </a:pPr>
            <a:r>
              <a:t/>
            </a:r>
            <a:endParaRPr/>
          </a:p>
        </p:txBody>
      </p:sp>
      <p:sp>
        <p:nvSpPr>
          <p:cNvPr id="228" name="Google Shape;228;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Computer Systems Standard</a:t>
            </a:r>
            <a:endParaRPr/>
          </a:p>
        </p:txBody>
      </p:sp>
      <p:graphicFrame>
        <p:nvGraphicFramePr>
          <p:cNvPr id="234" name="Google Shape;234;p38"/>
          <p:cNvGraphicFramePr/>
          <p:nvPr/>
        </p:nvGraphicFramePr>
        <p:xfrm>
          <a:off x="911300" y="1372875"/>
          <a:ext cx="3000000" cy="3000000"/>
        </p:xfrm>
        <a:graphic>
          <a:graphicData uri="http://schemas.openxmlformats.org/drawingml/2006/table">
            <a:tbl>
              <a:tblPr>
                <a:noFill/>
                <a:tableStyleId>{44256010-0EAC-4903-85BF-085830AD6EE0}</a:tableStyleId>
              </a:tblPr>
              <a:tblGrid>
                <a:gridCol w="3619500"/>
                <a:gridCol w="3619500"/>
              </a:tblGrid>
              <a:tr h="381000">
                <a:tc>
                  <a:txBody>
                    <a:bodyPr/>
                    <a:lstStyle/>
                    <a:p>
                      <a:pPr indent="0" lvl="0" marL="0" rtl="0" algn="l">
                        <a:spcBef>
                          <a:spcPts val="0"/>
                        </a:spcBef>
                        <a:spcAft>
                          <a:spcPts val="0"/>
                        </a:spcAft>
                        <a:buNone/>
                      </a:pPr>
                      <a:r>
                        <a:rPr lang="en" sz="1300"/>
                        <a:t>Core Idea</a:t>
                      </a:r>
                      <a:endParaRPr sz="1300"/>
                    </a:p>
                  </a:txBody>
                  <a:tcPr marT="91425" marB="91425" marR="91425" marL="91425">
                    <a:solidFill>
                      <a:srgbClr val="FFF2CC"/>
                    </a:solidFill>
                  </a:tcPr>
                </a:tc>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Performance Expectations </a:t>
                      </a:r>
                      <a:endParaRPr sz="1300"/>
                    </a:p>
                  </a:txBody>
                  <a:tcPr marT="91425" marB="91425" marR="91425" marL="91425">
                    <a:solidFill>
                      <a:srgbClr val="FFF2CC"/>
                    </a:solidFill>
                  </a:tcPr>
                </a:tc>
              </a:tr>
              <a:tr h="755775">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Computing devices may be connected to other devices to form a system as a way to extend their capabilities.</a:t>
                      </a:r>
                      <a:endParaRPr sz="13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n" sz="1300">
                          <a:solidFill>
                            <a:schemeClr val="dk1"/>
                          </a:solidFill>
                        </a:rPr>
                        <a:t>8.1.5.CS.1:</a:t>
                      </a:r>
                      <a:r>
                        <a:rPr lang="en" sz="1300">
                          <a:solidFill>
                            <a:schemeClr val="dk1"/>
                          </a:solidFill>
                        </a:rPr>
                        <a:t> </a:t>
                      </a:r>
                      <a:r>
                        <a:rPr lang="en" sz="1300">
                          <a:solidFill>
                            <a:schemeClr val="dk1"/>
                          </a:solidFill>
                          <a:highlight>
                            <a:schemeClr val="accent6"/>
                          </a:highlight>
                        </a:rPr>
                        <a:t>Model how computing devices connect</a:t>
                      </a:r>
                      <a:r>
                        <a:rPr lang="en" sz="1300">
                          <a:solidFill>
                            <a:schemeClr val="dk1"/>
                          </a:solidFill>
                        </a:rPr>
                        <a:t> to other components to form a system.</a:t>
                      </a:r>
                      <a:endParaRPr sz="1300"/>
                    </a:p>
                  </a:txBody>
                  <a:tcPr marT="91425" marB="91425" marR="91425" marL="91425">
                    <a:solidFill>
                      <a:schemeClr val="lt1"/>
                    </a:solidFill>
                  </a:tcPr>
                </a:tc>
              </a:tr>
              <a:tr h="381000">
                <a:tc>
                  <a:txBody>
                    <a:bodyPr/>
                    <a:lstStyle/>
                    <a:p>
                      <a:pPr indent="0" lvl="0" marL="0" rtl="0" algn="l">
                        <a:spcBef>
                          <a:spcPts val="0"/>
                        </a:spcBef>
                        <a:spcAft>
                          <a:spcPts val="0"/>
                        </a:spcAft>
                        <a:buNone/>
                      </a:pPr>
                      <a:r>
                        <a:rPr lang="en" sz="1300">
                          <a:solidFill>
                            <a:schemeClr val="dk1"/>
                          </a:solidFill>
                        </a:rPr>
                        <a:t>Software and hardware work together as a system to accomplish tasks (e.g., sending, receiving, processing, and storing units of information).</a:t>
                      </a:r>
                      <a:endParaRPr sz="13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n" sz="1300">
                          <a:solidFill>
                            <a:schemeClr val="dk1"/>
                          </a:solidFill>
                        </a:rPr>
                        <a:t>8.1.5.CS.2:</a:t>
                      </a:r>
                      <a:r>
                        <a:rPr lang="en" sz="1300">
                          <a:solidFill>
                            <a:schemeClr val="dk1"/>
                          </a:solidFill>
                        </a:rPr>
                        <a:t> </a:t>
                      </a:r>
                      <a:r>
                        <a:rPr lang="en" sz="1300">
                          <a:solidFill>
                            <a:schemeClr val="dk1"/>
                          </a:solidFill>
                          <a:highlight>
                            <a:schemeClr val="accent6"/>
                          </a:highlight>
                        </a:rPr>
                        <a:t>Model how computer software and hardware work together</a:t>
                      </a:r>
                      <a:r>
                        <a:rPr lang="en" sz="1300">
                          <a:solidFill>
                            <a:schemeClr val="dk1"/>
                          </a:solidFill>
                        </a:rPr>
                        <a:t> as a system to accomplish tasks.</a:t>
                      </a:r>
                      <a:endParaRPr sz="1300"/>
                    </a:p>
                  </a:txBody>
                  <a:tcPr marT="91425" marB="91425" marR="91425" marL="91425"/>
                </a:tc>
              </a:tr>
              <a:tr h="381000">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Shared features allow for common troubleshooting strategies that can be effective for many systems.</a:t>
                      </a:r>
                      <a:endParaRPr sz="13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n" sz="1300"/>
                        <a:t>8.1.5.CS.3:</a:t>
                      </a:r>
                      <a:r>
                        <a:rPr lang="en" sz="1300"/>
                        <a:t> </a:t>
                      </a:r>
                      <a:r>
                        <a:rPr lang="en" sz="1300">
                          <a:highlight>
                            <a:schemeClr val="accent6"/>
                          </a:highlight>
                        </a:rPr>
                        <a:t>Identify potential solutions for simple hardware and software problems</a:t>
                      </a:r>
                      <a:r>
                        <a:rPr lang="en" sz="1300"/>
                        <a:t> using common troubleshooting strategies.</a:t>
                      </a:r>
                      <a:endParaRPr sz="1300"/>
                    </a:p>
                    <a:p>
                      <a:pPr indent="0" lvl="0" marL="0" rtl="0" algn="l">
                        <a:spcBef>
                          <a:spcPts val="0"/>
                        </a:spcBef>
                        <a:spcAft>
                          <a:spcPts val="0"/>
                        </a:spcAft>
                        <a:buNone/>
                      </a:pPr>
                      <a:r>
                        <a:t/>
                      </a:r>
                      <a:endParaRPr sz="1300"/>
                    </a:p>
                  </a:txBody>
                  <a:tcPr marT="91425" marB="91425" marR="91425" marL="91425"/>
                </a:tc>
              </a:tr>
            </a:tbl>
          </a:graphicData>
        </a:graphic>
      </p:graphicFrame>
      <p:sp>
        <p:nvSpPr>
          <p:cNvPr id="235" name="Google Shape;235;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39" name="Shape 239"/>
        <p:cNvGrpSpPr/>
        <p:nvPr/>
      </p:nvGrpSpPr>
      <p:grpSpPr>
        <a:xfrm>
          <a:off x="0" y="0"/>
          <a:ext cx="0" cy="0"/>
          <a:chOff x="0" y="0"/>
          <a:chExt cx="0" cy="0"/>
        </a:xfrm>
      </p:grpSpPr>
      <p:sp>
        <p:nvSpPr>
          <p:cNvPr id="240" name="Google Shape;240;p39"/>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41" name="Google Shape;241;p39"/>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42" name="Google Shape;242;p39"/>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43" name="Google Shape;243;p39"/>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The First Computer</a:t>
            </a:r>
            <a:endParaRPr u="none">
              <a:solidFill>
                <a:srgbClr val="D1190D"/>
              </a:solidFill>
            </a:endParaRPr>
          </a:p>
        </p:txBody>
      </p:sp>
      <p:sp>
        <p:nvSpPr>
          <p:cNvPr id="244" name="Google Shape;244;p39"/>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45" name="Google Shape;245;p39"/>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246" name="Google Shape;246;p39"/>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247" name="Google Shape;247;p39"/>
          <p:cNvGrpSpPr/>
          <p:nvPr/>
        </p:nvGrpSpPr>
        <p:grpSpPr>
          <a:xfrm>
            <a:off x="312780" y="4766655"/>
            <a:ext cx="2220930" cy="352501"/>
            <a:chOff x="6077925" y="4856850"/>
            <a:chExt cx="6064800" cy="1143000"/>
          </a:xfrm>
        </p:grpSpPr>
        <p:sp>
          <p:nvSpPr>
            <p:cNvPr id="248" name="Google Shape;248;p39"/>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49" name="Google Shape;249;p39"/>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250" name="Google Shape;250;p39"/>
          <p:cNvPicPr preferRelativeResize="0"/>
          <p:nvPr/>
        </p:nvPicPr>
        <p:blipFill>
          <a:blip r:embed="rId5">
            <a:alphaModFix/>
          </a:blip>
          <a:stretch>
            <a:fillRect/>
          </a:stretch>
        </p:blipFill>
        <p:spPr>
          <a:xfrm>
            <a:off x="2632925" y="784519"/>
            <a:ext cx="3652988" cy="365298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54" name="Shape 254"/>
        <p:cNvGrpSpPr/>
        <p:nvPr/>
      </p:nvGrpSpPr>
      <p:grpSpPr>
        <a:xfrm>
          <a:off x="0" y="0"/>
          <a:ext cx="0" cy="0"/>
          <a:chOff x="0" y="0"/>
          <a:chExt cx="0" cy="0"/>
        </a:xfrm>
      </p:grpSpPr>
      <p:sp>
        <p:nvSpPr>
          <p:cNvPr id="255" name="Google Shape;255;p40"/>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6" name="Google Shape;256;p40"/>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7" name="Google Shape;257;p40"/>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8" name="Google Shape;258;p40"/>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Hollerith Machine									ENIAC</a:t>
            </a:r>
            <a:endParaRPr u="none">
              <a:solidFill>
                <a:srgbClr val="D1190D"/>
              </a:solidFill>
            </a:endParaRPr>
          </a:p>
        </p:txBody>
      </p:sp>
      <p:sp>
        <p:nvSpPr>
          <p:cNvPr id="259" name="Google Shape;259;p40"/>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60" name="Google Shape;260;p40"/>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261" name="Google Shape;261;p40"/>
          <p:cNvSpPr txBox="1"/>
          <p:nvPr/>
        </p:nvSpPr>
        <p:spPr>
          <a:xfrm>
            <a:off x="222919" y="1039819"/>
            <a:ext cx="8322000" cy="400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b="1" sz="1700"/>
          </a:p>
        </p:txBody>
      </p:sp>
      <p:grpSp>
        <p:nvGrpSpPr>
          <p:cNvPr id="262" name="Google Shape;262;p40"/>
          <p:cNvGrpSpPr/>
          <p:nvPr/>
        </p:nvGrpSpPr>
        <p:grpSpPr>
          <a:xfrm>
            <a:off x="312780" y="4766655"/>
            <a:ext cx="2220930" cy="352501"/>
            <a:chOff x="6077925" y="4856850"/>
            <a:chExt cx="6064800" cy="1143000"/>
          </a:xfrm>
        </p:grpSpPr>
        <p:sp>
          <p:nvSpPr>
            <p:cNvPr id="263" name="Google Shape;263;p40"/>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64" name="Google Shape;264;p40"/>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265" name="Google Shape;265;p40"/>
          <p:cNvPicPr preferRelativeResize="0"/>
          <p:nvPr/>
        </p:nvPicPr>
        <p:blipFill>
          <a:blip r:embed="rId5">
            <a:alphaModFix/>
          </a:blip>
          <a:stretch>
            <a:fillRect/>
          </a:stretch>
        </p:blipFill>
        <p:spPr>
          <a:xfrm>
            <a:off x="563475" y="865147"/>
            <a:ext cx="3092332" cy="3652875"/>
          </a:xfrm>
          <a:prstGeom prst="rect">
            <a:avLst/>
          </a:prstGeom>
          <a:noFill/>
          <a:ln>
            <a:noFill/>
          </a:ln>
        </p:spPr>
      </p:pic>
      <p:pic>
        <p:nvPicPr>
          <p:cNvPr id="266" name="Google Shape;266;p40"/>
          <p:cNvPicPr preferRelativeResize="0"/>
          <p:nvPr/>
        </p:nvPicPr>
        <p:blipFill>
          <a:blip r:embed="rId6">
            <a:alphaModFix/>
          </a:blip>
          <a:stretch>
            <a:fillRect/>
          </a:stretch>
        </p:blipFill>
        <p:spPr>
          <a:xfrm>
            <a:off x="3868716" y="1039950"/>
            <a:ext cx="5204100" cy="271955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70" name="Shape 270"/>
        <p:cNvGrpSpPr/>
        <p:nvPr/>
      </p:nvGrpSpPr>
      <p:grpSpPr>
        <a:xfrm>
          <a:off x="0" y="0"/>
          <a:ext cx="0" cy="0"/>
          <a:chOff x="0" y="0"/>
          <a:chExt cx="0" cy="0"/>
        </a:xfrm>
      </p:grpSpPr>
      <p:sp>
        <p:nvSpPr>
          <p:cNvPr id="271" name="Google Shape;271;p41"/>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72" name="Google Shape;272;p41"/>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73" name="Google Shape;273;p41"/>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74" name="Google Shape;274;p41"/>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Electricity and computers…</a:t>
            </a:r>
            <a:endParaRPr u="none">
              <a:solidFill>
                <a:srgbClr val="D1190D"/>
              </a:solidFill>
            </a:endParaRPr>
          </a:p>
        </p:txBody>
      </p:sp>
      <p:sp>
        <p:nvSpPr>
          <p:cNvPr id="275" name="Google Shape;275;p41"/>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76" name="Google Shape;276;p41"/>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277" name="Google Shape;277;p41"/>
          <p:cNvSpPr txBox="1"/>
          <p:nvPr/>
        </p:nvSpPr>
        <p:spPr>
          <a:xfrm>
            <a:off x="222919" y="1039819"/>
            <a:ext cx="8322000" cy="400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b="1" sz="1700"/>
          </a:p>
        </p:txBody>
      </p:sp>
      <p:sp>
        <p:nvSpPr>
          <p:cNvPr id="278" name="Google Shape;278;p41"/>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279" name="Google Shape;279;p41"/>
          <p:cNvGrpSpPr/>
          <p:nvPr/>
        </p:nvGrpSpPr>
        <p:grpSpPr>
          <a:xfrm>
            <a:off x="312780" y="4766655"/>
            <a:ext cx="2220930" cy="352501"/>
            <a:chOff x="6077925" y="4856850"/>
            <a:chExt cx="6064800" cy="1143000"/>
          </a:xfrm>
        </p:grpSpPr>
        <p:sp>
          <p:nvSpPr>
            <p:cNvPr id="280" name="Google Shape;280;p41"/>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81" name="Google Shape;281;p41"/>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282" name="Google Shape;282;p41"/>
          <p:cNvPicPr preferRelativeResize="0"/>
          <p:nvPr/>
        </p:nvPicPr>
        <p:blipFill>
          <a:blip r:embed="rId5">
            <a:alphaModFix/>
          </a:blip>
          <a:stretch>
            <a:fillRect/>
          </a:stretch>
        </p:blipFill>
        <p:spPr>
          <a:xfrm>
            <a:off x="507903" y="1107588"/>
            <a:ext cx="4329845" cy="2166725"/>
          </a:xfrm>
          <a:prstGeom prst="rect">
            <a:avLst/>
          </a:prstGeom>
          <a:noFill/>
          <a:ln>
            <a:noFill/>
          </a:ln>
        </p:spPr>
      </p:pic>
      <p:sp>
        <p:nvSpPr>
          <p:cNvPr id="283" name="Google Shape;283;p41"/>
          <p:cNvSpPr txBox="1"/>
          <p:nvPr/>
        </p:nvSpPr>
        <p:spPr>
          <a:xfrm>
            <a:off x="863606" y="3897281"/>
            <a:ext cx="75618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u="sng">
                <a:solidFill>
                  <a:schemeClr val="hlink"/>
                </a:solidFill>
                <a:latin typeface="Calibri"/>
                <a:ea typeface="Calibri"/>
                <a:cs typeface="Calibri"/>
                <a:sym typeface="Calibri"/>
                <a:hlinkClick r:id="rId6"/>
              </a:rPr>
              <a:t>https://palmetto.com/learning-center/blog/understanding-solar-power-electricity-terms-volts-amps-watts</a:t>
            </a:r>
            <a:endParaRPr sz="1100">
              <a:latin typeface="Calibri"/>
              <a:ea typeface="Calibri"/>
              <a:cs typeface="Calibri"/>
              <a:sym typeface="Calibri"/>
            </a:endParaRPr>
          </a:p>
          <a:p>
            <a:pPr indent="0" lvl="0" marL="0" rtl="0" algn="l">
              <a:spcBef>
                <a:spcPts val="0"/>
              </a:spcBef>
              <a:spcAft>
                <a:spcPts val="0"/>
              </a:spcAft>
              <a:buNone/>
            </a:pPr>
            <a:r>
              <a:rPr lang="en" sz="1100" u="sng">
                <a:solidFill>
                  <a:schemeClr val="hlink"/>
                </a:solidFill>
                <a:latin typeface="Calibri"/>
                <a:ea typeface="Calibri"/>
                <a:cs typeface="Calibri"/>
                <a:sym typeface="Calibri"/>
                <a:hlinkClick r:id="rId7"/>
              </a:rPr>
              <a:t>https://www.thegeekpub.com/243163/what-is-resistance-ohms-electricity-basics/</a:t>
            </a:r>
            <a:r>
              <a:rPr lang="en" sz="1100">
                <a:latin typeface="Calibri"/>
                <a:ea typeface="Calibri"/>
                <a:cs typeface="Calibri"/>
                <a:sym typeface="Calibri"/>
              </a:rPr>
              <a:t> </a:t>
            </a:r>
            <a:endParaRPr sz="1100">
              <a:latin typeface="Calibri"/>
              <a:ea typeface="Calibri"/>
              <a:cs typeface="Calibri"/>
              <a:sym typeface="Calibri"/>
            </a:endParaRPr>
          </a:p>
        </p:txBody>
      </p:sp>
      <p:pic>
        <p:nvPicPr>
          <p:cNvPr id="284" name="Google Shape;284;p41"/>
          <p:cNvPicPr preferRelativeResize="0"/>
          <p:nvPr/>
        </p:nvPicPr>
        <p:blipFill>
          <a:blip r:embed="rId8">
            <a:alphaModFix/>
          </a:blip>
          <a:stretch>
            <a:fillRect/>
          </a:stretch>
        </p:blipFill>
        <p:spPr>
          <a:xfrm>
            <a:off x="4572000" y="2100451"/>
            <a:ext cx="4329850" cy="161632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288" name="Shape 288"/>
        <p:cNvGrpSpPr/>
        <p:nvPr/>
      </p:nvGrpSpPr>
      <p:grpSpPr>
        <a:xfrm>
          <a:off x="0" y="0"/>
          <a:ext cx="0" cy="0"/>
          <a:chOff x="0" y="0"/>
          <a:chExt cx="0" cy="0"/>
        </a:xfrm>
      </p:grpSpPr>
      <p:sp>
        <p:nvSpPr>
          <p:cNvPr id="289" name="Google Shape;289;p42"/>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90" name="Google Shape;290;p42"/>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91" name="Google Shape;291;p42"/>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92" name="Google Shape;292;p42"/>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Computer memory - bits</a:t>
            </a:r>
            <a:endParaRPr u="none">
              <a:solidFill>
                <a:srgbClr val="D1190D"/>
              </a:solidFill>
            </a:endParaRPr>
          </a:p>
        </p:txBody>
      </p:sp>
      <p:sp>
        <p:nvSpPr>
          <p:cNvPr id="293" name="Google Shape;293;p42"/>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294" name="Google Shape;294;p42"/>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295" name="Google Shape;295;p42"/>
          <p:cNvSpPr txBox="1"/>
          <p:nvPr/>
        </p:nvSpPr>
        <p:spPr>
          <a:xfrm>
            <a:off x="166688" y="836034"/>
            <a:ext cx="8585700" cy="9234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b="1" sz="1700"/>
          </a:p>
          <a:p>
            <a:pPr indent="0" lvl="0" marL="342900" rtl="0" algn="l">
              <a:spcBef>
                <a:spcPts val="0"/>
              </a:spcBef>
              <a:spcAft>
                <a:spcPts val="0"/>
              </a:spcAft>
              <a:buNone/>
            </a:pPr>
            <a:r>
              <a:t/>
            </a:r>
            <a:endParaRPr b="1" sz="1700"/>
          </a:p>
          <a:p>
            <a:pPr indent="0" lvl="0" marL="342900" rtl="0" algn="l">
              <a:spcBef>
                <a:spcPts val="0"/>
              </a:spcBef>
              <a:spcAft>
                <a:spcPts val="0"/>
              </a:spcAft>
              <a:buNone/>
            </a:pPr>
            <a:r>
              <a:t/>
            </a:r>
            <a:endParaRPr b="1" sz="1700"/>
          </a:p>
        </p:txBody>
      </p:sp>
      <p:grpSp>
        <p:nvGrpSpPr>
          <p:cNvPr id="296" name="Google Shape;296;p42"/>
          <p:cNvGrpSpPr/>
          <p:nvPr/>
        </p:nvGrpSpPr>
        <p:grpSpPr>
          <a:xfrm>
            <a:off x="312780" y="4766655"/>
            <a:ext cx="2220930" cy="352501"/>
            <a:chOff x="6077925" y="4856850"/>
            <a:chExt cx="6064800" cy="1143000"/>
          </a:xfrm>
        </p:grpSpPr>
        <p:sp>
          <p:nvSpPr>
            <p:cNvPr id="297" name="Google Shape;297;p42"/>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298" name="Google Shape;298;p42"/>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299" name="Google Shape;299;p42"/>
          <p:cNvPicPr preferRelativeResize="0"/>
          <p:nvPr/>
        </p:nvPicPr>
        <p:blipFill>
          <a:blip r:embed="rId5">
            <a:alphaModFix/>
          </a:blip>
          <a:stretch>
            <a:fillRect/>
          </a:stretch>
        </p:blipFill>
        <p:spPr>
          <a:xfrm>
            <a:off x="152400" y="983848"/>
            <a:ext cx="7278246" cy="3606050"/>
          </a:xfrm>
          <a:prstGeom prst="rect">
            <a:avLst/>
          </a:prstGeom>
          <a:noFill/>
          <a:ln>
            <a:noFill/>
          </a:ln>
        </p:spPr>
      </p:pic>
      <p:pic>
        <p:nvPicPr>
          <p:cNvPr id="300" name="Google Shape;300;p42"/>
          <p:cNvPicPr preferRelativeResize="0"/>
          <p:nvPr/>
        </p:nvPicPr>
        <p:blipFill>
          <a:blip r:embed="rId6">
            <a:alphaModFix/>
          </a:blip>
          <a:stretch>
            <a:fillRect/>
          </a:stretch>
        </p:blipFill>
        <p:spPr>
          <a:xfrm>
            <a:off x="6265275" y="3144556"/>
            <a:ext cx="2570649" cy="11512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04" name="Shape 304"/>
        <p:cNvGrpSpPr/>
        <p:nvPr/>
      </p:nvGrpSpPr>
      <p:grpSpPr>
        <a:xfrm>
          <a:off x="0" y="0"/>
          <a:ext cx="0" cy="0"/>
          <a:chOff x="0" y="0"/>
          <a:chExt cx="0" cy="0"/>
        </a:xfrm>
      </p:grpSpPr>
      <p:sp>
        <p:nvSpPr>
          <p:cNvPr id="305" name="Google Shape;305;p43"/>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06" name="Google Shape;306;p43"/>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07" name="Google Shape;307;p43"/>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08" name="Google Shape;308;p43"/>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Counting by binary</a:t>
            </a:r>
            <a:endParaRPr u="none">
              <a:solidFill>
                <a:srgbClr val="D1190D"/>
              </a:solidFill>
            </a:endParaRPr>
          </a:p>
        </p:txBody>
      </p:sp>
      <p:sp>
        <p:nvSpPr>
          <p:cNvPr id="309" name="Google Shape;309;p43"/>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310" name="Google Shape;310;p43"/>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grpSp>
        <p:nvGrpSpPr>
          <p:cNvPr id="311" name="Google Shape;311;p43"/>
          <p:cNvGrpSpPr/>
          <p:nvPr/>
        </p:nvGrpSpPr>
        <p:grpSpPr>
          <a:xfrm>
            <a:off x="312780" y="4766655"/>
            <a:ext cx="2220930" cy="352501"/>
            <a:chOff x="6077925" y="4856850"/>
            <a:chExt cx="6064800" cy="1143000"/>
          </a:xfrm>
        </p:grpSpPr>
        <p:sp>
          <p:nvSpPr>
            <p:cNvPr id="312" name="Google Shape;312;p43"/>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13" name="Google Shape;313;p43"/>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14" name="Google Shape;314;p43"/>
          <p:cNvPicPr preferRelativeResize="0"/>
          <p:nvPr/>
        </p:nvPicPr>
        <p:blipFill>
          <a:blip r:embed="rId5">
            <a:alphaModFix/>
          </a:blip>
          <a:stretch>
            <a:fillRect/>
          </a:stretch>
        </p:blipFill>
        <p:spPr>
          <a:xfrm>
            <a:off x="152400" y="1514594"/>
            <a:ext cx="8839203" cy="21917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7"/>
          <p:cNvSpPr txBox="1"/>
          <p:nvPr>
            <p:ph type="title"/>
          </p:nvPr>
        </p:nvSpPr>
        <p:spPr>
          <a:xfrm>
            <a:off x="311700" y="1751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Schedule - Tentative (we may run over on sections but we will be out by 3:00pm)</a:t>
            </a:r>
            <a:endParaRPr/>
          </a:p>
          <a:p>
            <a:pPr indent="0" lvl="0" marL="0" rtl="0" algn="l">
              <a:spcBef>
                <a:spcPts val="0"/>
              </a:spcBef>
              <a:spcAft>
                <a:spcPts val="0"/>
              </a:spcAft>
              <a:buNone/>
            </a:pPr>
            <a:r>
              <a:t/>
            </a:r>
            <a:endParaRPr/>
          </a:p>
        </p:txBody>
      </p:sp>
      <p:sp>
        <p:nvSpPr>
          <p:cNvPr id="76" name="Google Shape;76;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  9:00am -   9:05am - Welcome</a:t>
            </a:r>
            <a:endParaRPr/>
          </a:p>
          <a:p>
            <a:pPr indent="-342900" lvl="0" marL="457200" rtl="0" algn="l">
              <a:spcBef>
                <a:spcPts val="0"/>
              </a:spcBef>
              <a:spcAft>
                <a:spcPts val="0"/>
              </a:spcAft>
              <a:buSzPts val="1800"/>
              <a:buChar char="●"/>
            </a:pPr>
            <a:r>
              <a:rPr lang="en"/>
              <a:t>  9:05am -   9:15am - NJDOE Required Data Collection</a:t>
            </a:r>
            <a:endParaRPr/>
          </a:p>
          <a:p>
            <a:pPr indent="-342900" lvl="0" marL="457200" rtl="0" algn="l">
              <a:spcBef>
                <a:spcPts val="0"/>
              </a:spcBef>
              <a:spcAft>
                <a:spcPts val="0"/>
              </a:spcAft>
              <a:buSzPts val="1800"/>
              <a:buChar char="●"/>
            </a:pPr>
            <a:r>
              <a:rPr lang="en"/>
              <a:t>  9:20am -   9:30am - Icebreaker</a:t>
            </a:r>
            <a:endParaRPr/>
          </a:p>
          <a:p>
            <a:pPr indent="-342900" lvl="0" marL="457200" rtl="0" algn="l">
              <a:spcBef>
                <a:spcPts val="0"/>
              </a:spcBef>
              <a:spcAft>
                <a:spcPts val="0"/>
              </a:spcAft>
              <a:buSzPts val="1800"/>
              <a:buChar char="●"/>
            </a:pPr>
            <a:r>
              <a:rPr lang="en"/>
              <a:t>  9:30am - 10:30am - Basics of Computer Science</a:t>
            </a:r>
            <a:endParaRPr/>
          </a:p>
          <a:p>
            <a:pPr indent="-342900" lvl="0" marL="457200" rtl="0" algn="l">
              <a:spcBef>
                <a:spcPts val="0"/>
              </a:spcBef>
              <a:spcAft>
                <a:spcPts val="0"/>
              </a:spcAft>
              <a:buSzPts val="1800"/>
              <a:buChar char="●"/>
            </a:pPr>
            <a:r>
              <a:rPr lang="en"/>
              <a:t>10:20am - 10:30am - Break</a:t>
            </a:r>
            <a:endParaRPr/>
          </a:p>
          <a:p>
            <a:pPr indent="-342900" lvl="0" marL="457200" rtl="0" algn="l">
              <a:spcBef>
                <a:spcPts val="0"/>
              </a:spcBef>
              <a:spcAft>
                <a:spcPts val="0"/>
              </a:spcAft>
              <a:buSzPts val="1800"/>
              <a:buChar char="●"/>
            </a:pPr>
            <a:r>
              <a:rPr lang="en"/>
              <a:t>10</a:t>
            </a:r>
            <a:r>
              <a:rPr lang="en"/>
              <a:t>:30am - 11:15am - Computer Systems</a:t>
            </a:r>
            <a:endParaRPr/>
          </a:p>
          <a:p>
            <a:pPr indent="-342900" lvl="0" marL="457200" rtl="0" algn="l">
              <a:spcBef>
                <a:spcPts val="0"/>
              </a:spcBef>
              <a:spcAft>
                <a:spcPts val="0"/>
              </a:spcAft>
              <a:buSzPts val="1800"/>
              <a:buChar char="●"/>
            </a:pPr>
            <a:r>
              <a:rPr lang="en"/>
              <a:t>11:15am - 12:00am - Networks and the Internet</a:t>
            </a:r>
            <a:endParaRPr/>
          </a:p>
          <a:p>
            <a:pPr indent="-342900" lvl="0" marL="457200" rtl="0" algn="l">
              <a:spcBef>
                <a:spcPts val="0"/>
              </a:spcBef>
              <a:spcAft>
                <a:spcPts val="0"/>
              </a:spcAft>
              <a:buSzPts val="1800"/>
              <a:buChar char="●"/>
            </a:pPr>
            <a:r>
              <a:rPr lang="en"/>
              <a:t>11:45am - 12:30pm - Working Lunch - Pedagogy and CS Education</a:t>
            </a:r>
            <a:endParaRPr/>
          </a:p>
          <a:p>
            <a:pPr indent="-342900" lvl="0" marL="457200" rtl="0" algn="l">
              <a:spcBef>
                <a:spcPts val="0"/>
              </a:spcBef>
              <a:spcAft>
                <a:spcPts val="0"/>
              </a:spcAft>
              <a:buSzPts val="1800"/>
              <a:buChar char="●"/>
            </a:pPr>
            <a:r>
              <a:rPr lang="en"/>
              <a:t>12:30pm -   1:15pm - Data and Analysis</a:t>
            </a:r>
            <a:endParaRPr/>
          </a:p>
          <a:p>
            <a:pPr indent="-342900" lvl="0" marL="457200" rtl="0" algn="l">
              <a:spcBef>
                <a:spcPts val="0"/>
              </a:spcBef>
              <a:spcAft>
                <a:spcPts val="0"/>
              </a:spcAft>
              <a:buSzPts val="1800"/>
              <a:buChar char="●"/>
            </a:pPr>
            <a:r>
              <a:rPr lang="en"/>
              <a:t>  1:15pm -   2:30pm - Algorithms and Programming (please take break on your own during programming)</a:t>
            </a:r>
            <a:endParaRPr/>
          </a:p>
          <a:p>
            <a:pPr indent="-342900" lvl="0" marL="457200" rtl="0" algn="l">
              <a:spcBef>
                <a:spcPts val="0"/>
              </a:spcBef>
              <a:spcAft>
                <a:spcPts val="0"/>
              </a:spcAft>
              <a:buSzPts val="1800"/>
              <a:buChar char="●"/>
            </a:pPr>
            <a:r>
              <a:rPr lang="en"/>
              <a:t>  2:30pm -   3:00pm - Impacts of Computing and </a:t>
            </a:r>
            <a:endParaRPr/>
          </a:p>
        </p:txBody>
      </p:sp>
      <p:sp>
        <p:nvSpPr>
          <p:cNvPr id="77" name="Google Shape;77;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18" name="Shape 318"/>
        <p:cNvGrpSpPr/>
        <p:nvPr/>
      </p:nvGrpSpPr>
      <p:grpSpPr>
        <a:xfrm>
          <a:off x="0" y="0"/>
          <a:ext cx="0" cy="0"/>
          <a:chOff x="0" y="0"/>
          <a:chExt cx="0" cy="0"/>
        </a:xfrm>
      </p:grpSpPr>
      <p:sp>
        <p:nvSpPr>
          <p:cNvPr id="319" name="Google Shape;319;p44"/>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20" name="Google Shape;320;p44"/>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21" name="Google Shape;321;p44"/>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22" name="Google Shape;322;p44"/>
          <p:cNvSpPr txBox="1"/>
          <p:nvPr>
            <p:ph type="title"/>
          </p:nvPr>
        </p:nvSpPr>
        <p:spPr>
          <a:xfrm>
            <a:off x="633431" y="266222"/>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Data and Binary</a:t>
            </a:r>
            <a:endParaRPr u="none">
              <a:solidFill>
                <a:srgbClr val="D1190D"/>
              </a:solidFill>
            </a:endParaRPr>
          </a:p>
        </p:txBody>
      </p:sp>
      <p:sp>
        <p:nvSpPr>
          <p:cNvPr id="323" name="Google Shape;323;p44"/>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324" name="Google Shape;324;p44"/>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grpSp>
        <p:nvGrpSpPr>
          <p:cNvPr id="325" name="Google Shape;325;p44"/>
          <p:cNvGrpSpPr/>
          <p:nvPr/>
        </p:nvGrpSpPr>
        <p:grpSpPr>
          <a:xfrm>
            <a:off x="312780" y="4766655"/>
            <a:ext cx="2220930" cy="352501"/>
            <a:chOff x="6077925" y="4856850"/>
            <a:chExt cx="6064800" cy="1143000"/>
          </a:xfrm>
        </p:grpSpPr>
        <p:sp>
          <p:nvSpPr>
            <p:cNvPr id="326" name="Google Shape;326;p44"/>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27" name="Google Shape;327;p44"/>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28" name="Google Shape;328;p44"/>
          <p:cNvPicPr preferRelativeResize="0"/>
          <p:nvPr/>
        </p:nvPicPr>
        <p:blipFill>
          <a:blip r:embed="rId5">
            <a:alphaModFix/>
          </a:blip>
          <a:stretch>
            <a:fillRect/>
          </a:stretch>
        </p:blipFill>
        <p:spPr>
          <a:xfrm>
            <a:off x="6753994" y="1433897"/>
            <a:ext cx="2275706" cy="2275706"/>
          </a:xfrm>
          <a:prstGeom prst="rect">
            <a:avLst/>
          </a:prstGeom>
          <a:noFill/>
          <a:ln>
            <a:noFill/>
          </a:ln>
        </p:spPr>
      </p:pic>
      <p:pic>
        <p:nvPicPr>
          <p:cNvPr id="329" name="Google Shape;329;p44"/>
          <p:cNvPicPr preferRelativeResize="0"/>
          <p:nvPr/>
        </p:nvPicPr>
        <p:blipFill>
          <a:blip r:embed="rId6">
            <a:alphaModFix/>
          </a:blip>
          <a:stretch>
            <a:fillRect/>
          </a:stretch>
        </p:blipFill>
        <p:spPr>
          <a:xfrm>
            <a:off x="4285822" y="983222"/>
            <a:ext cx="2315771" cy="2965555"/>
          </a:xfrm>
          <a:prstGeom prst="rect">
            <a:avLst/>
          </a:prstGeom>
          <a:noFill/>
          <a:ln>
            <a:noFill/>
          </a:ln>
        </p:spPr>
      </p:pic>
      <p:pic>
        <p:nvPicPr>
          <p:cNvPr id="330" name="Google Shape;330;p44"/>
          <p:cNvPicPr preferRelativeResize="0"/>
          <p:nvPr/>
        </p:nvPicPr>
        <p:blipFill>
          <a:blip r:embed="rId7">
            <a:alphaModFix/>
          </a:blip>
          <a:stretch>
            <a:fillRect/>
          </a:stretch>
        </p:blipFill>
        <p:spPr>
          <a:xfrm>
            <a:off x="152400" y="983222"/>
            <a:ext cx="3981025" cy="325790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34" name="Shape 334"/>
        <p:cNvGrpSpPr/>
        <p:nvPr/>
      </p:nvGrpSpPr>
      <p:grpSpPr>
        <a:xfrm>
          <a:off x="0" y="0"/>
          <a:ext cx="0" cy="0"/>
          <a:chOff x="0" y="0"/>
          <a:chExt cx="0" cy="0"/>
        </a:xfrm>
      </p:grpSpPr>
      <p:sp>
        <p:nvSpPr>
          <p:cNvPr id="335" name="Google Shape;335;p45"/>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36" name="Google Shape;336;p45"/>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37" name="Google Shape;337;p45"/>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38" name="Google Shape;338;p45"/>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Computer Systems</a:t>
            </a:r>
            <a:endParaRPr u="none">
              <a:solidFill>
                <a:srgbClr val="D1190D"/>
              </a:solidFill>
            </a:endParaRPr>
          </a:p>
        </p:txBody>
      </p:sp>
      <p:sp>
        <p:nvSpPr>
          <p:cNvPr id="339" name="Google Shape;339;p45"/>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340" name="Google Shape;340;p45"/>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341" name="Google Shape;341;p45"/>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grpSp>
        <p:nvGrpSpPr>
          <p:cNvPr id="342" name="Google Shape;342;p45"/>
          <p:cNvGrpSpPr/>
          <p:nvPr/>
        </p:nvGrpSpPr>
        <p:grpSpPr>
          <a:xfrm>
            <a:off x="312780" y="4766655"/>
            <a:ext cx="2220930" cy="352501"/>
            <a:chOff x="6077925" y="4856850"/>
            <a:chExt cx="6064800" cy="1143000"/>
          </a:xfrm>
        </p:grpSpPr>
        <p:sp>
          <p:nvSpPr>
            <p:cNvPr id="343" name="Google Shape;343;p45"/>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44" name="Google Shape;344;p45"/>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45" name="Google Shape;345;p45"/>
          <p:cNvPicPr preferRelativeResize="0"/>
          <p:nvPr/>
        </p:nvPicPr>
        <p:blipFill>
          <a:blip r:embed="rId5">
            <a:alphaModFix/>
          </a:blip>
          <a:stretch>
            <a:fillRect/>
          </a:stretch>
        </p:blipFill>
        <p:spPr>
          <a:xfrm>
            <a:off x="222919" y="1177097"/>
            <a:ext cx="2263437" cy="3196910"/>
          </a:xfrm>
          <a:prstGeom prst="rect">
            <a:avLst/>
          </a:prstGeom>
          <a:noFill/>
          <a:ln>
            <a:noFill/>
          </a:ln>
        </p:spPr>
      </p:pic>
      <p:pic>
        <p:nvPicPr>
          <p:cNvPr id="346" name="Google Shape;346;p45"/>
          <p:cNvPicPr preferRelativeResize="0"/>
          <p:nvPr/>
        </p:nvPicPr>
        <p:blipFill>
          <a:blip r:embed="rId6">
            <a:alphaModFix/>
          </a:blip>
          <a:stretch>
            <a:fillRect/>
          </a:stretch>
        </p:blipFill>
        <p:spPr>
          <a:xfrm>
            <a:off x="6106688" y="1388100"/>
            <a:ext cx="2629595" cy="2629595"/>
          </a:xfrm>
          <a:prstGeom prst="rect">
            <a:avLst/>
          </a:prstGeom>
          <a:noFill/>
          <a:ln>
            <a:noFill/>
          </a:ln>
        </p:spPr>
      </p:pic>
      <p:sp>
        <p:nvSpPr>
          <p:cNvPr id="347" name="Google Shape;347;p45"/>
          <p:cNvSpPr/>
          <p:nvPr/>
        </p:nvSpPr>
        <p:spPr>
          <a:xfrm>
            <a:off x="2571750" y="2530106"/>
            <a:ext cx="3217200" cy="8433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48" name="Google Shape;348;p45"/>
          <p:cNvSpPr txBox="1"/>
          <p:nvPr/>
        </p:nvSpPr>
        <p:spPr>
          <a:xfrm>
            <a:off x="2977819" y="1218206"/>
            <a:ext cx="2852700" cy="1062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latin typeface="Calibri"/>
                <a:ea typeface="Calibri"/>
                <a:cs typeface="Calibri"/>
                <a:sym typeface="Calibri"/>
              </a:rPr>
              <a:t>How do they talk to each other?</a:t>
            </a:r>
            <a:endParaRPr b="1" sz="1500">
              <a:latin typeface="Calibri"/>
              <a:ea typeface="Calibri"/>
              <a:cs typeface="Calibri"/>
              <a:sym typeface="Calibri"/>
            </a:endParaRPr>
          </a:p>
          <a:p>
            <a:pPr indent="0" lvl="0" marL="0" rtl="0" algn="l">
              <a:spcBef>
                <a:spcPts val="0"/>
              </a:spcBef>
              <a:spcAft>
                <a:spcPts val="0"/>
              </a:spcAft>
              <a:buNone/>
            </a:pPr>
            <a:r>
              <a:rPr b="1" lang="en" sz="1500">
                <a:latin typeface="Calibri"/>
                <a:ea typeface="Calibri"/>
                <a:cs typeface="Calibri"/>
                <a:sym typeface="Calibri"/>
              </a:rPr>
              <a:t>How does the computer know what to do?</a:t>
            </a:r>
            <a:endParaRPr b="1" sz="1500">
              <a:latin typeface="Calibri"/>
              <a:ea typeface="Calibri"/>
              <a:cs typeface="Calibri"/>
              <a:sym typeface="Calibri"/>
            </a:endParaRPr>
          </a:p>
          <a:p>
            <a:pPr indent="0" lvl="0" marL="0" rtl="0" algn="l">
              <a:spcBef>
                <a:spcPts val="0"/>
              </a:spcBef>
              <a:spcAft>
                <a:spcPts val="0"/>
              </a:spcAft>
              <a:buNone/>
            </a:pPr>
            <a:r>
              <a:t/>
            </a:r>
            <a:endParaRPr b="1" sz="1500">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52" name="Shape 352"/>
        <p:cNvGrpSpPr/>
        <p:nvPr/>
      </p:nvGrpSpPr>
      <p:grpSpPr>
        <a:xfrm>
          <a:off x="0" y="0"/>
          <a:ext cx="0" cy="0"/>
          <a:chOff x="0" y="0"/>
          <a:chExt cx="0" cy="0"/>
        </a:xfrm>
      </p:grpSpPr>
      <p:sp>
        <p:nvSpPr>
          <p:cNvPr id="353" name="Google Shape;353;p46"/>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4" name="Google Shape;354;p46"/>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5" name="Google Shape;355;p46"/>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6" name="Google Shape;356;p46"/>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fontScale="90000"/>
          </a:bodyPr>
          <a:lstStyle/>
          <a:p>
            <a:pPr indent="0" lvl="0" marL="12700" rtl="0" algn="l">
              <a:lnSpc>
                <a:spcPct val="100000"/>
              </a:lnSpc>
              <a:spcBef>
                <a:spcPts val="0"/>
              </a:spcBef>
              <a:spcAft>
                <a:spcPts val="0"/>
              </a:spcAft>
              <a:buNone/>
            </a:pPr>
            <a:r>
              <a:rPr lang="en" u="none">
                <a:solidFill>
                  <a:srgbClr val="D1190D"/>
                </a:solidFill>
              </a:rPr>
              <a:t>The Central Processing Unit: The Brains of the Computer</a:t>
            </a:r>
            <a:endParaRPr u="none">
              <a:solidFill>
                <a:srgbClr val="D1190D"/>
              </a:solidFill>
            </a:endParaRPr>
          </a:p>
        </p:txBody>
      </p:sp>
      <p:sp>
        <p:nvSpPr>
          <p:cNvPr id="357" name="Google Shape;357;p46"/>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358" name="Google Shape;358;p46"/>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359" name="Google Shape;359;p46"/>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360" name="Google Shape;360;p46"/>
          <p:cNvGrpSpPr/>
          <p:nvPr/>
        </p:nvGrpSpPr>
        <p:grpSpPr>
          <a:xfrm>
            <a:off x="312780" y="4766655"/>
            <a:ext cx="2220930" cy="352501"/>
            <a:chOff x="6077925" y="4856850"/>
            <a:chExt cx="6064800" cy="1143000"/>
          </a:xfrm>
        </p:grpSpPr>
        <p:sp>
          <p:nvSpPr>
            <p:cNvPr id="361" name="Google Shape;361;p46"/>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62" name="Google Shape;362;p46"/>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63" name="Google Shape;363;p46"/>
          <p:cNvPicPr preferRelativeResize="0"/>
          <p:nvPr/>
        </p:nvPicPr>
        <p:blipFill>
          <a:blip r:embed="rId5">
            <a:alphaModFix/>
          </a:blip>
          <a:stretch>
            <a:fillRect/>
          </a:stretch>
        </p:blipFill>
        <p:spPr>
          <a:xfrm>
            <a:off x="3683679" y="849656"/>
            <a:ext cx="5329515" cy="3444188"/>
          </a:xfrm>
          <a:prstGeom prst="rect">
            <a:avLst/>
          </a:prstGeom>
          <a:noFill/>
          <a:ln>
            <a:noFill/>
          </a:ln>
        </p:spPr>
      </p:pic>
      <p:pic>
        <p:nvPicPr>
          <p:cNvPr id="364" name="Google Shape;364;p46"/>
          <p:cNvPicPr preferRelativeResize="0"/>
          <p:nvPr/>
        </p:nvPicPr>
        <p:blipFill>
          <a:blip r:embed="rId6">
            <a:alphaModFix/>
          </a:blip>
          <a:stretch>
            <a:fillRect/>
          </a:stretch>
        </p:blipFill>
        <p:spPr>
          <a:xfrm>
            <a:off x="103700" y="1006519"/>
            <a:ext cx="3058729" cy="305872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68" name="Shape 368"/>
        <p:cNvGrpSpPr/>
        <p:nvPr/>
      </p:nvGrpSpPr>
      <p:grpSpPr>
        <a:xfrm>
          <a:off x="0" y="0"/>
          <a:ext cx="0" cy="0"/>
          <a:chOff x="0" y="0"/>
          <a:chExt cx="0" cy="0"/>
        </a:xfrm>
      </p:grpSpPr>
      <p:sp>
        <p:nvSpPr>
          <p:cNvPr id="369" name="Google Shape;369;p47"/>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70" name="Google Shape;370;p47"/>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71" name="Google Shape;371;p47"/>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72" name="Google Shape;372;p47"/>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Machine Cycle</a:t>
            </a:r>
            <a:endParaRPr u="none">
              <a:solidFill>
                <a:srgbClr val="D1190D"/>
              </a:solidFill>
            </a:endParaRPr>
          </a:p>
        </p:txBody>
      </p:sp>
      <p:sp>
        <p:nvSpPr>
          <p:cNvPr id="373" name="Google Shape;373;p47"/>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374" name="Google Shape;374;p47"/>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375" name="Google Shape;375;p47"/>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376" name="Google Shape;376;p47"/>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377" name="Google Shape;377;p47"/>
          <p:cNvGrpSpPr/>
          <p:nvPr/>
        </p:nvGrpSpPr>
        <p:grpSpPr>
          <a:xfrm>
            <a:off x="312780" y="4766655"/>
            <a:ext cx="2220930" cy="352501"/>
            <a:chOff x="6077925" y="4856850"/>
            <a:chExt cx="6064800" cy="1143000"/>
          </a:xfrm>
        </p:grpSpPr>
        <p:sp>
          <p:nvSpPr>
            <p:cNvPr id="378" name="Google Shape;378;p47"/>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79" name="Google Shape;379;p47"/>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80" name="Google Shape;380;p47"/>
          <p:cNvPicPr preferRelativeResize="0"/>
          <p:nvPr/>
        </p:nvPicPr>
        <p:blipFill>
          <a:blip r:embed="rId5">
            <a:alphaModFix/>
          </a:blip>
          <a:stretch>
            <a:fillRect/>
          </a:stretch>
        </p:blipFill>
        <p:spPr>
          <a:xfrm>
            <a:off x="2406477" y="1236113"/>
            <a:ext cx="4105968" cy="328804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384" name="Shape 384"/>
        <p:cNvGrpSpPr/>
        <p:nvPr/>
      </p:nvGrpSpPr>
      <p:grpSpPr>
        <a:xfrm>
          <a:off x="0" y="0"/>
          <a:ext cx="0" cy="0"/>
          <a:chOff x="0" y="0"/>
          <a:chExt cx="0" cy="0"/>
        </a:xfrm>
      </p:grpSpPr>
      <p:sp>
        <p:nvSpPr>
          <p:cNvPr id="385" name="Google Shape;385;p48"/>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86" name="Google Shape;386;p48"/>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87" name="Google Shape;387;p48"/>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88" name="Google Shape;388;p48"/>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fontScale="90000"/>
          </a:bodyPr>
          <a:lstStyle/>
          <a:p>
            <a:pPr indent="0" lvl="0" marL="12700" rtl="0" algn="l">
              <a:lnSpc>
                <a:spcPct val="100000"/>
              </a:lnSpc>
              <a:spcBef>
                <a:spcPts val="0"/>
              </a:spcBef>
              <a:spcAft>
                <a:spcPts val="0"/>
              </a:spcAft>
              <a:buNone/>
            </a:pPr>
            <a:r>
              <a:rPr lang="en" u="none">
                <a:solidFill>
                  <a:srgbClr val="D1190D"/>
                </a:solidFill>
              </a:rPr>
              <a:t>Motherboard and integrating with additional hardware</a:t>
            </a:r>
            <a:endParaRPr u="none">
              <a:solidFill>
                <a:srgbClr val="D1190D"/>
              </a:solidFill>
            </a:endParaRPr>
          </a:p>
        </p:txBody>
      </p:sp>
      <p:sp>
        <p:nvSpPr>
          <p:cNvPr id="389" name="Google Shape;389;p48"/>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390" name="Google Shape;390;p48"/>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391" name="Google Shape;391;p48"/>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392" name="Google Shape;392;p48"/>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393" name="Google Shape;393;p48"/>
          <p:cNvGrpSpPr/>
          <p:nvPr/>
        </p:nvGrpSpPr>
        <p:grpSpPr>
          <a:xfrm>
            <a:off x="312780" y="4766655"/>
            <a:ext cx="2220930" cy="352501"/>
            <a:chOff x="6077925" y="4856850"/>
            <a:chExt cx="6064800" cy="1143000"/>
          </a:xfrm>
        </p:grpSpPr>
        <p:sp>
          <p:nvSpPr>
            <p:cNvPr id="394" name="Google Shape;394;p48"/>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395" name="Google Shape;395;p48"/>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396" name="Google Shape;396;p48"/>
          <p:cNvPicPr preferRelativeResize="0"/>
          <p:nvPr/>
        </p:nvPicPr>
        <p:blipFill>
          <a:blip r:embed="rId5">
            <a:alphaModFix/>
          </a:blip>
          <a:stretch>
            <a:fillRect/>
          </a:stretch>
        </p:blipFill>
        <p:spPr>
          <a:xfrm>
            <a:off x="1801238" y="1226965"/>
            <a:ext cx="5316454" cy="333834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00" name="Shape 400"/>
        <p:cNvGrpSpPr/>
        <p:nvPr/>
      </p:nvGrpSpPr>
      <p:grpSpPr>
        <a:xfrm>
          <a:off x="0" y="0"/>
          <a:ext cx="0" cy="0"/>
          <a:chOff x="0" y="0"/>
          <a:chExt cx="0" cy="0"/>
        </a:xfrm>
      </p:grpSpPr>
      <p:sp>
        <p:nvSpPr>
          <p:cNvPr id="401" name="Google Shape;401;p49"/>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02" name="Google Shape;402;p49"/>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03" name="Google Shape;403;p49"/>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04" name="Google Shape;404;p49"/>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Hardware and Software Together - General Computer</a:t>
            </a:r>
            <a:endParaRPr u="none">
              <a:solidFill>
                <a:srgbClr val="D1190D"/>
              </a:solidFill>
            </a:endParaRPr>
          </a:p>
        </p:txBody>
      </p:sp>
      <p:sp>
        <p:nvSpPr>
          <p:cNvPr id="405" name="Google Shape;405;p49"/>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406" name="Google Shape;406;p49"/>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407" name="Google Shape;407;p49"/>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08" name="Google Shape;408;p49"/>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409" name="Google Shape;409;p49"/>
          <p:cNvGrpSpPr/>
          <p:nvPr/>
        </p:nvGrpSpPr>
        <p:grpSpPr>
          <a:xfrm>
            <a:off x="312780" y="4766655"/>
            <a:ext cx="2220930" cy="352501"/>
            <a:chOff x="6077925" y="4856850"/>
            <a:chExt cx="6064800" cy="1143000"/>
          </a:xfrm>
        </p:grpSpPr>
        <p:sp>
          <p:nvSpPr>
            <p:cNvPr id="410" name="Google Shape;410;p49"/>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11" name="Google Shape;411;p49"/>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412" name="Google Shape;412;p49"/>
          <p:cNvPicPr preferRelativeResize="0"/>
          <p:nvPr/>
        </p:nvPicPr>
        <p:blipFill>
          <a:blip r:embed="rId5">
            <a:alphaModFix/>
          </a:blip>
          <a:stretch>
            <a:fillRect/>
          </a:stretch>
        </p:blipFill>
        <p:spPr>
          <a:xfrm>
            <a:off x="114300" y="1431094"/>
            <a:ext cx="2071688" cy="1243013"/>
          </a:xfrm>
          <a:prstGeom prst="rect">
            <a:avLst/>
          </a:prstGeom>
          <a:noFill/>
          <a:ln>
            <a:noFill/>
          </a:ln>
        </p:spPr>
      </p:pic>
      <p:pic>
        <p:nvPicPr>
          <p:cNvPr id="413" name="Google Shape;413;p49"/>
          <p:cNvPicPr preferRelativeResize="0"/>
          <p:nvPr/>
        </p:nvPicPr>
        <p:blipFill>
          <a:blip r:embed="rId6">
            <a:alphaModFix/>
          </a:blip>
          <a:stretch>
            <a:fillRect/>
          </a:stretch>
        </p:blipFill>
        <p:spPr>
          <a:xfrm>
            <a:off x="2696456" y="2503519"/>
            <a:ext cx="3246440" cy="2034741"/>
          </a:xfrm>
          <a:prstGeom prst="rect">
            <a:avLst/>
          </a:prstGeom>
          <a:noFill/>
          <a:ln>
            <a:noFill/>
          </a:ln>
        </p:spPr>
      </p:pic>
      <p:pic>
        <p:nvPicPr>
          <p:cNvPr id="414" name="Google Shape;414;p49"/>
          <p:cNvPicPr preferRelativeResize="0"/>
          <p:nvPr/>
        </p:nvPicPr>
        <p:blipFill>
          <a:blip r:embed="rId7">
            <a:alphaModFix/>
          </a:blip>
          <a:stretch>
            <a:fillRect/>
          </a:stretch>
        </p:blipFill>
        <p:spPr>
          <a:xfrm>
            <a:off x="6005116" y="947212"/>
            <a:ext cx="2796056" cy="1714650"/>
          </a:xfrm>
          <a:prstGeom prst="rect">
            <a:avLst/>
          </a:prstGeom>
          <a:noFill/>
          <a:ln>
            <a:noFill/>
          </a:ln>
        </p:spPr>
      </p:pic>
      <p:sp>
        <p:nvSpPr>
          <p:cNvPr id="415" name="Google Shape;415;p49"/>
          <p:cNvSpPr/>
          <p:nvPr/>
        </p:nvSpPr>
        <p:spPr>
          <a:xfrm rot="5400000">
            <a:off x="2418192" y="1517451"/>
            <a:ext cx="879300" cy="13437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16" name="Google Shape;416;p49"/>
          <p:cNvSpPr/>
          <p:nvPr/>
        </p:nvSpPr>
        <p:spPr>
          <a:xfrm>
            <a:off x="5427004" y="1215276"/>
            <a:ext cx="879300" cy="13437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17" name="Google Shape;417;p49"/>
          <p:cNvSpPr txBox="1"/>
          <p:nvPr/>
        </p:nvSpPr>
        <p:spPr>
          <a:xfrm>
            <a:off x="2118094" y="851475"/>
            <a:ext cx="2189100" cy="600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latin typeface="Calibri"/>
                <a:ea typeface="Calibri"/>
                <a:cs typeface="Calibri"/>
                <a:sym typeface="Calibri"/>
              </a:rPr>
              <a:t>The CPU does the “math” to create the actions”</a:t>
            </a:r>
            <a:endParaRPr b="1" sz="1500">
              <a:latin typeface="Calibri"/>
              <a:ea typeface="Calibri"/>
              <a:cs typeface="Calibri"/>
              <a:sym typeface="Calibri"/>
            </a:endParaRPr>
          </a:p>
        </p:txBody>
      </p:sp>
      <p:sp>
        <p:nvSpPr>
          <p:cNvPr id="418" name="Google Shape;418;p49"/>
          <p:cNvSpPr txBox="1"/>
          <p:nvPr/>
        </p:nvSpPr>
        <p:spPr>
          <a:xfrm>
            <a:off x="76781" y="3535556"/>
            <a:ext cx="2457300" cy="1062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latin typeface="Calibri"/>
                <a:ea typeface="Calibri"/>
                <a:cs typeface="Calibri"/>
                <a:sym typeface="Calibri"/>
              </a:rPr>
              <a:t>The Motherboard holds the CPU and connects it to other devices like memory, hard drive USB - peripherals.</a:t>
            </a:r>
            <a:endParaRPr b="1" sz="1500">
              <a:latin typeface="Calibri"/>
              <a:ea typeface="Calibri"/>
              <a:cs typeface="Calibri"/>
              <a:sym typeface="Calibri"/>
            </a:endParaRPr>
          </a:p>
        </p:txBody>
      </p:sp>
      <p:sp>
        <p:nvSpPr>
          <p:cNvPr id="419" name="Google Shape;419;p49"/>
          <p:cNvSpPr txBox="1"/>
          <p:nvPr/>
        </p:nvSpPr>
        <p:spPr>
          <a:xfrm>
            <a:off x="6257569" y="2863294"/>
            <a:ext cx="2665500" cy="1293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latin typeface="Calibri"/>
                <a:ea typeface="Calibri"/>
                <a:cs typeface="Calibri"/>
                <a:sym typeface="Calibri"/>
              </a:rPr>
              <a:t>The hard drive holds our programs.  When we want to use the program, it is loaded into memory and run on the CPU.</a:t>
            </a:r>
            <a:endParaRPr b="1" sz="1500">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23" name="Shape 423"/>
        <p:cNvGrpSpPr/>
        <p:nvPr/>
      </p:nvGrpSpPr>
      <p:grpSpPr>
        <a:xfrm>
          <a:off x="0" y="0"/>
          <a:ext cx="0" cy="0"/>
          <a:chOff x="0" y="0"/>
          <a:chExt cx="0" cy="0"/>
        </a:xfrm>
      </p:grpSpPr>
      <p:sp>
        <p:nvSpPr>
          <p:cNvPr id="424" name="Google Shape;424;p50"/>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25" name="Google Shape;425;p50"/>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26" name="Google Shape;426;p50"/>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27" name="Google Shape;427;p50"/>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Hardware and Software Together</a:t>
            </a:r>
            <a:endParaRPr u="none">
              <a:solidFill>
                <a:srgbClr val="D1190D"/>
              </a:solidFill>
            </a:endParaRPr>
          </a:p>
        </p:txBody>
      </p:sp>
      <p:sp>
        <p:nvSpPr>
          <p:cNvPr id="428" name="Google Shape;428;p50"/>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429" name="Google Shape;429;p50"/>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430" name="Google Shape;430;p50"/>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31" name="Google Shape;431;p50"/>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432" name="Google Shape;432;p50"/>
          <p:cNvGrpSpPr/>
          <p:nvPr/>
        </p:nvGrpSpPr>
        <p:grpSpPr>
          <a:xfrm>
            <a:off x="312780" y="4766655"/>
            <a:ext cx="2220930" cy="352501"/>
            <a:chOff x="6077925" y="4856850"/>
            <a:chExt cx="6064800" cy="1143000"/>
          </a:xfrm>
        </p:grpSpPr>
        <p:sp>
          <p:nvSpPr>
            <p:cNvPr id="433" name="Google Shape;433;p50"/>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34" name="Google Shape;434;p50"/>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435" name="Google Shape;435;p50"/>
          <p:cNvPicPr preferRelativeResize="0"/>
          <p:nvPr/>
        </p:nvPicPr>
        <p:blipFill>
          <a:blip r:embed="rId5">
            <a:alphaModFix/>
          </a:blip>
          <a:stretch>
            <a:fillRect/>
          </a:stretch>
        </p:blipFill>
        <p:spPr>
          <a:xfrm>
            <a:off x="3055773" y="1064991"/>
            <a:ext cx="3292482" cy="3396769"/>
          </a:xfrm>
          <a:prstGeom prst="rect">
            <a:avLst/>
          </a:prstGeom>
          <a:noFill/>
          <a:ln>
            <a:noFill/>
          </a:ln>
        </p:spPr>
      </p:pic>
      <p:sp>
        <p:nvSpPr>
          <p:cNvPr id="436" name="Google Shape;436;p50"/>
          <p:cNvSpPr txBox="1"/>
          <p:nvPr/>
        </p:nvSpPr>
        <p:spPr>
          <a:xfrm>
            <a:off x="222919" y="2967413"/>
            <a:ext cx="2676000" cy="600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latin typeface="Calibri"/>
                <a:ea typeface="Calibri"/>
                <a:cs typeface="Calibri"/>
                <a:sym typeface="Calibri"/>
              </a:rPr>
              <a:t>The Program that manages all</a:t>
            </a:r>
            <a:endParaRPr b="1" sz="1500">
              <a:latin typeface="Calibri"/>
              <a:ea typeface="Calibri"/>
              <a:cs typeface="Calibri"/>
              <a:sym typeface="Calibri"/>
            </a:endParaRPr>
          </a:p>
          <a:p>
            <a:pPr indent="0" lvl="0" marL="0" rtl="0" algn="l">
              <a:spcBef>
                <a:spcPts val="0"/>
              </a:spcBef>
              <a:spcAft>
                <a:spcPts val="0"/>
              </a:spcAft>
              <a:buNone/>
            </a:pPr>
            <a:r>
              <a:rPr b="1" lang="en" sz="1500">
                <a:latin typeface="Calibri"/>
                <a:ea typeface="Calibri"/>
                <a:cs typeface="Calibri"/>
                <a:sym typeface="Calibri"/>
              </a:rPr>
              <a:t>of the Computer’s resources</a:t>
            </a:r>
            <a:endParaRPr b="1" sz="1500">
              <a:latin typeface="Calibri"/>
              <a:ea typeface="Calibri"/>
              <a:cs typeface="Calibri"/>
              <a:sym typeface="Calibri"/>
            </a:endParaRPr>
          </a:p>
        </p:txBody>
      </p:sp>
      <p:sp>
        <p:nvSpPr>
          <p:cNvPr id="437" name="Google Shape;437;p50"/>
          <p:cNvSpPr txBox="1"/>
          <p:nvPr/>
        </p:nvSpPr>
        <p:spPr>
          <a:xfrm>
            <a:off x="6413756" y="2071969"/>
            <a:ext cx="2730300" cy="600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latin typeface="Calibri"/>
                <a:ea typeface="Calibri"/>
                <a:cs typeface="Calibri"/>
                <a:sym typeface="Calibri"/>
              </a:rPr>
              <a:t>The program that does the thing I want to do.</a:t>
            </a:r>
            <a:endParaRPr b="1" sz="1500">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41" name="Shape 441"/>
        <p:cNvGrpSpPr/>
        <p:nvPr/>
      </p:nvGrpSpPr>
      <p:grpSpPr>
        <a:xfrm>
          <a:off x="0" y="0"/>
          <a:ext cx="0" cy="0"/>
          <a:chOff x="0" y="0"/>
          <a:chExt cx="0" cy="0"/>
        </a:xfrm>
      </p:grpSpPr>
      <p:sp>
        <p:nvSpPr>
          <p:cNvPr id="442" name="Google Shape;442;p51"/>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43" name="Google Shape;443;p51"/>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44" name="Google Shape;444;p51"/>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45" name="Google Shape;445;p51"/>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Troubleshooting</a:t>
            </a:r>
            <a:endParaRPr u="none">
              <a:solidFill>
                <a:srgbClr val="D1190D"/>
              </a:solidFill>
            </a:endParaRPr>
          </a:p>
        </p:txBody>
      </p:sp>
      <p:sp>
        <p:nvSpPr>
          <p:cNvPr id="446" name="Google Shape;446;p51"/>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447" name="Google Shape;447;p51"/>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448" name="Google Shape;448;p51"/>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49" name="Google Shape;449;p51"/>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450" name="Google Shape;450;p51"/>
          <p:cNvGrpSpPr/>
          <p:nvPr/>
        </p:nvGrpSpPr>
        <p:grpSpPr>
          <a:xfrm>
            <a:off x="312780" y="4766655"/>
            <a:ext cx="2220930" cy="352501"/>
            <a:chOff x="6077925" y="4856850"/>
            <a:chExt cx="6064800" cy="1143000"/>
          </a:xfrm>
        </p:grpSpPr>
        <p:sp>
          <p:nvSpPr>
            <p:cNvPr id="451" name="Google Shape;451;p51"/>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52" name="Google Shape;452;p51"/>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453" name="Google Shape;453;p51"/>
          <p:cNvSpPr txBox="1"/>
          <p:nvPr/>
        </p:nvSpPr>
        <p:spPr>
          <a:xfrm>
            <a:off x="853781" y="1103663"/>
            <a:ext cx="7691100" cy="2755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700">
                <a:latin typeface="Calibri"/>
                <a:ea typeface="Calibri"/>
                <a:cs typeface="Calibri"/>
                <a:sym typeface="Calibri"/>
              </a:rPr>
              <a:t>First - don’t panic.  Seriously.  Every teacher who taught in covid and most students are not experts in troubleshooting basic problems on the computer.  You got this.</a:t>
            </a:r>
            <a:endParaRPr b="1" sz="1700">
              <a:latin typeface="Calibri"/>
              <a:ea typeface="Calibri"/>
              <a:cs typeface="Calibri"/>
              <a:sym typeface="Calibri"/>
            </a:endParaRPr>
          </a:p>
          <a:p>
            <a:pPr indent="0" lvl="0" marL="0" rtl="0" algn="l">
              <a:spcBef>
                <a:spcPts val="0"/>
              </a:spcBef>
              <a:spcAft>
                <a:spcPts val="0"/>
              </a:spcAft>
              <a:buNone/>
            </a:pPr>
            <a:r>
              <a:t/>
            </a:r>
            <a:endParaRPr b="1" sz="1700">
              <a:latin typeface="Calibri"/>
              <a:ea typeface="Calibri"/>
              <a:cs typeface="Calibri"/>
              <a:sym typeface="Calibri"/>
            </a:endParaRPr>
          </a:p>
          <a:p>
            <a:pPr indent="0" lvl="0" marL="0" rtl="0" algn="l">
              <a:spcBef>
                <a:spcPts val="0"/>
              </a:spcBef>
              <a:spcAft>
                <a:spcPts val="0"/>
              </a:spcAft>
              <a:buNone/>
            </a:pPr>
            <a:r>
              <a:rPr b="1" lang="en" sz="1700">
                <a:latin typeface="Calibri"/>
                <a:ea typeface="Calibri"/>
                <a:cs typeface="Calibri"/>
                <a:sym typeface="Calibri"/>
              </a:rPr>
              <a:t>Make a checklist for yourself and run through it:</a:t>
            </a:r>
            <a:endParaRPr b="1" sz="1700">
              <a:latin typeface="Calibri"/>
              <a:ea typeface="Calibri"/>
              <a:cs typeface="Calibri"/>
              <a:sym typeface="Calibri"/>
            </a:endParaRPr>
          </a:p>
          <a:p>
            <a:pPr indent="-273050" lvl="0" marL="342900" rtl="0" algn="l">
              <a:spcBef>
                <a:spcPts val="0"/>
              </a:spcBef>
              <a:spcAft>
                <a:spcPts val="0"/>
              </a:spcAft>
              <a:buSzPts val="1700"/>
              <a:buFont typeface="Calibri"/>
              <a:buChar char="●"/>
            </a:pPr>
            <a:r>
              <a:rPr b="1" lang="en" sz="1700">
                <a:latin typeface="Calibri"/>
                <a:ea typeface="Calibri"/>
                <a:cs typeface="Calibri"/>
                <a:sym typeface="Calibri"/>
              </a:rPr>
              <a:t>Check all of your wires - did something fall off or out of place?</a:t>
            </a:r>
            <a:endParaRPr b="1" sz="1700">
              <a:latin typeface="Calibri"/>
              <a:ea typeface="Calibri"/>
              <a:cs typeface="Calibri"/>
              <a:sym typeface="Calibri"/>
            </a:endParaRPr>
          </a:p>
          <a:p>
            <a:pPr indent="-273050" lvl="0" marL="342900" rtl="0" algn="l">
              <a:spcBef>
                <a:spcPts val="0"/>
              </a:spcBef>
              <a:spcAft>
                <a:spcPts val="0"/>
              </a:spcAft>
              <a:buSzPts val="1700"/>
              <a:buFont typeface="Calibri"/>
              <a:buChar char="●"/>
            </a:pPr>
            <a:r>
              <a:rPr b="1" lang="en" sz="1700">
                <a:latin typeface="Calibri"/>
                <a:ea typeface="Calibri"/>
                <a:cs typeface="Calibri"/>
                <a:sym typeface="Calibri"/>
              </a:rPr>
              <a:t>Check your internet connection - it's often not you!</a:t>
            </a:r>
            <a:endParaRPr b="1" sz="1700">
              <a:latin typeface="Calibri"/>
              <a:ea typeface="Calibri"/>
              <a:cs typeface="Calibri"/>
              <a:sym typeface="Calibri"/>
            </a:endParaRPr>
          </a:p>
          <a:p>
            <a:pPr indent="-273050" lvl="0" marL="342900" rtl="0" algn="l">
              <a:spcBef>
                <a:spcPts val="0"/>
              </a:spcBef>
              <a:spcAft>
                <a:spcPts val="0"/>
              </a:spcAft>
              <a:buSzPts val="1700"/>
              <a:buFont typeface="Calibri"/>
              <a:buChar char="●"/>
            </a:pPr>
            <a:r>
              <a:rPr b="1" lang="en" sz="1700">
                <a:latin typeface="Calibri"/>
                <a:ea typeface="Calibri"/>
                <a:cs typeface="Calibri"/>
                <a:sym typeface="Calibri"/>
              </a:rPr>
              <a:t>If software is not running properly - close it - this works for a traditional computer and your phone.</a:t>
            </a:r>
            <a:endParaRPr b="1" sz="1700">
              <a:latin typeface="Calibri"/>
              <a:ea typeface="Calibri"/>
              <a:cs typeface="Calibri"/>
              <a:sym typeface="Calibri"/>
            </a:endParaRPr>
          </a:p>
          <a:p>
            <a:pPr indent="-273050" lvl="0" marL="342900" rtl="0" algn="l">
              <a:spcBef>
                <a:spcPts val="0"/>
              </a:spcBef>
              <a:spcAft>
                <a:spcPts val="0"/>
              </a:spcAft>
              <a:buSzPts val="1700"/>
              <a:buFont typeface="Calibri"/>
              <a:buChar char="●"/>
            </a:pPr>
            <a:r>
              <a:rPr b="1" lang="en" sz="1700">
                <a:latin typeface="Calibri"/>
                <a:ea typeface="Calibri"/>
                <a:cs typeface="Calibri"/>
                <a:sym typeface="Calibri"/>
              </a:rPr>
              <a:t>If it is still malfunctioning, turn off the computer - wait a good 20 seconds, and turn it back on.</a:t>
            </a:r>
            <a:endParaRPr b="1" sz="1700">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57" name="Shape 457"/>
        <p:cNvGrpSpPr/>
        <p:nvPr/>
      </p:nvGrpSpPr>
      <p:grpSpPr>
        <a:xfrm>
          <a:off x="0" y="0"/>
          <a:ext cx="0" cy="0"/>
          <a:chOff x="0" y="0"/>
          <a:chExt cx="0" cy="0"/>
        </a:xfrm>
      </p:grpSpPr>
      <p:sp>
        <p:nvSpPr>
          <p:cNvPr id="458" name="Google Shape;458;p52"/>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59" name="Google Shape;459;p52"/>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60" name="Google Shape;460;p52"/>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61" name="Google Shape;461;p52"/>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Connections for a Computer System </a:t>
            </a:r>
            <a:endParaRPr u="none">
              <a:solidFill>
                <a:srgbClr val="D1190D"/>
              </a:solidFill>
            </a:endParaRPr>
          </a:p>
        </p:txBody>
      </p:sp>
      <p:sp>
        <p:nvSpPr>
          <p:cNvPr id="462" name="Google Shape;462;p52"/>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463" name="Google Shape;463;p52"/>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464" name="Google Shape;464;p52"/>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65" name="Google Shape;465;p52"/>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466" name="Google Shape;466;p52"/>
          <p:cNvGrpSpPr/>
          <p:nvPr/>
        </p:nvGrpSpPr>
        <p:grpSpPr>
          <a:xfrm>
            <a:off x="312780" y="4766655"/>
            <a:ext cx="2220930" cy="352501"/>
            <a:chOff x="6077925" y="4856850"/>
            <a:chExt cx="6064800" cy="1143000"/>
          </a:xfrm>
        </p:grpSpPr>
        <p:sp>
          <p:nvSpPr>
            <p:cNvPr id="467" name="Google Shape;467;p52"/>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68" name="Google Shape;468;p52"/>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469" name="Google Shape;469;p52"/>
          <p:cNvPicPr preferRelativeResize="0"/>
          <p:nvPr/>
        </p:nvPicPr>
        <p:blipFill>
          <a:blip r:embed="rId5">
            <a:alphaModFix/>
          </a:blip>
          <a:stretch>
            <a:fillRect/>
          </a:stretch>
        </p:blipFill>
        <p:spPr>
          <a:xfrm>
            <a:off x="973675" y="884103"/>
            <a:ext cx="6472850" cy="36253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73" name="Shape 473"/>
        <p:cNvGrpSpPr/>
        <p:nvPr/>
      </p:nvGrpSpPr>
      <p:grpSpPr>
        <a:xfrm>
          <a:off x="0" y="0"/>
          <a:ext cx="0" cy="0"/>
          <a:chOff x="0" y="0"/>
          <a:chExt cx="0" cy="0"/>
        </a:xfrm>
      </p:grpSpPr>
      <p:sp>
        <p:nvSpPr>
          <p:cNvPr id="474" name="Google Shape;474;p53"/>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75" name="Google Shape;475;p53"/>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76" name="Google Shape;476;p53"/>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77" name="Google Shape;477;p53"/>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Connections for a Computer System </a:t>
            </a:r>
            <a:endParaRPr u="none">
              <a:solidFill>
                <a:srgbClr val="D1190D"/>
              </a:solidFill>
            </a:endParaRPr>
          </a:p>
        </p:txBody>
      </p:sp>
      <p:sp>
        <p:nvSpPr>
          <p:cNvPr id="478" name="Google Shape;478;p53"/>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479" name="Google Shape;479;p53"/>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480" name="Google Shape;480;p53"/>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81" name="Google Shape;481;p53"/>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482" name="Google Shape;482;p53"/>
          <p:cNvGrpSpPr/>
          <p:nvPr/>
        </p:nvGrpSpPr>
        <p:grpSpPr>
          <a:xfrm>
            <a:off x="312780" y="4766655"/>
            <a:ext cx="2220930" cy="352501"/>
            <a:chOff x="6077925" y="4856850"/>
            <a:chExt cx="6064800" cy="1143000"/>
          </a:xfrm>
        </p:grpSpPr>
        <p:sp>
          <p:nvSpPr>
            <p:cNvPr id="483" name="Google Shape;483;p53"/>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84" name="Google Shape;484;p53"/>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485" name="Google Shape;485;p53"/>
          <p:cNvSpPr txBox="1"/>
          <p:nvPr/>
        </p:nvSpPr>
        <p:spPr>
          <a:xfrm>
            <a:off x="891650" y="1039825"/>
            <a:ext cx="7305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https://makeymakey.com/pages/plug-and-play-makey-makey-apps</a:t>
            </a:r>
            <a:endParaRPr sz="1800"/>
          </a:p>
        </p:txBody>
      </p:sp>
      <p:sp>
        <p:nvSpPr>
          <p:cNvPr id="486" name="Google Shape;486;p53"/>
          <p:cNvSpPr txBox="1"/>
          <p:nvPr/>
        </p:nvSpPr>
        <p:spPr>
          <a:xfrm>
            <a:off x="954300" y="1624500"/>
            <a:ext cx="7305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Or Google “makey makey plug and play”</a:t>
            </a:r>
            <a:endParaRPr sz="1800"/>
          </a:p>
        </p:txBody>
      </p:sp>
      <p:graphicFrame>
        <p:nvGraphicFramePr>
          <p:cNvPr id="487" name="Google Shape;487;p53"/>
          <p:cNvGraphicFramePr/>
          <p:nvPr/>
        </p:nvGraphicFramePr>
        <p:xfrm>
          <a:off x="604613" y="2630250"/>
          <a:ext cx="3000000" cy="3000000"/>
        </p:xfrm>
        <a:graphic>
          <a:graphicData uri="http://schemas.openxmlformats.org/drawingml/2006/table">
            <a:tbl>
              <a:tblPr>
                <a:noFill/>
                <a:tableStyleId>{44256010-0EAC-4903-85BF-085830AD6EE0}</a:tableStyleId>
              </a:tblPr>
              <a:tblGrid>
                <a:gridCol w="7879075"/>
              </a:tblGrid>
              <a:tr h="381000">
                <a:tc>
                  <a:txBody>
                    <a:bodyPr/>
                    <a:lstStyle/>
                    <a:p>
                      <a:pPr indent="0" lvl="0" marL="0" rtl="0" algn="l">
                        <a:spcBef>
                          <a:spcPts val="0"/>
                        </a:spcBef>
                        <a:spcAft>
                          <a:spcPts val="0"/>
                        </a:spcAft>
                        <a:buNone/>
                      </a:pPr>
                      <a:r>
                        <a:rPr lang="en" sz="1500"/>
                        <a:t>8.1.5 Computer Systems Standard </a:t>
                      </a:r>
                      <a:r>
                        <a:rPr lang="en" sz="1500"/>
                        <a:t>Core Ideas</a:t>
                      </a:r>
                      <a:endParaRPr sz="1500"/>
                    </a:p>
                  </a:txBody>
                  <a:tcPr marT="91425" marB="91425" marR="91425" marL="91425">
                    <a:solidFill>
                      <a:srgbClr val="FFF2CC"/>
                    </a:solidFill>
                  </a:tcPr>
                </a:tc>
              </a:tr>
              <a:tr h="755775">
                <a:tc>
                  <a:txBody>
                    <a:bodyPr/>
                    <a:lstStyle/>
                    <a:p>
                      <a:pPr indent="0" lvl="0" marL="0" rtl="0" algn="l">
                        <a:spcBef>
                          <a:spcPts val="0"/>
                        </a:spcBef>
                        <a:spcAft>
                          <a:spcPts val="0"/>
                        </a:spcAft>
                        <a:buClr>
                          <a:schemeClr val="dk1"/>
                        </a:buClr>
                        <a:buSzPts val="1100"/>
                        <a:buFont typeface="Arial"/>
                        <a:buNone/>
                      </a:pPr>
                      <a:r>
                        <a:rPr lang="en" sz="1500">
                          <a:solidFill>
                            <a:schemeClr val="dk1"/>
                          </a:solidFill>
                        </a:rPr>
                        <a:t>Computing devices may be connected to other devices to form a system as a way to extend their capabilities.</a:t>
                      </a:r>
                      <a:endParaRPr sz="1500"/>
                    </a:p>
                  </a:txBody>
                  <a:tcPr marT="91425" marB="91425" marR="91425" marL="91425"/>
                </a:tc>
              </a:tr>
              <a:tr h="381000">
                <a:tc>
                  <a:txBody>
                    <a:bodyPr/>
                    <a:lstStyle/>
                    <a:p>
                      <a:pPr indent="0" lvl="0" marL="0" rtl="0" algn="l">
                        <a:spcBef>
                          <a:spcPts val="0"/>
                        </a:spcBef>
                        <a:spcAft>
                          <a:spcPts val="0"/>
                        </a:spcAft>
                        <a:buNone/>
                      </a:pPr>
                      <a:r>
                        <a:rPr lang="en" sz="1500">
                          <a:solidFill>
                            <a:schemeClr val="dk1"/>
                          </a:solidFill>
                        </a:rPr>
                        <a:t>Software and hardware work together as a system to accomplish tasks (e.g., sending, receiving, processing, and storing units of information).</a:t>
                      </a:r>
                      <a:endParaRPr sz="1500"/>
                    </a:p>
                  </a:txBody>
                  <a:tcPr marT="91425" marB="91425" marR="91425" marL="91425"/>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Community of Learners</a:t>
            </a:r>
            <a:endParaRPr/>
          </a:p>
        </p:txBody>
      </p:sp>
      <p:sp>
        <p:nvSpPr>
          <p:cNvPr id="83" name="Google Shape;83;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Styles we adopt in this session …</a:t>
            </a:r>
            <a:endParaRPr/>
          </a:p>
          <a:p>
            <a:pPr indent="-334327" lvl="0" marL="457200" rtl="0" algn="l">
              <a:spcBef>
                <a:spcPts val="1200"/>
              </a:spcBef>
              <a:spcAft>
                <a:spcPts val="0"/>
              </a:spcAft>
              <a:buSzPct val="100000"/>
              <a:buChar char="-"/>
            </a:pPr>
            <a:r>
              <a:rPr lang="en"/>
              <a:t>We are friendly and hopefully building friendship - please welcome people - especially singletons who you do not know to your table - and feel free to use first names.</a:t>
            </a:r>
            <a:endParaRPr/>
          </a:p>
          <a:p>
            <a:pPr indent="-334327" lvl="0" marL="457200" rtl="0" algn="l">
              <a:spcBef>
                <a:spcPts val="0"/>
              </a:spcBef>
              <a:spcAft>
                <a:spcPts val="0"/>
              </a:spcAft>
              <a:buSzPct val="100000"/>
              <a:buChar char="-"/>
            </a:pPr>
            <a:r>
              <a:rPr lang="en"/>
              <a:t>We are Inclusive and try to design for UDL.</a:t>
            </a:r>
            <a:endParaRPr/>
          </a:p>
          <a:p>
            <a:pPr indent="-334327" lvl="0" marL="457200" rtl="0" algn="l">
              <a:spcBef>
                <a:spcPts val="0"/>
              </a:spcBef>
              <a:spcAft>
                <a:spcPts val="0"/>
              </a:spcAft>
              <a:buSzPct val="100000"/>
              <a:buChar char="-"/>
            </a:pPr>
            <a:r>
              <a:rPr lang="en"/>
              <a:t>We are Positive - everyone has a voice, perspective and contribution to give.</a:t>
            </a:r>
            <a:endParaRPr/>
          </a:p>
          <a:p>
            <a:pPr indent="-334327" lvl="0" marL="457200" rtl="0" algn="l">
              <a:spcBef>
                <a:spcPts val="0"/>
              </a:spcBef>
              <a:spcAft>
                <a:spcPts val="0"/>
              </a:spcAft>
              <a:buSzPct val="100000"/>
              <a:buChar char="-"/>
            </a:pPr>
            <a:r>
              <a:rPr lang="en"/>
              <a:t>We try to Laugh - this is a long day with a lot of content we may not have ever seen before so we are going to try to have fun.</a:t>
            </a:r>
            <a:endParaRPr/>
          </a:p>
          <a:p>
            <a:pPr indent="-334327" lvl="0" marL="457200" rtl="0" algn="l">
              <a:spcBef>
                <a:spcPts val="0"/>
              </a:spcBef>
              <a:spcAft>
                <a:spcPts val="0"/>
              </a:spcAft>
              <a:buSzPct val="100000"/>
              <a:buChar char="-"/>
            </a:pPr>
            <a:r>
              <a:rPr lang="en"/>
              <a:t>We Accept there is no one authority or expert in the room - everyone has human moments and we support each other through them.</a:t>
            </a:r>
            <a:endParaRPr/>
          </a:p>
          <a:p>
            <a:pPr indent="-334327" lvl="0" marL="457200" rtl="0" algn="l">
              <a:spcBef>
                <a:spcPts val="0"/>
              </a:spcBef>
              <a:spcAft>
                <a:spcPts val="0"/>
              </a:spcAft>
              <a:buSzPct val="100000"/>
              <a:buChar char="-"/>
            </a:pPr>
            <a:r>
              <a:rPr lang="en"/>
              <a:t>We are Safe - personal stories should stay here unless you have the express permission of the person.</a:t>
            </a:r>
            <a:endParaRPr/>
          </a:p>
        </p:txBody>
      </p:sp>
      <p:sp>
        <p:nvSpPr>
          <p:cNvPr id="84" name="Google Shape;84;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491" name="Shape 491"/>
        <p:cNvGrpSpPr/>
        <p:nvPr/>
      </p:nvGrpSpPr>
      <p:grpSpPr>
        <a:xfrm>
          <a:off x="0" y="0"/>
          <a:ext cx="0" cy="0"/>
          <a:chOff x="0" y="0"/>
          <a:chExt cx="0" cy="0"/>
        </a:xfrm>
      </p:grpSpPr>
      <p:sp>
        <p:nvSpPr>
          <p:cNvPr id="492" name="Google Shape;492;p54"/>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93" name="Google Shape;493;p54"/>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94" name="Google Shape;494;p54"/>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95" name="Google Shape;495;p54"/>
          <p:cNvSpPr txBox="1"/>
          <p:nvPr>
            <p:ph type="title"/>
          </p:nvPr>
        </p:nvSpPr>
        <p:spPr>
          <a:xfrm>
            <a:off x="563475" y="219919"/>
            <a:ext cx="77919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Troubleshooting - When do I need help?</a:t>
            </a:r>
            <a:endParaRPr u="none">
              <a:solidFill>
                <a:srgbClr val="D1190D"/>
              </a:solidFill>
            </a:endParaRPr>
          </a:p>
        </p:txBody>
      </p:sp>
      <p:sp>
        <p:nvSpPr>
          <p:cNvPr id="496" name="Google Shape;496;p54"/>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497" name="Google Shape;497;p54"/>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sp>
        <p:nvSpPr>
          <p:cNvPr id="498" name="Google Shape;498;p54"/>
          <p:cNvSpPr txBox="1"/>
          <p:nvPr/>
        </p:nvSpPr>
        <p:spPr>
          <a:xfrm>
            <a:off x="222919" y="1039819"/>
            <a:ext cx="5675100" cy="2772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99" name="Google Shape;499;p54"/>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sz="15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500"/>
              <a:buFont typeface="Arial"/>
              <a:buNone/>
            </a:pPr>
            <a:r>
              <a:t/>
            </a:r>
            <a:endParaRPr b="1" sz="1500">
              <a:solidFill>
                <a:schemeClr val="lt1"/>
              </a:solidFill>
              <a:latin typeface="Calibri"/>
              <a:ea typeface="Calibri"/>
              <a:cs typeface="Calibri"/>
              <a:sym typeface="Calibri"/>
            </a:endParaRPr>
          </a:p>
        </p:txBody>
      </p:sp>
      <p:grpSp>
        <p:nvGrpSpPr>
          <p:cNvPr id="500" name="Google Shape;500;p54"/>
          <p:cNvGrpSpPr/>
          <p:nvPr/>
        </p:nvGrpSpPr>
        <p:grpSpPr>
          <a:xfrm>
            <a:off x="312780" y="4766655"/>
            <a:ext cx="2220930" cy="352501"/>
            <a:chOff x="6077925" y="4856850"/>
            <a:chExt cx="6064800" cy="1143000"/>
          </a:xfrm>
        </p:grpSpPr>
        <p:sp>
          <p:nvSpPr>
            <p:cNvPr id="501" name="Google Shape;501;p54"/>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502" name="Google Shape;502;p54"/>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503" name="Google Shape;503;p54"/>
          <p:cNvSpPr txBox="1"/>
          <p:nvPr/>
        </p:nvSpPr>
        <p:spPr>
          <a:xfrm>
            <a:off x="499931" y="947213"/>
            <a:ext cx="8044800" cy="4386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700">
                <a:latin typeface="Calibri"/>
                <a:ea typeface="Calibri"/>
                <a:cs typeface="Calibri"/>
                <a:sym typeface="Calibri"/>
              </a:rPr>
              <a:t>S</a:t>
            </a:r>
            <a:r>
              <a:rPr b="1" lang="en" sz="1500">
                <a:latin typeface="Calibri"/>
                <a:ea typeface="Calibri"/>
                <a:cs typeface="Calibri"/>
                <a:sym typeface="Calibri"/>
              </a:rPr>
              <a:t>ometimes the problem can’t be fixed this way.  Here are some clues:</a:t>
            </a:r>
            <a:endParaRPr b="1" sz="1500">
              <a:latin typeface="Calibri"/>
              <a:ea typeface="Calibri"/>
              <a:cs typeface="Calibri"/>
              <a:sym typeface="Calibri"/>
            </a:endParaRPr>
          </a:p>
          <a:p>
            <a:pPr indent="0" lvl="0" marL="0" rtl="0" algn="l">
              <a:spcBef>
                <a:spcPts val="0"/>
              </a:spcBef>
              <a:spcAft>
                <a:spcPts val="0"/>
              </a:spcAft>
              <a:buNone/>
            </a:pPr>
            <a:r>
              <a:t/>
            </a:r>
            <a:endParaRPr b="1" sz="1500">
              <a:latin typeface="Calibri"/>
              <a:ea typeface="Calibri"/>
              <a:cs typeface="Calibri"/>
              <a:sym typeface="Calibri"/>
            </a:endParaRPr>
          </a:p>
          <a:p>
            <a:pPr indent="0" lvl="0" marL="0" rtl="0" algn="l">
              <a:spcBef>
                <a:spcPts val="0"/>
              </a:spcBef>
              <a:spcAft>
                <a:spcPts val="0"/>
              </a:spcAft>
              <a:buNone/>
            </a:pPr>
            <a:r>
              <a:rPr b="1" lang="en" sz="1500">
                <a:latin typeface="Calibri"/>
                <a:ea typeface="Calibri"/>
                <a:cs typeface="Calibri"/>
                <a:sym typeface="Calibri"/>
              </a:rPr>
              <a:t>If the computer is slowing down: This usually means the computer is having storage issues:</a:t>
            </a:r>
            <a:endParaRPr b="1" sz="1500">
              <a:latin typeface="Calibri"/>
              <a:ea typeface="Calibri"/>
              <a:cs typeface="Calibri"/>
              <a:sym typeface="Calibri"/>
            </a:endParaRPr>
          </a:p>
          <a:p>
            <a:pPr indent="-260350" lvl="0" marL="342900" rtl="0" algn="l">
              <a:spcBef>
                <a:spcPts val="0"/>
              </a:spcBef>
              <a:spcAft>
                <a:spcPts val="0"/>
              </a:spcAft>
              <a:buSzPts val="1500"/>
              <a:buFont typeface="Calibri"/>
              <a:buChar char="●"/>
            </a:pPr>
            <a:r>
              <a:rPr b="1" lang="en" sz="1500">
                <a:latin typeface="Calibri"/>
                <a:ea typeface="Calibri"/>
                <a:cs typeface="Calibri"/>
                <a:sym typeface="Calibri"/>
              </a:rPr>
              <a:t>Close some applications!</a:t>
            </a:r>
            <a:endParaRPr b="1" sz="1500">
              <a:latin typeface="Calibri"/>
              <a:ea typeface="Calibri"/>
              <a:cs typeface="Calibri"/>
              <a:sym typeface="Calibri"/>
            </a:endParaRPr>
          </a:p>
          <a:p>
            <a:pPr indent="-260350" lvl="0" marL="342900" rtl="0" algn="l">
              <a:spcBef>
                <a:spcPts val="0"/>
              </a:spcBef>
              <a:spcAft>
                <a:spcPts val="0"/>
              </a:spcAft>
              <a:buSzPts val="1500"/>
              <a:buFont typeface="Calibri"/>
              <a:buChar char="●"/>
            </a:pPr>
            <a:r>
              <a:rPr b="1" lang="en" sz="1500">
                <a:latin typeface="Calibri"/>
                <a:ea typeface="Calibri"/>
                <a:cs typeface="Calibri"/>
                <a:sym typeface="Calibri"/>
              </a:rPr>
              <a:t>Reboot</a:t>
            </a:r>
            <a:endParaRPr b="1" sz="1500">
              <a:latin typeface="Calibri"/>
              <a:ea typeface="Calibri"/>
              <a:cs typeface="Calibri"/>
              <a:sym typeface="Calibri"/>
            </a:endParaRPr>
          </a:p>
          <a:p>
            <a:pPr indent="-260350" lvl="0" marL="342900" rtl="0" algn="l">
              <a:spcBef>
                <a:spcPts val="0"/>
              </a:spcBef>
              <a:spcAft>
                <a:spcPts val="0"/>
              </a:spcAft>
              <a:buSzPts val="1500"/>
              <a:buFont typeface="Calibri"/>
              <a:buChar char="●"/>
            </a:pPr>
            <a:r>
              <a:rPr b="1" lang="en" sz="1500">
                <a:latin typeface="Calibri"/>
                <a:ea typeface="Calibri"/>
                <a:cs typeface="Calibri"/>
                <a:sym typeface="Calibri"/>
              </a:rPr>
              <a:t>If this isn’t working, check to see if your hard drive is too full - you probably need at least 4 Gigabytes of Storage.</a:t>
            </a:r>
            <a:endParaRPr b="1" sz="1500">
              <a:latin typeface="Calibri"/>
              <a:ea typeface="Calibri"/>
              <a:cs typeface="Calibri"/>
              <a:sym typeface="Calibri"/>
            </a:endParaRPr>
          </a:p>
          <a:p>
            <a:pPr indent="-260350" lvl="0" marL="342900" rtl="0" algn="l">
              <a:spcBef>
                <a:spcPts val="0"/>
              </a:spcBef>
              <a:spcAft>
                <a:spcPts val="0"/>
              </a:spcAft>
              <a:buSzPts val="1500"/>
              <a:buFont typeface="Calibri"/>
              <a:buChar char="●"/>
            </a:pPr>
            <a:r>
              <a:rPr b="1" lang="en" sz="1500">
                <a:latin typeface="Calibri"/>
                <a:ea typeface="Calibri"/>
                <a:cs typeface="Calibri"/>
                <a:sym typeface="Calibri"/>
              </a:rPr>
              <a:t>Does your computer have enough memory? - if no, get more</a:t>
            </a:r>
            <a:endParaRPr b="1" sz="1500">
              <a:latin typeface="Calibri"/>
              <a:ea typeface="Calibri"/>
              <a:cs typeface="Calibri"/>
              <a:sym typeface="Calibri"/>
            </a:endParaRPr>
          </a:p>
          <a:p>
            <a:pPr indent="-260350" lvl="0" marL="342900" rtl="0" algn="l">
              <a:spcBef>
                <a:spcPts val="0"/>
              </a:spcBef>
              <a:spcAft>
                <a:spcPts val="0"/>
              </a:spcAft>
              <a:buSzPts val="1500"/>
              <a:buFont typeface="Calibri"/>
              <a:buChar char="●"/>
            </a:pPr>
            <a:r>
              <a:rPr b="1" lang="en" sz="1500">
                <a:latin typeface="Calibri"/>
                <a:ea typeface="Calibri"/>
                <a:cs typeface="Calibri"/>
                <a:sym typeface="Calibri"/>
              </a:rPr>
              <a:t>What is your bus speed? - if too slow, you are buying a new computer.</a:t>
            </a:r>
            <a:endParaRPr b="1" sz="1500">
              <a:latin typeface="Calibri"/>
              <a:ea typeface="Calibri"/>
              <a:cs typeface="Calibri"/>
              <a:sym typeface="Calibri"/>
            </a:endParaRPr>
          </a:p>
          <a:p>
            <a:pPr indent="0" lvl="0" marL="0" rtl="0" algn="l">
              <a:spcBef>
                <a:spcPts val="0"/>
              </a:spcBef>
              <a:spcAft>
                <a:spcPts val="0"/>
              </a:spcAft>
              <a:buNone/>
            </a:pPr>
            <a:r>
              <a:t/>
            </a:r>
            <a:endParaRPr b="1" sz="1500">
              <a:latin typeface="Calibri"/>
              <a:ea typeface="Calibri"/>
              <a:cs typeface="Calibri"/>
              <a:sym typeface="Calibri"/>
            </a:endParaRPr>
          </a:p>
          <a:p>
            <a:pPr indent="0" lvl="0" marL="0" rtl="0" algn="l">
              <a:spcBef>
                <a:spcPts val="0"/>
              </a:spcBef>
              <a:spcAft>
                <a:spcPts val="0"/>
              </a:spcAft>
              <a:buNone/>
            </a:pPr>
            <a:r>
              <a:rPr b="1" lang="en" sz="1500">
                <a:latin typeface="Calibri"/>
                <a:ea typeface="Calibri"/>
                <a:cs typeface="Calibri"/>
                <a:sym typeface="Calibri"/>
              </a:rPr>
              <a:t>If I get a odd thing on my monitor</a:t>
            </a:r>
            <a:endParaRPr b="1" sz="1500">
              <a:latin typeface="Calibri"/>
              <a:ea typeface="Calibri"/>
              <a:cs typeface="Calibri"/>
              <a:sym typeface="Calibri"/>
            </a:endParaRPr>
          </a:p>
          <a:p>
            <a:pPr indent="-260350" lvl="0" marL="342900" rtl="0" algn="l">
              <a:spcBef>
                <a:spcPts val="0"/>
              </a:spcBef>
              <a:spcAft>
                <a:spcPts val="0"/>
              </a:spcAft>
              <a:buSzPts val="1500"/>
              <a:buFont typeface="Calibri"/>
              <a:buChar char="●"/>
            </a:pPr>
            <a:r>
              <a:rPr b="1" lang="en" sz="1500">
                <a:latin typeface="Calibri"/>
                <a:ea typeface="Calibri"/>
                <a:cs typeface="Calibri"/>
                <a:sym typeface="Calibri"/>
              </a:rPr>
              <a:t>If possible, use an HDMI or USB cord to connect to another monitor - like your smart tv.  See if it works fine that way.</a:t>
            </a:r>
            <a:endParaRPr b="1" sz="1500">
              <a:latin typeface="Calibri"/>
              <a:ea typeface="Calibri"/>
              <a:cs typeface="Calibri"/>
              <a:sym typeface="Calibri"/>
            </a:endParaRPr>
          </a:p>
          <a:p>
            <a:pPr indent="-260350" lvl="0" marL="342900" rtl="0" algn="l">
              <a:spcBef>
                <a:spcPts val="0"/>
              </a:spcBef>
              <a:spcAft>
                <a:spcPts val="0"/>
              </a:spcAft>
              <a:buSzPts val="1500"/>
              <a:buFont typeface="Calibri"/>
              <a:buChar char="●"/>
            </a:pPr>
            <a:r>
              <a:rPr b="1" lang="en" sz="1500">
                <a:latin typeface="Calibri"/>
                <a:ea typeface="Calibri"/>
                <a:cs typeface="Calibri"/>
                <a:sym typeface="Calibri"/>
              </a:rPr>
              <a:t>If I get a black or blue screen - there may be a serious problem.  Try to make sure your back up the computer - then try to run a diagnostic.  If it persists, you may need to do more research or get help.</a:t>
            </a:r>
            <a:endParaRPr b="1" sz="1500">
              <a:latin typeface="Calibri"/>
              <a:ea typeface="Calibri"/>
              <a:cs typeface="Calibri"/>
              <a:sym typeface="Calibri"/>
            </a:endParaRPr>
          </a:p>
          <a:p>
            <a:pPr indent="0" lvl="0" marL="0" rtl="0" algn="l">
              <a:spcBef>
                <a:spcPts val="0"/>
              </a:spcBef>
              <a:spcAft>
                <a:spcPts val="0"/>
              </a:spcAft>
              <a:buNone/>
            </a:pPr>
            <a:r>
              <a:t/>
            </a:r>
            <a:endParaRPr b="1" sz="1700">
              <a:latin typeface="Calibri"/>
              <a:ea typeface="Calibri"/>
              <a:cs typeface="Calibri"/>
              <a:sym typeface="Calibri"/>
            </a:endParaRPr>
          </a:p>
          <a:p>
            <a:pPr indent="0" lvl="0" marL="0" rtl="0" algn="l">
              <a:spcBef>
                <a:spcPts val="0"/>
              </a:spcBef>
              <a:spcAft>
                <a:spcPts val="0"/>
              </a:spcAft>
              <a:buNone/>
            </a:pPr>
            <a:r>
              <a:t/>
            </a:r>
            <a:endParaRPr b="1" sz="1700">
              <a:latin typeface="Calibri"/>
              <a:ea typeface="Calibri"/>
              <a:cs typeface="Calibri"/>
              <a:sym typeface="Calibri"/>
            </a:endParaRPr>
          </a:p>
        </p:txBody>
      </p:sp>
      <p:sp>
        <p:nvSpPr>
          <p:cNvPr id="504" name="Google Shape;504;p54"/>
          <p:cNvSpPr txBox="1"/>
          <p:nvPr/>
        </p:nvSpPr>
        <p:spPr>
          <a:xfrm>
            <a:off x="2967413" y="468544"/>
            <a:ext cx="59973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Brainstorming</a:t>
            </a:r>
            <a:endParaRPr/>
          </a:p>
        </p:txBody>
      </p:sp>
      <p:sp>
        <p:nvSpPr>
          <p:cNvPr id="510" name="Google Shape;510;p5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1300">
                <a:solidFill>
                  <a:schemeClr val="dk1"/>
                </a:solidFill>
              </a:rPr>
              <a:t>8.1.2.CS.1: Select and operate computing devices that perform a variety of tasks accurately and quickly based on user needs and preferences.</a:t>
            </a:r>
            <a:endParaRPr sz="1300">
              <a:solidFill>
                <a:schemeClr val="dk1"/>
              </a:solidFill>
            </a:endParaRPr>
          </a:p>
          <a:p>
            <a:pPr indent="0" lvl="0" marL="0" rtl="0" algn="l">
              <a:lnSpc>
                <a:spcPct val="100000"/>
              </a:lnSpc>
              <a:spcBef>
                <a:spcPts val="0"/>
              </a:spcBef>
              <a:spcAft>
                <a:spcPts val="0"/>
              </a:spcAft>
              <a:buNone/>
            </a:pPr>
            <a:r>
              <a:rPr lang="en" sz="1300">
                <a:solidFill>
                  <a:schemeClr val="dk1"/>
                </a:solidFill>
              </a:rPr>
              <a:t>Issues:</a:t>
            </a:r>
            <a:endParaRPr sz="1300">
              <a:solidFill>
                <a:schemeClr val="dk1"/>
              </a:solidFill>
            </a:endParaRPr>
          </a:p>
          <a:p>
            <a:pPr indent="0" lvl="0" marL="0" rtl="0" algn="l">
              <a:lnSpc>
                <a:spcPct val="100000"/>
              </a:lnSpc>
              <a:spcBef>
                <a:spcPts val="0"/>
              </a:spcBef>
              <a:spcAft>
                <a:spcPts val="0"/>
              </a:spcAft>
              <a:buNone/>
            </a:pPr>
            <a:r>
              <a:t/>
            </a:r>
            <a:endParaRPr sz="1300">
              <a:solidFill>
                <a:schemeClr val="dk1"/>
              </a:solidFill>
            </a:endParaRPr>
          </a:p>
          <a:p>
            <a:pPr indent="0" lvl="0" marL="0" rtl="0" algn="l">
              <a:lnSpc>
                <a:spcPct val="100000"/>
              </a:lnSpc>
              <a:spcBef>
                <a:spcPts val="0"/>
              </a:spcBef>
              <a:spcAft>
                <a:spcPts val="0"/>
              </a:spcAft>
              <a:buNone/>
            </a:pPr>
            <a:r>
              <a:rPr lang="en" sz="1300">
                <a:solidFill>
                  <a:schemeClr val="dk1"/>
                </a:solidFill>
              </a:rPr>
              <a:t>8.1.2.CS.2: Explain the functions of common software and hardware components of computing systems. </a:t>
            </a:r>
            <a:endParaRPr sz="1300">
              <a:solidFill>
                <a:schemeClr val="dk1"/>
              </a:solidFill>
            </a:endParaRPr>
          </a:p>
          <a:p>
            <a:pPr indent="0" lvl="0" marL="0" rtl="0" algn="l">
              <a:lnSpc>
                <a:spcPct val="100000"/>
              </a:lnSpc>
              <a:spcBef>
                <a:spcPts val="0"/>
              </a:spcBef>
              <a:spcAft>
                <a:spcPts val="0"/>
              </a:spcAft>
              <a:buNone/>
            </a:pPr>
            <a:r>
              <a:rPr lang="en" sz="1300">
                <a:solidFill>
                  <a:schemeClr val="dk1"/>
                </a:solidFill>
              </a:rPr>
              <a:t>Issues:</a:t>
            </a:r>
            <a:endParaRPr sz="1300">
              <a:solidFill>
                <a:schemeClr val="dk1"/>
              </a:solidFill>
            </a:endParaRPr>
          </a:p>
          <a:p>
            <a:pPr indent="0" lvl="0" marL="0" rtl="0" algn="l">
              <a:lnSpc>
                <a:spcPct val="100000"/>
              </a:lnSpc>
              <a:spcBef>
                <a:spcPts val="0"/>
              </a:spcBef>
              <a:spcAft>
                <a:spcPts val="0"/>
              </a:spcAft>
              <a:buNone/>
            </a:pPr>
            <a:r>
              <a:t/>
            </a:r>
            <a:endParaRPr sz="1300">
              <a:solidFill>
                <a:schemeClr val="dk1"/>
              </a:solidFill>
            </a:endParaRPr>
          </a:p>
          <a:p>
            <a:pPr indent="0" lvl="0" marL="0" rtl="0" algn="l">
              <a:lnSpc>
                <a:spcPct val="100000"/>
              </a:lnSpc>
              <a:spcBef>
                <a:spcPts val="0"/>
              </a:spcBef>
              <a:spcAft>
                <a:spcPts val="0"/>
              </a:spcAft>
              <a:buNone/>
            </a:pPr>
            <a:r>
              <a:t/>
            </a:r>
            <a:endParaRPr sz="1300">
              <a:solidFill>
                <a:schemeClr val="dk1"/>
              </a:solidFill>
            </a:endParaRPr>
          </a:p>
          <a:p>
            <a:pPr indent="0" lvl="0" marL="0" rtl="0" algn="l">
              <a:lnSpc>
                <a:spcPct val="100000"/>
              </a:lnSpc>
              <a:spcBef>
                <a:spcPts val="0"/>
              </a:spcBef>
              <a:spcAft>
                <a:spcPts val="0"/>
              </a:spcAft>
              <a:buNone/>
            </a:pPr>
            <a:r>
              <a:t/>
            </a:r>
            <a:endParaRPr sz="1300">
              <a:solidFill>
                <a:schemeClr val="dk1"/>
              </a:solidFill>
            </a:endParaRPr>
          </a:p>
          <a:p>
            <a:pPr indent="0" lvl="0" marL="0" rtl="0" algn="l">
              <a:lnSpc>
                <a:spcPct val="100000"/>
              </a:lnSpc>
              <a:spcBef>
                <a:spcPts val="0"/>
              </a:spcBef>
              <a:spcAft>
                <a:spcPts val="0"/>
              </a:spcAft>
              <a:buNone/>
            </a:pPr>
            <a:r>
              <a:rPr lang="en" sz="1300">
                <a:solidFill>
                  <a:schemeClr val="dk1"/>
                </a:solidFill>
              </a:rPr>
              <a:t>8.1.2.CS.3: Describe basic hardware and software problems using accurate terminology. </a:t>
            </a:r>
            <a:endParaRPr sz="1300">
              <a:solidFill>
                <a:schemeClr val="dk1"/>
              </a:solidFill>
            </a:endParaRPr>
          </a:p>
          <a:p>
            <a:pPr indent="0" lvl="0" marL="0" rtl="0" algn="l">
              <a:lnSpc>
                <a:spcPct val="100000"/>
              </a:lnSpc>
              <a:spcBef>
                <a:spcPts val="0"/>
              </a:spcBef>
              <a:spcAft>
                <a:spcPts val="0"/>
              </a:spcAft>
              <a:buNone/>
            </a:pPr>
            <a:r>
              <a:rPr lang="en" sz="1300">
                <a:solidFill>
                  <a:srgbClr val="000000"/>
                </a:solidFill>
              </a:rPr>
              <a:t>Issues:</a:t>
            </a:r>
            <a:endParaRPr sz="1300">
              <a:solidFill>
                <a:srgbClr val="000000"/>
              </a:solidFill>
            </a:endParaRPr>
          </a:p>
          <a:p>
            <a:pPr indent="0" lvl="0" marL="0" rtl="0" algn="l">
              <a:spcBef>
                <a:spcPts val="0"/>
              </a:spcBef>
              <a:spcAft>
                <a:spcPts val="1200"/>
              </a:spcAft>
              <a:buNone/>
            </a:pPr>
            <a:r>
              <a:t/>
            </a:r>
            <a:endParaRPr/>
          </a:p>
        </p:txBody>
      </p:sp>
      <p:sp>
        <p:nvSpPr>
          <p:cNvPr id="511" name="Google Shape;511;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 What is a Computer and how can I connect to one?</a:t>
            </a:r>
            <a:endParaRPr/>
          </a:p>
        </p:txBody>
      </p:sp>
      <p:sp>
        <p:nvSpPr>
          <p:cNvPr id="517" name="Google Shape;517;p56"/>
          <p:cNvSpPr txBox="1"/>
          <p:nvPr>
            <p:ph idx="1" type="body"/>
          </p:nvPr>
        </p:nvSpPr>
        <p:spPr>
          <a:xfrm>
            <a:off x="311700" y="1168950"/>
            <a:ext cx="8520600" cy="34164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t/>
            </a:r>
            <a:endParaRPr/>
          </a:p>
          <a:p>
            <a:pPr indent="0" lvl="0" marL="0" rtl="0" algn="l">
              <a:spcBef>
                <a:spcPts val="1200"/>
              </a:spcBef>
              <a:spcAft>
                <a:spcPts val="0"/>
              </a:spcAft>
              <a:buNone/>
            </a:pPr>
            <a:r>
              <a:rPr lang="en"/>
              <a:t>Many children today are interacting with computers and they don’t even realize it.</a:t>
            </a:r>
            <a:endParaRPr/>
          </a:p>
          <a:p>
            <a:pPr indent="0" lvl="0" marL="0" rtl="0" algn="l">
              <a:spcBef>
                <a:spcPts val="1200"/>
              </a:spcBef>
              <a:spcAft>
                <a:spcPts val="0"/>
              </a:spcAft>
              <a:buNone/>
            </a:pPr>
            <a:r>
              <a:rPr lang="en"/>
              <a:t>Gen Xer Computer: classical desktop/laptop computer</a:t>
            </a:r>
            <a:endParaRPr/>
          </a:p>
          <a:p>
            <a:pPr indent="0" lvl="0" marL="0" rtl="0" algn="l">
              <a:spcBef>
                <a:spcPts val="1200"/>
              </a:spcBef>
              <a:spcAft>
                <a:spcPts val="0"/>
              </a:spcAft>
              <a:buNone/>
            </a:pPr>
            <a:r>
              <a:rPr lang="en"/>
              <a:t>Generation AI Computer: </a:t>
            </a:r>
            <a:endParaRPr/>
          </a:p>
          <a:p>
            <a:pPr indent="-308610" lvl="0" marL="457200" rtl="0" algn="l">
              <a:spcBef>
                <a:spcPts val="1200"/>
              </a:spcBef>
              <a:spcAft>
                <a:spcPts val="0"/>
              </a:spcAft>
              <a:buSzPct val="100000"/>
              <a:buChar char="●"/>
            </a:pPr>
            <a:r>
              <a:rPr lang="en"/>
              <a:t>A stuffed Dog named Violet or Scout</a:t>
            </a:r>
            <a:endParaRPr/>
          </a:p>
          <a:p>
            <a:pPr indent="-308610" lvl="0" marL="457200" rtl="0" algn="l">
              <a:spcBef>
                <a:spcPts val="0"/>
              </a:spcBef>
              <a:spcAft>
                <a:spcPts val="0"/>
              </a:spcAft>
              <a:buSzPct val="100000"/>
              <a:buChar char="●"/>
            </a:pPr>
            <a:r>
              <a:rPr lang="en"/>
              <a:t>Amazon Echo</a:t>
            </a:r>
            <a:endParaRPr/>
          </a:p>
          <a:p>
            <a:pPr indent="-308610" lvl="0" marL="457200" rtl="0" algn="l">
              <a:spcBef>
                <a:spcPts val="0"/>
              </a:spcBef>
              <a:spcAft>
                <a:spcPts val="0"/>
              </a:spcAft>
              <a:buSzPct val="100000"/>
              <a:buChar char="●"/>
            </a:pPr>
            <a:r>
              <a:rPr lang="en"/>
              <a:t>Their TV Set</a:t>
            </a:r>
            <a:endParaRPr/>
          </a:p>
          <a:p>
            <a:pPr indent="-308610" lvl="0" marL="457200" rtl="0" algn="l">
              <a:spcBef>
                <a:spcPts val="0"/>
              </a:spcBef>
              <a:spcAft>
                <a:spcPts val="0"/>
              </a:spcAft>
              <a:buSzPct val="100000"/>
              <a:buChar char="●"/>
            </a:pPr>
            <a:r>
              <a:rPr lang="en"/>
              <a:t>Their Family Car</a:t>
            </a:r>
            <a:endParaRPr/>
          </a:p>
          <a:p>
            <a:pPr indent="-308610" lvl="0" marL="457200" rtl="0" algn="l">
              <a:spcBef>
                <a:spcPts val="0"/>
              </a:spcBef>
              <a:spcAft>
                <a:spcPts val="0"/>
              </a:spcAft>
              <a:buSzPct val="100000"/>
              <a:buChar char="●"/>
            </a:pPr>
            <a:r>
              <a:rPr lang="en"/>
              <a:t>Digital Road Signs - Times Square Billboards</a:t>
            </a:r>
            <a:endParaRPr/>
          </a:p>
          <a:p>
            <a:pPr indent="-308610" lvl="0" marL="457200" rtl="0" algn="l">
              <a:spcBef>
                <a:spcPts val="0"/>
              </a:spcBef>
              <a:spcAft>
                <a:spcPts val="0"/>
              </a:spcAft>
              <a:buSzPct val="100000"/>
              <a:buChar char="●"/>
            </a:pPr>
            <a:r>
              <a:rPr lang="en"/>
              <a:t>Phone</a:t>
            </a:r>
            <a:endParaRPr/>
          </a:p>
          <a:p>
            <a:pPr indent="-308610" lvl="0" marL="457200" rtl="0" algn="l">
              <a:spcBef>
                <a:spcPts val="0"/>
              </a:spcBef>
              <a:spcAft>
                <a:spcPts val="0"/>
              </a:spcAft>
              <a:buSzPct val="100000"/>
              <a:buChar char="●"/>
            </a:pPr>
            <a:r>
              <a:rPr lang="en"/>
              <a:t>Watch</a:t>
            </a:r>
            <a:endParaRPr/>
          </a:p>
          <a:p>
            <a:pPr indent="-308610" lvl="0" marL="457200" rtl="0" algn="l">
              <a:spcBef>
                <a:spcPts val="0"/>
              </a:spcBef>
              <a:spcAft>
                <a:spcPts val="0"/>
              </a:spcAft>
              <a:buSzPct val="100000"/>
              <a:buChar char="●"/>
            </a:pPr>
            <a:r>
              <a:rPr lang="en"/>
              <a:t>Gaming System</a:t>
            </a:r>
            <a:endParaRPr/>
          </a:p>
          <a:p>
            <a:pPr indent="0" lvl="0" marL="0" rtl="0" algn="l">
              <a:spcBef>
                <a:spcPts val="1200"/>
              </a:spcBef>
              <a:spcAft>
                <a:spcPts val="1200"/>
              </a:spcAft>
              <a:buNone/>
            </a:pPr>
            <a:r>
              <a:rPr lang="en"/>
              <a:t>So What is a Computer?</a:t>
            </a:r>
            <a:endParaRPr/>
          </a:p>
        </p:txBody>
      </p:sp>
      <p:sp>
        <p:nvSpPr>
          <p:cNvPr id="518" name="Google Shape;518;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5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Identify a Computer</a:t>
            </a:r>
            <a:endParaRPr/>
          </a:p>
        </p:txBody>
      </p:sp>
      <p:sp>
        <p:nvSpPr>
          <p:cNvPr id="524" name="Google Shape;524;p5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Collect some computing devices Or Pictures of Computing Devices - the weirder the better - and ask students - is this a computer or is it not.</a:t>
            </a:r>
            <a:endParaRPr/>
          </a:p>
          <a:p>
            <a:pPr indent="0" lvl="0" marL="0" rtl="0" algn="l">
              <a:spcBef>
                <a:spcPts val="1200"/>
              </a:spcBef>
              <a:spcAft>
                <a:spcPts val="0"/>
              </a:spcAft>
              <a:buNone/>
            </a:pPr>
            <a:r>
              <a:rPr lang="en"/>
              <a:t>A Computer will have:</a:t>
            </a:r>
            <a:endParaRPr/>
          </a:p>
          <a:p>
            <a:pPr indent="0" lvl="0" marL="0" rtl="0" algn="l">
              <a:spcBef>
                <a:spcPts val="1200"/>
              </a:spcBef>
              <a:spcAft>
                <a:spcPts val="0"/>
              </a:spcAft>
              <a:buNone/>
            </a:pPr>
            <a:r>
              <a:rPr lang="en"/>
              <a:t>	Some processing element</a:t>
            </a:r>
            <a:endParaRPr/>
          </a:p>
          <a:p>
            <a:pPr indent="0" lvl="0" marL="0" rtl="0" algn="l">
              <a:spcBef>
                <a:spcPts val="1200"/>
              </a:spcBef>
              <a:spcAft>
                <a:spcPts val="1200"/>
              </a:spcAft>
              <a:buNone/>
            </a:pPr>
            <a:r>
              <a:rPr lang="en"/>
              <a:t>	Will take in data in some form and do something with that data</a:t>
            </a:r>
            <a:endParaRPr/>
          </a:p>
        </p:txBody>
      </p:sp>
      <p:sp>
        <p:nvSpPr>
          <p:cNvPr id="525" name="Google Shape;525;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Computer or Not a Computer?</a:t>
            </a:r>
            <a:endParaRPr/>
          </a:p>
        </p:txBody>
      </p:sp>
      <p:sp>
        <p:nvSpPr>
          <p:cNvPr id="531" name="Google Shape;531;p5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32" name="Google Shape;532;p58"/>
          <p:cNvPicPr preferRelativeResize="0"/>
          <p:nvPr/>
        </p:nvPicPr>
        <p:blipFill>
          <a:blip r:embed="rId3">
            <a:alphaModFix/>
          </a:blip>
          <a:stretch>
            <a:fillRect/>
          </a:stretch>
        </p:blipFill>
        <p:spPr>
          <a:xfrm>
            <a:off x="224375" y="1201075"/>
            <a:ext cx="4236500" cy="2930776"/>
          </a:xfrm>
          <a:prstGeom prst="rect">
            <a:avLst/>
          </a:prstGeom>
          <a:noFill/>
          <a:ln>
            <a:noFill/>
          </a:ln>
        </p:spPr>
      </p:pic>
      <p:pic>
        <p:nvPicPr>
          <p:cNvPr id="533" name="Google Shape;533;p58"/>
          <p:cNvPicPr preferRelativeResize="0"/>
          <p:nvPr/>
        </p:nvPicPr>
        <p:blipFill>
          <a:blip r:embed="rId4">
            <a:alphaModFix/>
          </a:blip>
          <a:stretch>
            <a:fillRect/>
          </a:stretch>
        </p:blipFill>
        <p:spPr>
          <a:xfrm>
            <a:off x="4460875" y="1152475"/>
            <a:ext cx="4468275" cy="3351200"/>
          </a:xfrm>
          <a:prstGeom prst="rect">
            <a:avLst/>
          </a:prstGeom>
          <a:noFill/>
          <a:ln>
            <a:noFill/>
          </a:ln>
        </p:spPr>
      </p:pic>
      <p:sp>
        <p:nvSpPr>
          <p:cNvPr id="534" name="Google Shape;534;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How do you connect?	</a:t>
            </a:r>
            <a:endParaRPr/>
          </a:p>
        </p:txBody>
      </p:sp>
      <p:sp>
        <p:nvSpPr>
          <p:cNvPr id="540" name="Google Shape;540;p5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62500" lnSpcReduction="20000"/>
          </a:bodyPr>
          <a:lstStyle/>
          <a:p>
            <a:pPr indent="0" lvl="0" marL="0" rtl="0" algn="l">
              <a:spcBef>
                <a:spcPts val="0"/>
              </a:spcBef>
              <a:spcAft>
                <a:spcPts val="0"/>
              </a:spcAft>
              <a:buNone/>
            </a:pPr>
            <a:r>
              <a:rPr lang="en"/>
              <a:t>First, identifying the computing device is important.  However, next, it is important to understand the different ways to connect the device to make it work.</a:t>
            </a:r>
            <a:endParaRPr/>
          </a:p>
          <a:p>
            <a:pPr indent="0" lvl="0" marL="0" rtl="0" algn="l">
              <a:spcBef>
                <a:spcPts val="1200"/>
              </a:spcBef>
              <a:spcAft>
                <a:spcPts val="0"/>
              </a:spcAft>
              <a:buClr>
                <a:schemeClr val="dk1"/>
              </a:buClr>
              <a:buSzPct val="61111"/>
              <a:buFont typeface="Arial"/>
              <a:buNone/>
            </a:pPr>
            <a:r>
              <a:rPr lang="en"/>
              <a:t>Gen Xer Computer: classical desktop/laptop computer - wires</a:t>
            </a:r>
            <a:endParaRPr/>
          </a:p>
          <a:p>
            <a:pPr indent="0" lvl="0" marL="0" rtl="0" algn="l">
              <a:spcBef>
                <a:spcPts val="1200"/>
              </a:spcBef>
              <a:spcAft>
                <a:spcPts val="0"/>
              </a:spcAft>
              <a:buClr>
                <a:schemeClr val="dk1"/>
              </a:buClr>
              <a:buSzPct val="61111"/>
              <a:buFont typeface="Arial"/>
              <a:buNone/>
            </a:pPr>
            <a:r>
              <a:rPr lang="en"/>
              <a:t>Generation AI Computer: </a:t>
            </a:r>
            <a:endParaRPr/>
          </a:p>
          <a:p>
            <a:pPr indent="-300037" lvl="0" marL="457200" rtl="0" algn="l">
              <a:spcBef>
                <a:spcPts val="1200"/>
              </a:spcBef>
              <a:spcAft>
                <a:spcPts val="0"/>
              </a:spcAft>
              <a:buSzPct val="100000"/>
              <a:buChar char="●"/>
            </a:pPr>
            <a:r>
              <a:rPr lang="en"/>
              <a:t>A stuffed Dog named Violet or Scout - USB cable</a:t>
            </a:r>
            <a:endParaRPr/>
          </a:p>
          <a:p>
            <a:pPr indent="-300037" lvl="0" marL="457200" rtl="0" algn="l">
              <a:spcBef>
                <a:spcPts val="0"/>
              </a:spcBef>
              <a:spcAft>
                <a:spcPts val="0"/>
              </a:spcAft>
              <a:buSzPct val="100000"/>
              <a:buChar char="●"/>
            </a:pPr>
            <a:r>
              <a:rPr lang="en"/>
              <a:t>Amazon Echo - wireless</a:t>
            </a:r>
            <a:endParaRPr/>
          </a:p>
          <a:p>
            <a:pPr indent="-300037" lvl="0" marL="457200" rtl="0" algn="l">
              <a:spcBef>
                <a:spcPts val="0"/>
              </a:spcBef>
              <a:spcAft>
                <a:spcPts val="0"/>
              </a:spcAft>
              <a:buSzPct val="100000"/>
              <a:buChar char="●"/>
            </a:pPr>
            <a:r>
              <a:rPr lang="en"/>
              <a:t>Their TV Set - wired and wireless</a:t>
            </a:r>
            <a:endParaRPr/>
          </a:p>
          <a:p>
            <a:pPr indent="-300037" lvl="0" marL="457200" rtl="0" algn="l">
              <a:spcBef>
                <a:spcPts val="0"/>
              </a:spcBef>
              <a:spcAft>
                <a:spcPts val="0"/>
              </a:spcAft>
              <a:buSzPct val="100000"/>
              <a:buChar char="●"/>
            </a:pPr>
            <a:r>
              <a:rPr lang="en"/>
              <a:t>Their Family Car - through the cigarette lighter</a:t>
            </a:r>
            <a:endParaRPr/>
          </a:p>
          <a:p>
            <a:pPr indent="-300037" lvl="0" marL="457200" rtl="0" algn="l">
              <a:spcBef>
                <a:spcPts val="0"/>
              </a:spcBef>
              <a:spcAft>
                <a:spcPts val="0"/>
              </a:spcAft>
              <a:buSzPct val="100000"/>
              <a:buChar char="●"/>
            </a:pPr>
            <a:r>
              <a:rPr lang="en"/>
              <a:t>Digital Road Signs - Times Square Billboards - remote management software over the Internet</a:t>
            </a:r>
            <a:endParaRPr/>
          </a:p>
          <a:p>
            <a:pPr indent="-300037" lvl="0" marL="457200" rtl="0" algn="l">
              <a:spcBef>
                <a:spcPts val="0"/>
              </a:spcBef>
              <a:spcAft>
                <a:spcPts val="0"/>
              </a:spcAft>
              <a:buSzPct val="100000"/>
              <a:buChar char="●"/>
            </a:pPr>
            <a:r>
              <a:rPr lang="en"/>
              <a:t>Phone - USB or Lightning Cable, Wifi, WIreless, Bluetooth</a:t>
            </a:r>
            <a:endParaRPr/>
          </a:p>
          <a:p>
            <a:pPr indent="-300037" lvl="0" marL="457200" rtl="0" algn="l">
              <a:spcBef>
                <a:spcPts val="0"/>
              </a:spcBef>
              <a:spcAft>
                <a:spcPts val="0"/>
              </a:spcAft>
              <a:buSzPct val="100000"/>
              <a:buChar char="●"/>
            </a:pPr>
            <a:r>
              <a:rPr lang="en"/>
              <a:t>Watch - USB or Lightning Cable, Wifi, WIreless, Bluetooth</a:t>
            </a:r>
            <a:endParaRPr/>
          </a:p>
          <a:p>
            <a:pPr indent="-300037" lvl="0" marL="457200" rtl="0" algn="l">
              <a:spcBef>
                <a:spcPts val="0"/>
              </a:spcBef>
              <a:spcAft>
                <a:spcPts val="0"/>
              </a:spcAft>
              <a:buSzPct val="100000"/>
              <a:buChar char="●"/>
            </a:pPr>
            <a:r>
              <a:rPr lang="en"/>
              <a:t>Gaming System - USB or Lightning Cable, Wifi, WIreless, Bluetooth</a:t>
            </a:r>
            <a:endParaRPr/>
          </a:p>
          <a:p>
            <a:pPr indent="-300037" lvl="0" marL="457200" rtl="0" algn="l">
              <a:spcBef>
                <a:spcPts val="0"/>
              </a:spcBef>
              <a:spcAft>
                <a:spcPts val="0"/>
              </a:spcAft>
              <a:buSzPct val="100000"/>
              <a:buChar char="●"/>
            </a:pPr>
            <a:r>
              <a:rPr lang="en"/>
              <a:t>Mouse or keyboard - Bluetooth, USB, PS/2 Connector</a:t>
            </a:r>
            <a:endParaRPr/>
          </a:p>
          <a:p>
            <a:pPr indent="-300037" lvl="0" marL="457200" rtl="0" algn="l">
              <a:spcBef>
                <a:spcPts val="0"/>
              </a:spcBef>
              <a:spcAft>
                <a:spcPts val="0"/>
              </a:spcAft>
              <a:buSzPct val="100000"/>
              <a:buChar char="●"/>
            </a:pPr>
            <a:r>
              <a:rPr lang="en"/>
              <a:t>Internet - Wireless, Wifi, Ethernet Cable.</a:t>
            </a:r>
            <a:endParaRPr/>
          </a:p>
          <a:p>
            <a:pPr indent="0" lvl="0" marL="0" rtl="0" algn="l">
              <a:spcBef>
                <a:spcPts val="1200"/>
              </a:spcBef>
              <a:spcAft>
                <a:spcPts val="1200"/>
              </a:spcAft>
              <a:buNone/>
            </a:pPr>
            <a:r>
              <a:t/>
            </a:r>
            <a:endParaRPr/>
          </a:p>
        </p:txBody>
      </p:sp>
      <p:sp>
        <p:nvSpPr>
          <p:cNvPr id="541" name="Google Shape;541;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Identifying a Computer</a:t>
            </a:r>
            <a:endParaRPr/>
          </a:p>
        </p:txBody>
      </p:sp>
      <p:sp>
        <p:nvSpPr>
          <p:cNvPr id="547" name="Google Shape;547;p6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Have students discuss what they observe are the things that make something a computer. Have students discuss challenges that they have encountered in connecting with the computer.</a:t>
            </a:r>
            <a:endParaRPr/>
          </a:p>
          <a:p>
            <a:pPr indent="0" lvl="0" marL="0" rtl="0" algn="l">
              <a:spcBef>
                <a:spcPts val="1200"/>
              </a:spcBef>
              <a:spcAft>
                <a:spcPts val="1200"/>
              </a:spcAft>
              <a:buNone/>
            </a:pPr>
            <a:r>
              <a:rPr lang="en"/>
              <a:t>Note - there are computers that are not driven by electricity - a calculator or an abacus are computers.  </a:t>
            </a:r>
            <a:endParaRPr/>
          </a:p>
        </p:txBody>
      </p:sp>
      <p:sp>
        <p:nvSpPr>
          <p:cNvPr id="548" name="Google Shape;548;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6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Identifying a Computer</a:t>
            </a:r>
            <a:endParaRPr/>
          </a:p>
        </p:txBody>
      </p:sp>
      <p:sp>
        <p:nvSpPr>
          <p:cNvPr id="554" name="Google Shape;554;p6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a:t>Video Lesson: “What is a Computer” </a:t>
            </a:r>
            <a:r>
              <a:rPr lang="en" u="sng">
                <a:solidFill>
                  <a:schemeClr val="hlink"/>
                </a:solidFill>
                <a:hlinkClick r:id="rId3"/>
              </a:rPr>
              <a:t>https://www.youtube.com/watch?v=RmbFJq2jADY</a:t>
            </a:r>
            <a:endParaRPr/>
          </a:p>
          <a:p>
            <a:pPr indent="0" lvl="0" marL="0" rtl="0" algn="l">
              <a:spcBef>
                <a:spcPts val="1200"/>
              </a:spcBef>
              <a:spcAft>
                <a:spcPts val="0"/>
              </a:spcAft>
              <a:buNone/>
            </a:pPr>
            <a:r>
              <a:rPr lang="en"/>
              <a:t>Hub Lessons:</a:t>
            </a:r>
            <a:endParaRPr/>
          </a:p>
          <a:p>
            <a:pPr indent="0" lvl="0" marL="0" rtl="0" algn="l">
              <a:spcBef>
                <a:spcPts val="1200"/>
              </a:spcBef>
              <a:spcAft>
                <a:spcPts val="0"/>
              </a:spcAft>
              <a:buNone/>
            </a:pPr>
            <a:r>
              <a:rPr lang="en"/>
              <a:t>	Computer Systems: </a:t>
            </a:r>
            <a:r>
              <a:rPr lang="en" u="sng">
                <a:solidFill>
                  <a:schemeClr val="hlink"/>
                </a:solidFill>
                <a:hlinkClick r:id="rId4"/>
              </a:rPr>
              <a:t>https://drive.google.com/drive/folders/1m6uCWHWwdqGCeQ7CYr2wsgD6YPT92D3Z?usp=share_link</a:t>
            </a:r>
            <a:r>
              <a:rPr lang="en"/>
              <a:t> </a:t>
            </a:r>
            <a:endParaRPr/>
          </a:p>
          <a:p>
            <a:pPr indent="0" lvl="0" marL="0" rtl="0" algn="l">
              <a:spcBef>
                <a:spcPts val="1200"/>
              </a:spcBef>
              <a:spcAft>
                <a:spcPts val="0"/>
              </a:spcAft>
              <a:buNone/>
            </a:pPr>
            <a:r>
              <a:rPr lang="en"/>
              <a:t>3-5 Lessons:</a:t>
            </a:r>
            <a:endParaRPr/>
          </a:p>
          <a:p>
            <a:pPr indent="0" lvl="0" marL="0" rtl="0" algn="l">
              <a:spcBef>
                <a:spcPts val="1200"/>
              </a:spcBef>
              <a:spcAft>
                <a:spcPts val="0"/>
              </a:spcAft>
              <a:buNone/>
            </a:pPr>
            <a:r>
              <a:rPr lang="en"/>
              <a:t>What is a Computer? </a:t>
            </a:r>
            <a:r>
              <a:rPr lang="en" u="sng">
                <a:solidFill>
                  <a:schemeClr val="hlink"/>
                </a:solidFill>
                <a:hlinkClick r:id="rId5"/>
              </a:rPr>
              <a:t>https://docs.google.com/document/d/1rXmSgml0L3UZY_X-ZgXjW2Kr2VTbxTBeNv3_nLQhE-8/edit</a:t>
            </a:r>
            <a:endParaRPr/>
          </a:p>
          <a:p>
            <a:pPr indent="0" lvl="0" marL="0" rtl="0" algn="l">
              <a:spcBef>
                <a:spcPts val="1200"/>
              </a:spcBef>
              <a:spcAft>
                <a:spcPts val="0"/>
              </a:spcAft>
              <a:buNone/>
            </a:pPr>
            <a:r>
              <a:rPr lang="en"/>
              <a:t>How does a Computer Work? </a:t>
            </a:r>
            <a:r>
              <a:rPr lang="en" u="sng">
                <a:solidFill>
                  <a:schemeClr val="hlink"/>
                </a:solidFill>
                <a:hlinkClick r:id="rId6"/>
              </a:rPr>
              <a:t>https://docs.google.com/presentation/d/1DjqK6blkDJSJ6e94PFO804l1ar-2Ojr4ebtP4OIW040/edit#slide=id</a:t>
            </a:r>
            <a:r>
              <a:rPr lang="en" u="sng">
                <a:solidFill>
                  <a:schemeClr val="hlink"/>
                </a:solidFill>
                <a:hlinkClick r:id="rId7"/>
              </a:rPr>
              <a:t>.p</a:t>
            </a:r>
            <a:endParaRPr/>
          </a:p>
          <a:p>
            <a:pPr indent="-317182" lvl="0" marL="457200" rtl="0" algn="l">
              <a:spcBef>
                <a:spcPts val="1200"/>
              </a:spcBef>
              <a:spcAft>
                <a:spcPts val="0"/>
              </a:spcAft>
              <a:buSzPct val="100000"/>
              <a:buChar char="●"/>
            </a:pPr>
            <a:r>
              <a:rPr lang="en"/>
              <a:t>Links from Code for Fun - </a:t>
            </a:r>
            <a:r>
              <a:rPr lang="en" u="sng">
                <a:solidFill>
                  <a:schemeClr val="hlink"/>
                </a:solidFill>
                <a:hlinkClick r:id="rId8"/>
              </a:rPr>
              <a:t>https://www.codeforfun.com/LessonPlans/</a:t>
            </a:r>
            <a:r>
              <a:rPr lang="en"/>
              <a:t> </a:t>
            </a:r>
            <a:endParaRPr/>
          </a:p>
        </p:txBody>
      </p:sp>
      <p:sp>
        <p:nvSpPr>
          <p:cNvPr id="555" name="Google Shape;555;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6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2 - Make your Own Computer</a:t>
            </a:r>
            <a:endParaRPr/>
          </a:p>
        </p:txBody>
      </p:sp>
      <p:sp>
        <p:nvSpPr>
          <p:cNvPr id="561" name="Google Shape;561;p6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Teacher Guide:</a:t>
            </a:r>
            <a:endParaRPr/>
          </a:p>
          <a:p>
            <a:pPr indent="0" lvl="0" marL="0" rtl="0" algn="l">
              <a:spcBef>
                <a:spcPts val="1200"/>
              </a:spcBef>
              <a:spcAft>
                <a:spcPts val="0"/>
              </a:spcAft>
              <a:buNone/>
            </a:pPr>
            <a:r>
              <a:rPr lang="en" u="sng">
                <a:solidFill>
                  <a:schemeClr val="hlink"/>
                </a:solidFill>
                <a:hlinkClick r:id="rId3"/>
              </a:rPr>
              <a:t>https://drive.google.com/file/d/1jFhZ71fsOFAS1EDAeHDdURcg4_FVl3o2/view</a:t>
            </a:r>
            <a:r>
              <a:rPr lang="en"/>
              <a:t> </a:t>
            </a:r>
            <a:endParaRPr/>
          </a:p>
          <a:p>
            <a:pPr indent="0" lvl="0" marL="0" rtl="0" algn="l">
              <a:spcBef>
                <a:spcPts val="1200"/>
              </a:spcBef>
              <a:spcAft>
                <a:spcPts val="0"/>
              </a:spcAft>
              <a:buNone/>
            </a:pPr>
            <a:r>
              <a:rPr lang="en"/>
              <a:t>This lesson has students “make” </a:t>
            </a:r>
            <a:r>
              <a:rPr lang="en"/>
              <a:t>their</a:t>
            </a:r>
            <a:r>
              <a:rPr lang="en"/>
              <a:t> own computer with art supplies.</a:t>
            </a:r>
            <a:endParaRPr/>
          </a:p>
          <a:p>
            <a:pPr indent="0" lvl="0" marL="0" rtl="0" algn="l">
              <a:spcBef>
                <a:spcPts val="1200"/>
              </a:spcBef>
              <a:spcAft>
                <a:spcPts val="0"/>
              </a:spcAft>
              <a:buNone/>
            </a:pPr>
            <a:r>
              <a:rPr lang="en"/>
              <a:t>Resources for Instruction:</a:t>
            </a:r>
            <a:endParaRPr/>
          </a:p>
          <a:p>
            <a:pPr indent="0" lvl="0" marL="0" rtl="0" algn="l">
              <a:spcBef>
                <a:spcPts val="1200"/>
              </a:spcBef>
              <a:spcAft>
                <a:spcPts val="0"/>
              </a:spcAft>
              <a:buNone/>
            </a:pPr>
            <a:r>
              <a:rPr lang="en" u="sng">
                <a:solidFill>
                  <a:schemeClr val="hlink"/>
                </a:solidFill>
                <a:hlinkClick r:id="rId4"/>
              </a:rPr>
              <a:t>https://www.helloruby.com/play/2</a:t>
            </a:r>
            <a:r>
              <a:rPr lang="en"/>
              <a:t> </a:t>
            </a:r>
            <a:endParaRPr/>
          </a:p>
          <a:p>
            <a:pPr indent="0" lvl="0" marL="0" rtl="0" algn="l">
              <a:spcBef>
                <a:spcPts val="1200"/>
              </a:spcBef>
              <a:spcAft>
                <a:spcPts val="0"/>
              </a:spcAft>
              <a:buNone/>
            </a:pPr>
            <a:r>
              <a:rPr lang="en"/>
              <a:t>Video to explain lesson:</a:t>
            </a:r>
            <a:endParaRPr/>
          </a:p>
          <a:p>
            <a:pPr indent="0" lvl="0" marL="0" rtl="0" algn="l">
              <a:spcBef>
                <a:spcPts val="1200"/>
              </a:spcBef>
              <a:spcAft>
                <a:spcPts val="0"/>
              </a:spcAft>
              <a:buNone/>
            </a:pPr>
            <a:r>
              <a:rPr lang="en" u="sng">
                <a:solidFill>
                  <a:schemeClr val="hlink"/>
                </a:solidFill>
                <a:hlinkClick r:id="rId5"/>
              </a:rPr>
              <a:t>https://www.youtube.com/watch?v=Pih_5TlpngY</a:t>
            </a:r>
            <a:r>
              <a:rPr lang="en"/>
              <a:t> </a:t>
            </a:r>
            <a:endParaRPr/>
          </a:p>
          <a:p>
            <a:pPr indent="0" lvl="0" marL="0" rtl="0" algn="l">
              <a:spcBef>
                <a:spcPts val="1200"/>
              </a:spcBef>
              <a:spcAft>
                <a:spcPts val="1200"/>
              </a:spcAft>
              <a:buNone/>
            </a:pPr>
            <a:r>
              <a:t/>
            </a:r>
            <a:endParaRPr/>
          </a:p>
        </p:txBody>
      </p:sp>
      <p:sp>
        <p:nvSpPr>
          <p:cNvPr id="562" name="Google Shape;562;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Computer Systems Standard</a:t>
            </a:r>
            <a:endParaRPr/>
          </a:p>
        </p:txBody>
      </p:sp>
      <p:graphicFrame>
        <p:nvGraphicFramePr>
          <p:cNvPr id="568" name="Google Shape;568;p63"/>
          <p:cNvGraphicFramePr/>
          <p:nvPr/>
        </p:nvGraphicFramePr>
        <p:xfrm>
          <a:off x="86850" y="1017725"/>
          <a:ext cx="3000000" cy="3000000"/>
        </p:xfrm>
        <a:graphic>
          <a:graphicData uri="http://schemas.openxmlformats.org/drawingml/2006/table">
            <a:tbl>
              <a:tblPr>
                <a:noFill/>
                <a:tableStyleId>{44256010-0EAC-4903-85BF-085830AD6EE0}</a:tableStyleId>
              </a:tblPr>
              <a:tblGrid>
                <a:gridCol w="2660475"/>
                <a:gridCol w="2660475"/>
                <a:gridCol w="2660475"/>
              </a:tblGrid>
              <a:tr h="367025">
                <a:tc>
                  <a:txBody>
                    <a:bodyPr/>
                    <a:lstStyle/>
                    <a:p>
                      <a:pPr indent="0" lvl="0" marL="0" rtl="0" algn="l">
                        <a:spcBef>
                          <a:spcPts val="0"/>
                        </a:spcBef>
                        <a:spcAft>
                          <a:spcPts val="0"/>
                        </a:spcAft>
                        <a:buNone/>
                      </a:pPr>
                      <a:r>
                        <a:rPr lang="en" sz="1300"/>
                        <a:t>Core Idea</a:t>
                      </a:r>
                      <a:endParaRPr sz="1300"/>
                    </a:p>
                  </a:txBody>
                  <a:tcPr marT="91425" marB="91425" marR="91425" marL="91425">
                    <a:solidFill>
                      <a:srgbClr val="FFF2CC"/>
                    </a:solidFill>
                  </a:tcPr>
                </a:tc>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Performance Expectations </a:t>
                      </a:r>
                      <a:endParaRPr sz="1300"/>
                    </a:p>
                  </a:txBody>
                  <a:tcPr marT="91425" marB="91425" marR="91425" marL="91425">
                    <a:solidFill>
                      <a:srgbClr val="FFF2CC"/>
                    </a:solidFill>
                  </a:tcPr>
                </a:tc>
                <a:tc>
                  <a:txBody>
                    <a:bodyPr/>
                    <a:lstStyle/>
                    <a:p>
                      <a:pPr indent="0" lvl="0" marL="0" rtl="0" algn="l">
                        <a:spcBef>
                          <a:spcPts val="0"/>
                        </a:spcBef>
                        <a:spcAft>
                          <a:spcPts val="0"/>
                        </a:spcAft>
                        <a:buNone/>
                      </a:pPr>
                      <a:r>
                        <a:rPr lang="en" sz="1300">
                          <a:solidFill>
                            <a:schemeClr val="dk1"/>
                          </a:solidFill>
                        </a:rPr>
                        <a:t>Lesson Ideas</a:t>
                      </a:r>
                      <a:endParaRPr sz="1300">
                        <a:solidFill>
                          <a:schemeClr val="dk1"/>
                        </a:solidFill>
                      </a:endParaRPr>
                    </a:p>
                  </a:txBody>
                  <a:tcPr marT="91425" marB="91425" marR="91425" marL="91425">
                    <a:solidFill>
                      <a:srgbClr val="FFF2CC"/>
                    </a:solidFill>
                  </a:tcPr>
                </a:tc>
              </a:tr>
              <a:tr h="936025">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Computing devices may be connected to other devices to form a system as a way to extend their capabilities.</a:t>
                      </a:r>
                      <a:endParaRPr sz="13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8.1.5.CS.1: Model how computing devices connect to other components to form a system.</a:t>
                      </a:r>
                      <a:endParaRPr sz="1300"/>
                    </a:p>
                  </a:txBody>
                  <a:tcPr marT="91425" marB="91425" marR="91425" marL="91425"/>
                </a:tc>
                <a:tc>
                  <a:txBody>
                    <a:bodyPr/>
                    <a:lstStyle/>
                    <a:p>
                      <a:pPr indent="0" lvl="0" marL="0" rtl="0" algn="l">
                        <a:spcBef>
                          <a:spcPts val="0"/>
                        </a:spcBef>
                        <a:spcAft>
                          <a:spcPts val="0"/>
                        </a:spcAft>
                        <a:buNone/>
                      </a:pPr>
                      <a:r>
                        <a:rPr lang="en" sz="1300">
                          <a:solidFill>
                            <a:schemeClr val="dk1"/>
                          </a:solidFill>
                        </a:rPr>
                        <a:t>Analyze how to connect various computing device - like TV - to a computer.</a:t>
                      </a:r>
                      <a:endParaRPr sz="1300">
                        <a:solidFill>
                          <a:schemeClr val="dk1"/>
                        </a:solidFill>
                      </a:endParaRPr>
                    </a:p>
                  </a:txBody>
                  <a:tcPr marT="91425" marB="91425" marR="91425" marL="91425"/>
                </a:tc>
              </a:tr>
              <a:tr h="1316300">
                <a:tc>
                  <a:txBody>
                    <a:bodyPr/>
                    <a:lstStyle/>
                    <a:p>
                      <a:pPr indent="0" lvl="0" marL="0" rtl="0" algn="l">
                        <a:spcBef>
                          <a:spcPts val="0"/>
                        </a:spcBef>
                        <a:spcAft>
                          <a:spcPts val="0"/>
                        </a:spcAft>
                        <a:buNone/>
                      </a:pPr>
                      <a:r>
                        <a:rPr lang="en" sz="1300">
                          <a:solidFill>
                            <a:schemeClr val="dk1"/>
                          </a:solidFill>
                        </a:rPr>
                        <a:t>Software and hardware work together as a system to accomplish tasks (e.g., sending, receiving, processing, and storing units of information).</a:t>
                      </a:r>
                      <a:endParaRPr sz="13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8.1.5.CS.2: Model how computer software and hardware work together as a system to accomplish tasks.</a:t>
                      </a:r>
                      <a:endParaRPr sz="1300"/>
                    </a:p>
                  </a:txBody>
                  <a:tcPr marT="91425" marB="91425" marR="91425" marL="91425"/>
                </a:tc>
                <a:tc>
                  <a:txBody>
                    <a:bodyPr/>
                    <a:lstStyle/>
                    <a:p>
                      <a:pPr indent="0" lvl="0" marL="0" rtl="0" algn="l">
                        <a:spcBef>
                          <a:spcPts val="0"/>
                        </a:spcBef>
                        <a:spcAft>
                          <a:spcPts val="0"/>
                        </a:spcAft>
                        <a:buNone/>
                      </a:pPr>
                      <a:r>
                        <a:rPr lang="en" sz="1300">
                          <a:solidFill>
                            <a:schemeClr val="dk1"/>
                          </a:solidFill>
                        </a:rPr>
                        <a:t>Makey-Makey Lesson </a:t>
                      </a:r>
                      <a:endParaRPr sz="1300">
                        <a:solidFill>
                          <a:schemeClr val="dk1"/>
                        </a:solidFill>
                      </a:endParaRPr>
                    </a:p>
                  </a:txBody>
                  <a:tcPr marT="91425" marB="91425" marR="91425" marL="91425"/>
                </a:tc>
              </a:tr>
              <a:tr h="1506425">
                <a:tc>
                  <a:txBody>
                    <a:bodyPr/>
                    <a:lstStyle/>
                    <a:p>
                      <a:pPr indent="0" lvl="0" marL="0" rtl="0" algn="l">
                        <a:spcBef>
                          <a:spcPts val="0"/>
                        </a:spcBef>
                        <a:spcAft>
                          <a:spcPts val="0"/>
                        </a:spcAft>
                        <a:buClr>
                          <a:schemeClr val="dk1"/>
                        </a:buClr>
                        <a:buSzPts val="1100"/>
                        <a:buFont typeface="Arial"/>
                        <a:buNone/>
                      </a:pPr>
                      <a:r>
                        <a:rPr lang="en" sz="1300">
                          <a:solidFill>
                            <a:schemeClr val="dk1"/>
                          </a:solidFill>
                        </a:rPr>
                        <a:t>Shared features allow for common troubleshooting strategies that can be effective for many systems.</a:t>
                      </a:r>
                      <a:endParaRPr sz="1300"/>
                    </a:p>
                  </a:txBody>
                  <a:tcPr marT="91425" marB="91425" marR="91425" marL="91425"/>
                </a:tc>
                <a:tc>
                  <a:txBody>
                    <a:bodyPr/>
                    <a:lstStyle/>
                    <a:p>
                      <a:pPr indent="0" lvl="0" marL="0" rtl="0" algn="l">
                        <a:spcBef>
                          <a:spcPts val="0"/>
                        </a:spcBef>
                        <a:spcAft>
                          <a:spcPts val="0"/>
                        </a:spcAft>
                        <a:buNone/>
                      </a:pPr>
                      <a:r>
                        <a:rPr lang="en" sz="1300"/>
                        <a:t>8.1.5.CS.3: Identify potential solutions for simple hardware and software problems using common troubleshooting strategies.</a:t>
                      </a:r>
                      <a:endParaRPr sz="1300"/>
                    </a:p>
                    <a:p>
                      <a:pPr indent="0" lvl="0" marL="0" rtl="0" algn="l">
                        <a:spcBef>
                          <a:spcPts val="0"/>
                        </a:spcBef>
                        <a:spcAft>
                          <a:spcPts val="0"/>
                        </a:spcAft>
                        <a:buNone/>
                      </a:pPr>
                      <a:r>
                        <a:rPr lang="en" sz="1300"/>
                        <a:t>Networks and</a:t>
                      </a:r>
                      <a:endParaRPr sz="1300"/>
                    </a:p>
                    <a:p>
                      <a:pPr indent="0" lvl="0" marL="0" rtl="0" algn="l">
                        <a:spcBef>
                          <a:spcPts val="0"/>
                        </a:spcBef>
                        <a:spcAft>
                          <a:spcPts val="0"/>
                        </a:spcAft>
                        <a:buNone/>
                      </a:pPr>
                      <a:r>
                        <a:t/>
                      </a:r>
                      <a:endParaRPr sz="1300"/>
                    </a:p>
                  </a:txBody>
                  <a:tcPr marT="91425" marB="91425" marR="91425" marL="91425"/>
                </a:tc>
                <a:tc>
                  <a:txBody>
                    <a:bodyPr/>
                    <a:lstStyle/>
                    <a:p>
                      <a:pPr indent="0" lvl="0" marL="0" rtl="0" algn="l">
                        <a:spcBef>
                          <a:spcPts val="0"/>
                        </a:spcBef>
                        <a:spcAft>
                          <a:spcPts val="0"/>
                        </a:spcAft>
                        <a:buNone/>
                      </a:pPr>
                      <a:r>
                        <a:rPr lang="en" sz="1300"/>
                        <a:t>Understanding how security works in the classroom.</a:t>
                      </a:r>
                      <a:endParaRPr sz="1300"/>
                    </a:p>
                  </a:txBody>
                  <a:tcPr marT="91425" marB="91425" marR="91425" marL="91425"/>
                </a:tc>
              </a:tr>
            </a:tbl>
          </a:graphicData>
        </a:graphic>
      </p:graphicFrame>
      <p:sp>
        <p:nvSpPr>
          <p:cNvPr id="569" name="Google Shape;569;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Today will be …</a:t>
            </a:r>
            <a:endParaRPr/>
          </a:p>
        </p:txBody>
      </p:sp>
      <p:sp>
        <p:nvSpPr>
          <p:cNvPr id="90" name="Google Shape;90;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Jammed - packed - while we will take short breaks please feel free to give yourself breaks as we go along.</a:t>
            </a:r>
            <a:endParaRPr/>
          </a:p>
          <a:p>
            <a:pPr indent="-342900" lvl="0" marL="457200" rtl="0" algn="l">
              <a:spcBef>
                <a:spcPts val="0"/>
              </a:spcBef>
              <a:spcAft>
                <a:spcPts val="0"/>
              </a:spcAft>
              <a:buSzPts val="1800"/>
              <a:buChar char="●"/>
            </a:pPr>
            <a:r>
              <a:rPr lang="en"/>
              <a:t>Fun</a:t>
            </a:r>
            <a:endParaRPr/>
          </a:p>
          <a:p>
            <a:pPr indent="-342900" lvl="0" marL="457200" rtl="0" algn="l">
              <a:spcBef>
                <a:spcPts val="0"/>
              </a:spcBef>
              <a:spcAft>
                <a:spcPts val="0"/>
              </a:spcAft>
              <a:buSzPts val="1800"/>
              <a:buChar char="●"/>
            </a:pPr>
            <a:r>
              <a:rPr lang="en"/>
              <a:t>Address Some of Your Questions</a:t>
            </a:r>
            <a:endParaRPr/>
          </a:p>
          <a:p>
            <a:pPr indent="-342900" lvl="0" marL="457200" rtl="0" algn="l">
              <a:spcBef>
                <a:spcPts val="0"/>
              </a:spcBef>
              <a:spcAft>
                <a:spcPts val="0"/>
              </a:spcAft>
              <a:buSzPts val="1800"/>
              <a:buChar char="●"/>
            </a:pPr>
            <a:r>
              <a:rPr lang="en"/>
              <a:t>Inspire New Questions</a:t>
            </a:r>
            <a:endParaRPr/>
          </a:p>
          <a:p>
            <a:pPr indent="-342900" lvl="0" marL="457200" rtl="0" algn="l">
              <a:spcBef>
                <a:spcPts val="0"/>
              </a:spcBef>
              <a:spcAft>
                <a:spcPts val="0"/>
              </a:spcAft>
              <a:buSzPts val="1800"/>
              <a:buChar char="●"/>
            </a:pPr>
            <a:r>
              <a:rPr lang="en"/>
              <a:t>Frustrate You - In a Good Way</a:t>
            </a:r>
            <a:endParaRPr/>
          </a:p>
          <a:p>
            <a:pPr indent="-342900" lvl="0" marL="457200" rtl="0" algn="l">
              <a:spcBef>
                <a:spcPts val="0"/>
              </a:spcBef>
              <a:spcAft>
                <a:spcPts val="0"/>
              </a:spcAft>
              <a:buSzPts val="1800"/>
              <a:buChar char="●"/>
            </a:pPr>
            <a:r>
              <a:rPr lang="en"/>
              <a:t>Be a “Springboard” for you to Explore the Standards</a:t>
            </a:r>
            <a:endParaRPr/>
          </a:p>
          <a:p>
            <a:pPr indent="0" lvl="0" marL="0" rtl="0" algn="l">
              <a:spcBef>
                <a:spcPts val="1200"/>
              </a:spcBef>
              <a:spcAft>
                <a:spcPts val="1200"/>
              </a:spcAft>
              <a:buNone/>
            </a:pPr>
            <a:r>
              <a:t/>
            </a:r>
            <a:endParaRPr/>
          </a:p>
        </p:txBody>
      </p:sp>
      <p:sp>
        <p:nvSpPr>
          <p:cNvPr id="91" name="Google Shape;91;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Further Resources</a:t>
            </a:r>
            <a:endParaRPr/>
          </a:p>
        </p:txBody>
      </p:sp>
      <p:sp>
        <p:nvSpPr>
          <p:cNvPr id="575" name="Google Shape;575;p6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Lesson: Human Computer</a:t>
            </a:r>
            <a:endParaRPr/>
          </a:p>
          <a:p>
            <a:pPr indent="0" lvl="0" marL="0" rtl="0" algn="l">
              <a:spcBef>
                <a:spcPts val="1200"/>
              </a:spcBef>
              <a:spcAft>
                <a:spcPts val="0"/>
              </a:spcAft>
              <a:buNone/>
            </a:pPr>
            <a:r>
              <a:rPr lang="en" u="sng">
                <a:solidFill>
                  <a:schemeClr val="hlink"/>
                </a:solidFill>
                <a:hlinkClick r:id="rId3"/>
              </a:rPr>
              <a:t>https://www.educationworld.com/a_tech/tech/tech195.shtml</a:t>
            </a:r>
            <a:r>
              <a:rPr lang="en"/>
              <a:t> </a:t>
            </a:r>
            <a:endParaRPr/>
          </a:p>
          <a:p>
            <a:pPr indent="0" lvl="0" marL="0" rtl="0" algn="l">
              <a:spcBef>
                <a:spcPts val="1200"/>
              </a:spcBef>
              <a:spcAft>
                <a:spcPts val="0"/>
              </a:spcAft>
              <a:buNone/>
            </a:pPr>
            <a:r>
              <a:rPr lang="en" u="sng">
                <a:solidFill>
                  <a:schemeClr val="hlink"/>
                </a:solidFill>
                <a:hlinkClick r:id="rId4"/>
              </a:rPr>
              <a:t>https://www.azed.gov/sites/default/files/2019/09/Kindergarten%20CS%20Lessons.pdf?id=5d72d0e91dcb251298c0faa2</a:t>
            </a:r>
            <a:r>
              <a:rPr lang="en"/>
              <a:t> </a:t>
            </a:r>
            <a:endParaRPr/>
          </a:p>
          <a:p>
            <a:pPr indent="0" lvl="0" marL="0" rtl="0" algn="l">
              <a:spcBef>
                <a:spcPts val="1200"/>
              </a:spcBef>
              <a:spcAft>
                <a:spcPts val="1200"/>
              </a:spcAft>
              <a:buNone/>
            </a:pPr>
            <a:r>
              <a:rPr lang="en" u="sng">
                <a:solidFill>
                  <a:schemeClr val="hlink"/>
                </a:solidFill>
                <a:hlinkClick r:id="rId5"/>
              </a:rPr>
              <a:t>https://www.sfusd.edu/learning/curriculum/elementary-school/computer-science/k-2-computer-science-curriculum</a:t>
            </a:r>
            <a:r>
              <a:rPr lang="en"/>
              <a:t> </a:t>
            </a:r>
            <a:endParaRPr/>
          </a:p>
        </p:txBody>
      </p:sp>
      <p:sp>
        <p:nvSpPr>
          <p:cNvPr id="576" name="Google Shape;576;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580" name="Shape 580"/>
        <p:cNvGrpSpPr/>
        <p:nvPr/>
      </p:nvGrpSpPr>
      <p:grpSpPr>
        <a:xfrm>
          <a:off x="0" y="0"/>
          <a:ext cx="0" cy="0"/>
          <a:chOff x="0" y="0"/>
          <a:chExt cx="0" cy="0"/>
        </a:xfrm>
      </p:grpSpPr>
      <p:sp>
        <p:nvSpPr>
          <p:cNvPr id="581" name="Google Shape;581;p6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lt1"/>
                </a:solidFill>
              </a:rPr>
              <a:t>Break</a:t>
            </a:r>
            <a:endParaRPr b="1">
              <a:solidFill>
                <a:schemeClr val="lt1"/>
              </a:solidFill>
            </a:endParaRPr>
          </a:p>
        </p:txBody>
      </p:sp>
      <p:sp>
        <p:nvSpPr>
          <p:cNvPr id="582" name="Google Shape;582;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586" name="Shape 586"/>
        <p:cNvGrpSpPr/>
        <p:nvPr/>
      </p:nvGrpSpPr>
      <p:grpSpPr>
        <a:xfrm>
          <a:off x="0" y="0"/>
          <a:ext cx="0" cy="0"/>
          <a:chOff x="0" y="0"/>
          <a:chExt cx="0" cy="0"/>
        </a:xfrm>
      </p:grpSpPr>
      <p:sp>
        <p:nvSpPr>
          <p:cNvPr id="587" name="Google Shape;587;p6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lt1"/>
                </a:solidFill>
              </a:rPr>
              <a:t>Networks and the Internet</a:t>
            </a:r>
            <a:endParaRPr b="1">
              <a:solidFill>
                <a:schemeClr val="lt1"/>
              </a:solidFill>
            </a:endParaRPr>
          </a:p>
        </p:txBody>
      </p:sp>
      <p:sp>
        <p:nvSpPr>
          <p:cNvPr id="588" name="Google Shape;588;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6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Networks - why learn them</a:t>
            </a:r>
            <a:endParaRPr/>
          </a:p>
        </p:txBody>
      </p:sp>
      <p:sp>
        <p:nvSpPr>
          <p:cNvPr id="594" name="Google Shape;594;p6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There are two major issues at play with network and why students need to learn them:</a:t>
            </a:r>
            <a:endParaRPr/>
          </a:p>
          <a:p>
            <a:pPr indent="-342900" lvl="0" marL="457200" rtl="0" algn="l">
              <a:spcBef>
                <a:spcPts val="1200"/>
              </a:spcBef>
              <a:spcAft>
                <a:spcPts val="0"/>
              </a:spcAft>
              <a:buSzPts val="1800"/>
              <a:buAutoNum type="arabicPeriod"/>
            </a:pPr>
            <a:r>
              <a:rPr lang="en"/>
              <a:t>Students need to be able to understand how to connect their devices to the network.</a:t>
            </a:r>
            <a:endParaRPr/>
          </a:p>
          <a:p>
            <a:pPr indent="-342900" lvl="0" marL="457200" rtl="0" algn="l">
              <a:spcBef>
                <a:spcPts val="0"/>
              </a:spcBef>
              <a:spcAft>
                <a:spcPts val="0"/>
              </a:spcAft>
              <a:buSzPts val="1800"/>
              <a:buAutoNum type="arabicPeriod"/>
            </a:pPr>
            <a:r>
              <a:rPr lang="en"/>
              <a:t>Students need to learn how to protect both their data and their devices from any on-line security issues.</a:t>
            </a:r>
            <a:endParaRPr/>
          </a:p>
        </p:txBody>
      </p:sp>
      <p:sp>
        <p:nvSpPr>
          <p:cNvPr id="595" name="Google Shape;595;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6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a network? </a:t>
            </a:r>
            <a:endParaRPr/>
          </a:p>
        </p:txBody>
      </p:sp>
      <p:sp>
        <p:nvSpPr>
          <p:cNvPr id="601" name="Google Shape;601;p68"/>
          <p:cNvSpPr txBox="1"/>
          <p:nvPr>
            <p:ph idx="1" type="body"/>
          </p:nvPr>
        </p:nvSpPr>
        <p:spPr>
          <a:xfrm>
            <a:off x="311700" y="1152475"/>
            <a:ext cx="4746900" cy="3416400"/>
          </a:xfrm>
          <a:prstGeom prst="rect">
            <a:avLst/>
          </a:prstGeom>
        </p:spPr>
        <p:txBody>
          <a:bodyPr anchorCtr="0" anchor="t" bIns="91425" lIns="91425" spcFirstLastPara="1" rIns="91425" wrap="square" tIns="91425">
            <a:normAutofit lnSpcReduction="20000"/>
          </a:bodyPr>
          <a:lstStyle/>
          <a:p>
            <a:pPr indent="-355600" lvl="0" marL="457200" rtl="0" algn="l">
              <a:spcBef>
                <a:spcPts val="0"/>
              </a:spcBef>
              <a:spcAft>
                <a:spcPts val="0"/>
              </a:spcAft>
              <a:buSzPts val="2000"/>
              <a:buChar char="●"/>
            </a:pPr>
            <a:r>
              <a:rPr lang="en" sz="2000"/>
              <a:t>A connection between two or more computers so that they can share:</a:t>
            </a:r>
            <a:endParaRPr sz="2000"/>
          </a:p>
          <a:p>
            <a:pPr indent="-330200" lvl="1" marL="914400" rtl="0" algn="l">
              <a:spcBef>
                <a:spcPts val="0"/>
              </a:spcBef>
              <a:spcAft>
                <a:spcPts val="0"/>
              </a:spcAft>
              <a:buSzPts val="1600"/>
              <a:buChar char="○"/>
            </a:pPr>
            <a:r>
              <a:rPr lang="en" sz="1600"/>
              <a:t>Data</a:t>
            </a:r>
            <a:endParaRPr sz="1600"/>
          </a:p>
          <a:p>
            <a:pPr indent="-330200" lvl="1" marL="914400" rtl="0" algn="l">
              <a:spcBef>
                <a:spcPts val="0"/>
              </a:spcBef>
              <a:spcAft>
                <a:spcPts val="0"/>
              </a:spcAft>
              <a:buSzPts val="1600"/>
              <a:buChar char="○"/>
            </a:pPr>
            <a:r>
              <a:rPr lang="en" sz="1600"/>
              <a:t>Communication</a:t>
            </a:r>
            <a:endParaRPr sz="1600"/>
          </a:p>
          <a:p>
            <a:pPr indent="-330200" lvl="1" marL="914400" rtl="0" algn="l">
              <a:spcBef>
                <a:spcPts val="0"/>
              </a:spcBef>
              <a:spcAft>
                <a:spcPts val="0"/>
              </a:spcAft>
              <a:buSzPts val="1600"/>
              <a:buChar char="○"/>
            </a:pPr>
            <a:r>
              <a:rPr lang="en" sz="1600"/>
              <a:t>Printing</a:t>
            </a:r>
            <a:endParaRPr sz="1600"/>
          </a:p>
          <a:p>
            <a:pPr indent="-330200" lvl="1" marL="914400" rtl="0" algn="l">
              <a:spcBef>
                <a:spcPts val="0"/>
              </a:spcBef>
              <a:spcAft>
                <a:spcPts val="0"/>
              </a:spcAft>
              <a:buSzPts val="1600"/>
              <a:buChar char="○"/>
            </a:pPr>
            <a:r>
              <a:rPr lang="en" sz="1600"/>
              <a:t>Files</a:t>
            </a:r>
            <a:endParaRPr sz="1600"/>
          </a:p>
          <a:p>
            <a:pPr indent="-330200" lvl="1" marL="914400" rtl="0" algn="l">
              <a:spcBef>
                <a:spcPts val="0"/>
              </a:spcBef>
              <a:spcAft>
                <a:spcPts val="0"/>
              </a:spcAft>
              <a:buSzPts val="1600"/>
              <a:buChar char="○"/>
            </a:pPr>
            <a:r>
              <a:rPr lang="en" sz="1600"/>
              <a:t>Other resources</a:t>
            </a:r>
            <a:endParaRPr sz="1600"/>
          </a:p>
          <a:p>
            <a:pPr indent="-342900" lvl="0" marL="457200" rtl="0" algn="l">
              <a:spcBef>
                <a:spcPts val="0"/>
              </a:spcBef>
              <a:spcAft>
                <a:spcPts val="0"/>
              </a:spcAft>
              <a:buSzPts val="1800"/>
              <a:buChar char="●"/>
            </a:pPr>
            <a:r>
              <a:rPr lang="en"/>
              <a:t>A Network is Modeled as:</a:t>
            </a:r>
            <a:endParaRPr/>
          </a:p>
          <a:p>
            <a:pPr indent="-317500" lvl="1" marL="914400" rtl="0" algn="l">
              <a:spcBef>
                <a:spcPts val="0"/>
              </a:spcBef>
              <a:spcAft>
                <a:spcPts val="0"/>
              </a:spcAft>
              <a:buSzPts val="1400"/>
              <a:buChar char="○"/>
            </a:pPr>
            <a:r>
              <a:rPr lang="en"/>
              <a:t>Line represents a connection</a:t>
            </a:r>
            <a:endParaRPr/>
          </a:p>
          <a:p>
            <a:pPr indent="-317500" lvl="1" marL="914400" rtl="0" algn="l">
              <a:spcBef>
                <a:spcPts val="0"/>
              </a:spcBef>
              <a:spcAft>
                <a:spcPts val="0"/>
              </a:spcAft>
              <a:buSzPts val="1400"/>
              <a:buChar char="○"/>
            </a:pPr>
            <a:r>
              <a:rPr lang="en"/>
              <a:t>A Circle (vertex, node) represents a “thing” we are connecting - a computer, a website, etc.</a:t>
            </a:r>
            <a:endParaRPr/>
          </a:p>
          <a:p>
            <a:pPr indent="0" lvl="0" marL="0" rtl="0" algn="l">
              <a:spcBef>
                <a:spcPts val="1200"/>
              </a:spcBef>
              <a:spcAft>
                <a:spcPts val="1200"/>
              </a:spcAft>
              <a:buNone/>
            </a:pPr>
            <a:r>
              <a:t/>
            </a:r>
            <a:endParaRPr sz="1600"/>
          </a:p>
        </p:txBody>
      </p:sp>
      <p:pic>
        <p:nvPicPr>
          <p:cNvPr id="602" name="Google Shape;602;p68"/>
          <p:cNvPicPr preferRelativeResize="0"/>
          <p:nvPr/>
        </p:nvPicPr>
        <p:blipFill>
          <a:blip r:embed="rId3">
            <a:alphaModFix/>
          </a:blip>
          <a:stretch>
            <a:fillRect/>
          </a:stretch>
        </p:blipFill>
        <p:spPr>
          <a:xfrm>
            <a:off x="5058600" y="1152475"/>
            <a:ext cx="3780600" cy="2563119"/>
          </a:xfrm>
          <a:prstGeom prst="rect">
            <a:avLst/>
          </a:prstGeom>
          <a:noFill/>
          <a:ln>
            <a:noFill/>
          </a:ln>
        </p:spPr>
      </p:pic>
      <p:sp>
        <p:nvSpPr>
          <p:cNvPr id="603" name="Google Shape;603;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6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NJ SLS CS Standard - In a Nutshell</a:t>
            </a:r>
            <a:endParaRPr/>
          </a:p>
        </p:txBody>
      </p:sp>
      <p:sp>
        <p:nvSpPr>
          <p:cNvPr id="609" name="Google Shape;609;p6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By the end of Grade 5 </a:t>
            </a:r>
            <a:endParaRPr/>
          </a:p>
          <a:p>
            <a:pPr indent="-342900" lvl="0" marL="457200" rtl="0" algn="l">
              <a:spcBef>
                <a:spcPts val="1200"/>
              </a:spcBef>
              <a:spcAft>
                <a:spcPts val="0"/>
              </a:spcAft>
              <a:buSzPts val="1800"/>
              <a:buChar char="●"/>
            </a:pPr>
            <a:r>
              <a:rPr lang="en"/>
              <a:t>Information needs a physical or wireless path to travel to be sent and received.</a:t>
            </a:r>
            <a:endParaRPr/>
          </a:p>
          <a:p>
            <a:pPr indent="-342900" lvl="0" marL="457200" rtl="0" algn="l">
              <a:spcBef>
                <a:spcPts val="0"/>
              </a:spcBef>
              <a:spcAft>
                <a:spcPts val="0"/>
              </a:spcAft>
              <a:buSzPts val="1800"/>
              <a:buChar char="●"/>
            </a:pPr>
            <a:r>
              <a:rPr lang="en"/>
              <a:t>Distinguishing between public and private information is important for safe and secure online interactions.</a:t>
            </a:r>
            <a:endParaRPr/>
          </a:p>
          <a:p>
            <a:pPr indent="-342900" lvl="0" marL="457200" rtl="0" algn="l">
              <a:spcBef>
                <a:spcPts val="0"/>
              </a:spcBef>
              <a:spcAft>
                <a:spcPts val="0"/>
              </a:spcAft>
              <a:buSzPts val="1800"/>
              <a:buChar char="●"/>
            </a:pPr>
            <a:r>
              <a:rPr lang="en"/>
              <a:t>Information can be protected using various security measures (i.e., physical and digital).</a:t>
            </a:r>
            <a:endParaRPr/>
          </a:p>
          <a:p>
            <a:pPr indent="0" lvl="0" marL="457200" rtl="0" algn="l">
              <a:spcBef>
                <a:spcPts val="1200"/>
              </a:spcBef>
              <a:spcAft>
                <a:spcPts val="1200"/>
              </a:spcAft>
              <a:buNone/>
            </a:pPr>
            <a:r>
              <a:t/>
            </a:r>
            <a:endParaRPr/>
          </a:p>
        </p:txBody>
      </p:sp>
      <p:sp>
        <p:nvSpPr>
          <p:cNvPr id="610" name="Google Shape;610;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does that mean to us?</a:t>
            </a:r>
            <a:endParaRPr/>
          </a:p>
        </p:txBody>
      </p:sp>
      <p:sp>
        <p:nvSpPr>
          <p:cNvPr id="616" name="Google Shape;616;p7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Hub:</a:t>
            </a:r>
            <a:endParaRPr/>
          </a:p>
          <a:p>
            <a:pPr indent="0" lvl="0" marL="0" rtl="0" algn="l">
              <a:spcBef>
                <a:spcPts val="1200"/>
              </a:spcBef>
              <a:spcAft>
                <a:spcPts val="0"/>
              </a:spcAft>
              <a:buNone/>
            </a:pPr>
            <a:r>
              <a:rPr lang="en"/>
              <a:t>Kids as young as 5 are connecting with their grandparents through zoom while playing with their Nintendo Switches, as their teachers post their grades to Genesis, while their parents are emailing and managing family life on a google calendar - Networks are a part of everyday life.</a:t>
            </a:r>
            <a:endParaRPr/>
          </a:p>
          <a:p>
            <a:pPr indent="0" lvl="0" marL="0" rtl="0" algn="l">
              <a:spcBef>
                <a:spcPts val="1200"/>
              </a:spcBef>
              <a:spcAft>
                <a:spcPts val="0"/>
              </a:spcAft>
              <a:buNone/>
            </a:pPr>
            <a:r>
              <a:rPr lang="en"/>
              <a:t>Security:</a:t>
            </a:r>
            <a:endParaRPr/>
          </a:p>
          <a:p>
            <a:pPr indent="0" lvl="0" marL="0" rtl="0" algn="l">
              <a:spcBef>
                <a:spcPts val="1200"/>
              </a:spcBef>
              <a:spcAft>
                <a:spcPts val="1200"/>
              </a:spcAft>
              <a:buNone/>
            </a:pPr>
            <a:r>
              <a:rPr lang="en"/>
              <a:t>Kids are also dealing with Security at a younger age - we have to help them understand security concerns.</a:t>
            </a:r>
            <a:endParaRPr/>
          </a:p>
        </p:txBody>
      </p:sp>
      <p:sp>
        <p:nvSpPr>
          <p:cNvPr id="617" name="Google Shape;617;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7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Teenagers and the Economics of Hacking	</a:t>
            </a:r>
            <a:endParaRPr/>
          </a:p>
        </p:txBody>
      </p:sp>
      <p:sp>
        <p:nvSpPr>
          <p:cNvPr id="623" name="Google Shape;623;p7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In 2017, families with members under the age of 20 lost $8.7 million in hacking schemes.</a:t>
            </a:r>
            <a:endParaRPr/>
          </a:p>
          <a:p>
            <a:pPr indent="-342900" lvl="0" marL="457200" rtl="0" algn="l">
              <a:spcBef>
                <a:spcPts val="0"/>
              </a:spcBef>
              <a:spcAft>
                <a:spcPts val="0"/>
              </a:spcAft>
              <a:buSzPts val="1800"/>
              <a:buChar char="●"/>
            </a:pPr>
            <a:r>
              <a:rPr lang="en"/>
              <a:t>In 2021, families in this same demographic lost $101 million, in 2022 $210 million ($10 Billion National)</a:t>
            </a:r>
            <a:endParaRPr/>
          </a:p>
          <a:p>
            <a:pPr indent="-342900" lvl="0" marL="457200" rtl="0" algn="l">
              <a:spcBef>
                <a:spcPts val="0"/>
              </a:spcBef>
              <a:spcAft>
                <a:spcPts val="0"/>
              </a:spcAft>
              <a:buSzPts val="1800"/>
              <a:buChar char="●"/>
            </a:pPr>
            <a:r>
              <a:rPr lang="en"/>
              <a:t>The United States is the primary target for most international hacking.</a:t>
            </a:r>
            <a:endParaRPr/>
          </a:p>
          <a:p>
            <a:pPr indent="-342900" lvl="0" marL="457200" rtl="0" algn="l">
              <a:spcBef>
                <a:spcPts val="0"/>
              </a:spcBef>
              <a:spcAft>
                <a:spcPts val="0"/>
              </a:spcAft>
              <a:buSzPts val="1800"/>
              <a:buChar char="●"/>
            </a:pPr>
            <a:r>
              <a:rPr lang="en"/>
              <a:t>New Jersey is in the top 10 states for being targeted in hacking or malicious attacks.</a:t>
            </a:r>
            <a:endParaRPr/>
          </a:p>
          <a:p>
            <a:pPr indent="0" lvl="0" marL="0" rtl="0" algn="l">
              <a:spcBef>
                <a:spcPts val="1200"/>
              </a:spcBef>
              <a:spcAft>
                <a:spcPts val="0"/>
              </a:spcAft>
              <a:buNone/>
            </a:pPr>
            <a:r>
              <a:rPr lang="en"/>
              <a:t>*Source: FBI Internet Crimes Complaint Center </a:t>
            </a:r>
            <a:r>
              <a:rPr lang="en" u="sng">
                <a:solidFill>
                  <a:schemeClr val="hlink"/>
                </a:solidFill>
                <a:hlinkClick r:id="rId3"/>
              </a:rPr>
              <a:t>https://www.ic3.gov/Media/PDF/AnnualReport/2021_IC3Report.pdf</a:t>
            </a:r>
            <a:endParaRPr/>
          </a:p>
          <a:p>
            <a:pPr indent="0" lvl="0" marL="0" rtl="0" algn="l">
              <a:spcBef>
                <a:spcPts val="1200"/>
              </a:spcBef>
              <a:spcAft>
                <a:spcPts val="1200"/>
              </a:spcAft>
              <a:buNone/>
            </a:pPr>
            <a:r>
              <a:rPr lang="en"/>
              <a:t>/</a:t>
            </a:r>
            <a:r>
              <a:rPr lang="en" u="sng">
                <a:solidFill>
                  <a:schemeClr val="hlink"/>
                </a:solidFill>
                <a:hlinkClick r:id="rId4"/>
              </a:rPr>
              <a:t>https://www.ic3.gov/Media/PDF/AnnualReport/2022_IC3Report.pdf</a:t>
            </a:r>
            <a:r>
              <a:rPr lang="en"/>
              <a:t> </a:t>
            </a:r>
            <a:endParaRPr/>
          </a:p>
        </p:txBody>
      </p:sp>
      <p:sp>
        <p:nvSpPr>
          <p:cNvPr id="624" name="Google Shape;624;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7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FBI 2022 Data - New Jersey</a:t>
            </a:r>
            <a:endParaRPr/>
          </a:p>
        </p:txBody>
      </p:sp>
      <p:sp>
        <p:nvSpPr>
          <p:cNvPr id="630" name="Google Shape;630;p7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631" name="Google Shape;631;p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32" name="Google Shape;632;p72"/>
          <p:cNvPicPr preferRelativeResize="0"/>
          <p:nvPr/>
        </p:nvPicPr>
        <p:blipFill>
          <a:blip r:embed="rId3">
            <a:alphaModFix/>
          </a:blip>
          <a:stretch>
            <a:fillRect/>
          </a:stretch>
        </p:blipFill>
        <p:spPr>
          <a:xfrm>
            <a:off x="148375" y="152553"/>
            <a:ext cx="8872776" cy="499094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7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38" name="Google Shape;638;p7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639" name="Google Shape;639;p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40" name="Google Shape;640;p7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Today will not be …</a:t>
            </a:r>
            <a:endParaRPr/>
          </a:p>
        </p:txBody>
      </p:sp>
      <p:sp>
        <p:nvSpPr>
          <p:cNvPr id="97" name="Google Shape;97;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Complete and exhaustive and you will have a perfect understanding of everything computing by the end of these lessons</a:t>
            </a:r>
            <a:endParaRPr/>
          </a:p>
          <a:p>
            <a:pPr indent="-342900" lvl="0" marL="457200" rtl="0" algn="l">
              <a:spcBef>
                <a:spcPts val="0"/>
              </a:spcBef>
              <a:spcAft>
                <a:spcPts val="0"/>
              </a:spcAft>
              <a:buSzPts val="1800"/>
              <a:buChar char="●"/>
            </a:pPr>
            <a:r>
              <a:rPr lang="en"/>
              <a:t>You will not have a complete understanding of CS or the Standards but you will be in a better position to begin your journey.</a:t>
            </a:r>
            <a:endParaRPr/>
          </a:p>
          <a:p>
            <a:pPr indent="0" lvl="0" marL="457200" rtl="0" algn="l">
              <a:spcBef>
                <a:spcPts val="1200"/>
              </a:spcBef>
              <a:spcAft>
                <a:spcPts val="1200"/>
              </a:spcAft>
              <a:buNone/>
            </a:pPr>
            <a:r>
              <a:t/>
            </a:r>
            <a:endParaRPr/>
          </a:p>
        </p:txBody>
      </p:sp>
      <p:sp>
        <p:nvSpPr>
          <p:cNvPr id="98" name="Google Shape;98;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7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NJSLS - CS Standards</a:t>
            </a:r>
            <a:endParaRPr/>
          </a:p>
        </p:txBody>
      </p:sp>
      <p:graphicFrame>
        <p:nvGraphicFramePr>
          <p:cNvPr id="646" name="Google Shape;646;p74"/>
          <p:cNvGraphicFramePr/>
          <p:nvPr/>
        </p:nvGraphicFramePr>
        <p:xfrm>
          <a:off x="911300" y="1150625"/>
          <a:ext cx="3000000" cy="3000000"/>
        </p:xfrm>
        <a:graphic>
          <a:graphicData uri="http://schemas.openxmlformats.org/drawingml/2006/table">
            <a:tbl>
              <a:tblPr>
                <a:noFill/>
                <a:tableStyleId>{44256010-0EAC-4903-85BF-085830AD6EE0}</a:tableStyleId>
              </a:tblPr>
              <a:tblGrid>
                <a:gridCol w="3619500"/>
                <a:gridCol w="3619500"/>
              </a:tblGrid>
              <a:tr h="381000">
                <a:tc>
                  <a:txBody>
                    <a:bodyPr/>
                    <a:lstStyle/>
                    <a:p>
                      <a:pPr indent="0" lvl="0" marL="0" rtl="0" algn="l">
                        <a:spcBef>
                          <a:spcPts val="0"/>
                        </a:spcBef>
                        <a:spcAft>
                          <a:spcPts val="0"/>
                        </a:spcAft>
                        <a:buNone/>
                      </a:pPr>
                      <a:r>
                        <a:rPr lang="en" sz="1300"/>
                        <a:t>Core Idea</a:t>
                      </a:r>
                      <a:endParaRPr sz="1300"/>
                    </a:p>
                  </a:txBody>
                  <a:tcPr marT="91425" marB="91425" marR="91425" marL="91425">
                    <a:solidFill>
                      <a:srgbClr val="FFF2CC"/>
                    </a:solidFill>
                  </a:tcPr>
                </a:tc>
                <a:tc>
                  <a:txBody>
                    <a:bodyPr/>
                    <a:lstStyle/>
                    <a:p>
                      <a:pPr indent="0" lvl="0" marL="0" rtl="0" algn="l">
                        <a:spcBef>
                          <a:spcPts val="0"/>
                        </a:spcBef>
                        <a:spcAft>
                          <a:spcPts val="0"/>
                        </a:spcAft>
                        <a:buNone/>
                      </a:pPr>
                      <a:r>
                        <a:rPr lang="en" sz="1300">
                          <a:solidFill>
                            <a:schemeClr val="dk1"/>
                          </a:solidFill>
                        </a:rPr>
                        <a:t>Performance Expectations </a:t>
                      </a:r>
                      <a:endParaRPr sz="1300"/>
                    </a:p>
                  </a:txBody>
                  <a:tcPr marT="91425" marB="91425" marR="91425" marL="91425">
                    <a:solidFill>
                      <a:srgbClr val="FFF2CC"/>
                    </a:solidFill>
                  </a:tcPr>
                </a:tc>
              </a:tr>
              <a:tr h="381000">
                <a:tc>
                  <a:txBody>
                    <a:bodyPr/>
                    <a:lstStyle/>
                    <a:p>
                      <a:pPr indent="0" lvl="0" marL="0" rtl="0" algn="l">
                        <a:spcBef>
                          <a:spcPts val="0"/>
                        </a:spcBef>
                        <a:spcAft>
                          <a:spcPts val="0"/>
                        </a:spcAft>
                        <a:buNone/>
                      </a:pPr>
                      <a:r>
                        <a:rPr lang="en" sz="1300">
                          <a:solidFill>
                            <a:schemeClr val="dk1"/>
                          </a:solidFill>
                        </a:rPr>
                        <a:t>Information needs a physical or wireless path to travel to be sent and received.</a:t>
                      </a:r>
                      <a:endParaRPr sz="1300"/>
                    </a:p>
                  </a:txBody>
                  <a:tcPr marT="91425" marB="91425" marR="91425" marL="91425"/>
                </a:tc>
                <a:tc>
                  <a:txBody>
                    <a:bodyPr/>
                    <a:lstStyle/>
                    <a:p>
                      <a:pPr indent="0" lvl="0" marL="0" rtl="0" algn="l">
                        <a:spcBef>
                          <a:spcPts val="0"/>
                        </a:spcBef>
                        <a:spcAft>
                          <a:spcPts val="0"/>
                        </a:spcAft>
                        <a:buNone/>
                      </a:pPr>
                      <a:r>
                        <a:rPr lang="en" sz="1300">
                          <a:solidFill>
                            <a:schemeClr val="dk1"/>
                          </a:solidFill>
                        </a:rPr>
                        <a:t> 8.1.5.NI.1: Develop models that successfully transmit and receive information using both wired and wireless methods. </a:t>
                      </a:r>
                      <a:endParaRPr sz="1300">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sz="1300">
                          <a:solidFill>
                            <a:schemeClr val="dk1"/>
                          </a:solidFill>
                        </a:rPr>
                        <a:t>Distinguishing between public and private information is important for safe and secure online interactions.</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Information can be protected using various security measures (i.e., physical and digital).</a:t>
                      </a:r>
                      <a:endParaRPr sz="1300">
                        <a:solidFill>
                          <a:schemeClr val="dk1"/>
                        </a:solidFill>
                      </a:endParaRPr>
                    </a:p>
                    <a:p>
                      <a:pPr indent="0" lvl="0" marL="0" rtl="0" algn="l">
                        <a:spcBef>
                          <a:spcPts val="0"/>
                        </a:spcBef>
                        <a:spcAft>
                          <a:spcPts val="0"/>
                        </a:spcAft>
                        <a:buNone/>
                      </a:pPr>
                      <a:r>
                        <a:t/>
                      </a:r>
                      <a:endParaRPr sz="1300">
                        <a:solidFill>
                          <a:schemeClr val="dk1"/>
                        </a:solidFill>
                      </a:endParaRPr>
                    </a:p>
                  </a:txBody>
                  <a:tcPr marT="91425" marB="91425" marR="91425" marL="91425"/>
                </a:tc>
                <a:tc>
                  <a:txBody>
                    <a:bodyPr/>
                    <a:lstStyle/>
                    <a:p>
                      <a:pPr indent="0" lvl="0" marL="0" rtl="0" algn="l">
                        <a:spcBef>
                          <a:spcPts val="0"/>
                        </a:spcBef>
                        <a:spcAft>
                          <a:spcPts val="0"/>
                        </a:spcAft>
                        <a:buNone/>
                      </a:pPr>
                      <a:r>
                        <a:rPr lang="en" sz="1300">
                          <a:solidFill>
                            <a:schemeClr val="dk1"/>
                          </a:solidFill>
                        </a:rPr>
                        <a:t>8.1.5.NI.2: Describe physical and digital security measures for protecting sensitive personal information.</a:t>
                      </a:r>
                      <a:endParaRPr sz="1300">
                        <a:solidFill>
                          <a:schemeClr val="dk1"/>
                        </a:solidFill>
                      </a:endParaRPr>
                    </a:p>
                  </a:txBody>
                  <a:tcPr marT="91425" marB="91425" marR="91425" marL="91425"/>
                </a:tc>
              </a:tr>
            </a:tbl>
          </a:graphicData>
        </a:graphic>
      </p:graphicFrame>
      <p:sp>
        <p:nvSpPr>
          <p:cNvPr id="647" name="Google Shape;647;p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7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Perspective - Networks and the Internet</a:t>
            </a:r>
            <a:endParaRPr/>
          </a:p>
        </p:txBody>
      </p:sp>
      <p:sp>
        <p:nvSpPr>
          <p:cNvPr id="653" name="Google Shape;653;p7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657" name="Shape 657"/>
        <p:cNvGrpSpPr/>
        <p:nvPr/>
      </p:nvGrpSpPr>
      <p:grpSpPr>
        <a:xfrm>
          <a:off x="0" y="0"/>
          <a:ext cx="0" cy="0"/>
          <a:chOff x="0" y="0"/>
          <a:chExt cx="0" cy="0"/>
        </a:xfrm>
      </p:grpSpPr>
      <p:sp>
        <p:nvSpPr>
          <p:cNvPr id="658" name="Google Shape;658;p76"/>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59" name="Google Shape;659;p76"/>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60" name="Google Shape;660;p76"/>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61" name="Google Shape;661;p76"/>
          <p:cNvSpPr txBox="1"/>
          <p:nvPr>
            <p:ph type="title"/>
          </p:nvPr>
        </p:nvSpPr>
        <p:spPr>
          <a:xfrm>
            <a:off x="563475" y="219925"/>
            <a:ext cx="7300800" cy="564600"/>
          </a:xfrm>
          <a:prstGeom prst="rect">
            <a:avLst/>
          </a:prstGeom>
          <a:noFill/>
          <a:ln>
            <a:noFill/>
          </a:ln>
        </p:spPr>
        <p:txBody>
          <a:bodyPr anchorCtr="0" anchor="t" bIns="0" lIns="0" spcFirstLastPara="1" rIns="0" wrap="square" tIns="193300">
            <a:normAutofit fontScale="90000"/>
          </a:bodyPr>
          <a:lstStyle/>
          <a:p>
            <a:pPr indent="0" lvl="0" marL="12700" rtl="0" algn="l">
              <a:lnSpc>
                <a:spcPct val="100000"/>
              </a:lnSpc>
              <a:spcBef>
                <a:spcPts val="0"/>
              </a:spcBef>
              <a:spcAft>
                <a:spcPts val="0"/>
              </a:spcAft>
              <a:buNone/>
            </a:pPr>
            <a:r>
              <a:rPr lang="en" u="none">
                <a:solidFill>
                  <a:srgbClr val="D1190D"/>
                </a:solidFill>
              </a:rPr>
              <a:t>Activity (Lesson): Send to my friend Niraj in California  </a:t>
            </a:r>
            <a:endParaRPr u="none">
              <a:solidFill>
                <a:srgbClr val="D1190D"/>
              </a:solidFill>
            </a:endParaRPr>
          </a:p>
        </p:txBody>
      </p:sp>
      <p:sp>
        <p:nvSpPr>
          <p:cNvPr id="662" name="Google Shape;662;p76"/>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663" name="Google Shape;663;p76"/>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664" name="Google Shape;664;p76"/>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i="0" sz="1500" u="none" cap="none" strike="noStrike">
              <a:solidFill>
                <a:schemeClr val="lt1"/>
              </a:solidFill>
              <a:latin typeface="Calibri"/>
              <a:ea typeface="Calibri"/>
              <a:cs typeface="Calibri"/>
              <a:sym typeface="Calibri"/>
            </a:endParaRPr>
          </a:p>
        </p:txBody>
      </p:sp>
      <p:grpSp>
        <p:nvGrpSpPr>
          <p:cNvPr id="665" name="Google Shape;665;p76"/>
          <p:cNvGrpSpPr/>
          <p:nvPr/>
        </p:nvGrpSpPr>
        <p:grpSpPr>
          <a:xfrm>
            <a:off x="312780" y="4766655"/>
            <a:ext cx="2220930" cy="352501"/>
            <a:chOff x="6077925" y="4856850"/>
            <a:chExt cx="6064800" cy="1143000"/>
          </a:xfrm>
        </p:grpSpPr>
        <p:sp>
          <p:nvSpPr>
            <p:cNvPr id="666" name="Google Shape;666;p76"/>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667" name="Google Shape;667;p76"/>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668" name="Google Shape;668;p76"/>
          <p:cNvSpPr txBox="1"/>
          <p:nvPr/>
        </p:nvSpPr>
        <p:spPr>
          <a:xfrm>
            <a:off x="705075" y="1039550"/>
            <a:ext cx="803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69" name="Google Shape;669;p76"/>
          <p:cNvSpPr txBox="1"/>
          <p:nvPr/>
        </p:nvSpPr>
        <p:spPr>
          <a:xfrm>
            <a:off x="687000" y="1157050"/>
            <a:ext cx="73854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Problem - I want to sent the dictionary to my friend Niraj in California.  I do not have to include the hard bound cover.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Constraints: You are only allowed to send the physical dictionary that I am showing you in plain, letter envelopes.  You have an unlimited number of envelopes to do this, but you must use the letter size envelope.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 do you send the dictionary?</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673" name="Shape 673"/>
        <p:cNvGrpSpPr/>
        <p:nvPr/>
      </p:nvGrpSpPr>
      <p:grpSpPr>
        <a:xfrm>
          <a:off x="0" y="0"/>
          <a:ext cx="0" cy="0"/>
          <a:chOff x="0" y="0"/>
          <a:chExt cx="0" cy="0"/>
        </a:xfrm>
      </p:grpSpPr>
      <p:sp>
        <p:nvSpPr>
          <p:cNvPr id="674" name="Google Shape;674;p77"/>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75" name="Google Shape;675;p77"/>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76" name="Google Shape;676;p77"/>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77" name="Google Shape;677;p77"/>
          <p:cNvSpPr txBox="1"/>
          <p:nvPr>
            <p:ph type="title"/>
          </p:nvPr>
        </p:nvSpPr>
        <p:spPr>
          <a:xfrm>
            <a:off x="563475" y="219919"/>
            <a:ext cx="43626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Data Communications</a:t>
            </a:r>
            <a:endParaRPr u="none">
              <a:solidFill>
                <a:srgbClr val="D1190D"/>
              </a:solidFill>
            </a:endParaRPr>
          </a:p>
        </p:txBody>
      </p:sp>
      <p:sp>
        <p:nvSpPr>
          <p:cNvPr id="678" name="Google Shape;678;p77"/>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679" name="Google Shape;679;p77"/>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680" name="Google Shape;680;p77"/>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i="0" sz="1500" u="none" cap="none" strike="noStrike">
              <a:solidFill>
                <a:schemeClr val="lt1"/>
              </a:solidFill>
              <a:latin typeface="Calibri"/>
              <a:ea typeface="Calibri"/>
              <a:cs typeface="Calibri"/>
              <a:sym typeface="Calibri"/>
            </a:endParaRPr>
          </a:p>
        </p:txBody>
      </p:sp>
      <p:grpSp>
        <p:nvGrpSpPr>
          <p:cNvPr id="681" name="Google Shape;681;p77"/>
          <p:cNvGrpSpPr/>
          <p:nvPr/>
        </p:nvGrpSpPr>
        <p:grpSpPr>
          <a:xfrm>
            <a:off x="312780" y="4766655"/>
            <a:ext cx="2220930" cy="352501"/>
            <a:chOff x="6077925" y="4856850"/>
            <a:chExt cx="6064800" cy="1143000"/>
          </a:xfrm>
        </p:grpSpPr>
        <p:sp>
          <p:nvSpPr>
            <p:cNvPr id="682" name="Google Shape;682;p77"/>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683" name="Google Shape;683;p77"/>
            <p:cNvPicPr preferRelativeResize="0"/>
            <p:nvPr/>
          </p:nvPicPr>
          <p:blipFill>
            <a:blip r:embed="rId4">
              <a:alphaModFix/>
            </a:blip>
            <a:stretch>
              <a:fillRect/>
            </a:stretch>
          </p:blipFill>
          <p:spPr>
            <a:xfrm>
              <a:off x="6369202" y="4941951"/>
              <a:ext cx="5634652" cy="938175"/>
            </a:xfrm>
            <a:prstGeom prst="rect">
              <a:avLst/>
            </a:prstGeom>
            <a:noFill/>
            <a:ln>
              <a:noFill/>
            </a:ln>
          </p:spPr>
        </p:pic>
      </p:grpSp>
      <p:pic>
        <p:nvPicPr>
          <p:cNvPr id="684" name="Google Shape;684;p77"/>
          <p:cNvPicPr preferRelativeResize="0"/>
          <p:nvPr/>
        </p:nvPicPr>
        <p:blipFill>
          <a:blip r:embed="rId5">
            <a:alphaModFix/>
          </a:blip>
          <a:stretch>
            <a:fillRect/>
          </a:stretch>
        </p:blipFill>
        <p:spPr>
          <a:xfrm>
            <a:off x="4771600" y="1184240"/>
            <a:ext cx="3700022" cy="2775016"/>
          </a:xfrm>
          <a:prstGeom prst="rect">
            <a:avLst/>
          </a:prstGeom>
          <a:noFill/>
          <a:ln>
            <a:noFill/>
          </a:ln>
        </p:spPr>
      </p:pic>
      <p:sp>
        <p:nvSpPr>
          <p:cNvPr id="685" name="Google Shape;685;p77"/>
          <p:cNvSpPr txBox="1"/>
          <p:nvPr/>
        </p:nvSpPr>
        <p:spPr>
          <a:xfrm>
            <a:off x="614700" y="1274575"/>
            <a:ext cx="38025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Data Communication or Networks is the study of the transport of data between two computing devices.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Essentially, how can we get computers to talk to each other and communicate?</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689" name="Shape 689"/>
        <p:cNvGrpSpPr/>
        <p:nvPr/>
      </p:nvGrpSpPr>
      <p:grpSpPr>
        <a:xfrm>
          <a:off x="0" y="0"/>
          <a:ext cx="0" cy="0"/>
          <a:chOff x="0" y="0"/>
          <a:chExt cx="0" cy="0"/>
        </a:xfrm>
      </p:grpSpPr>
      <p:sp>
        <p:nvSpPr>
          <p:cNvPr id="690" name="Google Shape;690;p78"/>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91" name="Google Shape;691;p78"/>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92" name="Google Shape;692;p78"/>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93" name="Google Shape;693;p78"/>
          <p:cNvSpPr txBox="1"/>
          <p:nvPr>
            <p:ph type="title"/>
          </p:nvPr>
        </p:nvSpPr>
        <p:spPr>
          <a:xfrm>
            <a:off x="563475" y="219925"/>
            <a:ext cx="72648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Networks - How are the Computers Connected</a:t>
            </a:r>
            <a:endParaRPr u="none">
              <a:solidFill>
                <a:srgbClr val="D1190D"/>
              </a:solidFill>
            </a:endParaRPr>
          </a:p>
        </p:txBody>
      </p:sp>
      <p:sp>
        <p:nvSpPr>
          <p:cNvPr id="694" name="Google Shape;694;p78"/>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695" name="Google Shape;695;p78"/>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696" name="Google Shape;696;p78"/>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i="0" sz="1500" u="none" cap="none" strike="noStrike">
              <a:solidFill>
                <a:schemeClr val="lt1"/>
              </a:solidFill>
              <a:latin typeface="Calibri"/>
              <a:ea typeface="Calibri"/>
              <a:cs typeface="Calibri"/>
              <a:sym typeface="Calibri"/>
            </a:endParaRPr>
          </a:p>
        </p:txBody>
      </p:sp>
      <p:grpSp>
        <p:nvGrpSpPr>
          <p:cNvPr id="697" name="Google Shape;697;p78"/>
          <p:cNvGrpSpPr/>
          <p:nvPr/>
        </p:nvGrpSpPr>
        <p:grpSpPr>
          <a:xfrm>
            <a:off x="312780" y="4766655"/>
            <a:ext cx="2220930" cy="352501"/>
            <a:chOff x="6077925" y="4856850"/>
            <a:chExt cx="6064800" cy="1143000"/>
          </a:xfrm>
        </p:grpSpPr>
        <p:sp>
          <p:nvSpPr>
            <p:cNvPr id="698" name="Google Shape;698;p78"/>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699" name="Google Shape;699;p78"/>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700" name="Google Shape;700;p78"/>
          <p:cNvSpPr txBox="1"/>
          <p:nvPr/>
        </p:nvSpPr>
        <p:spPr>
          <a:xfrm>
            <a:off x="515700" y="882225"/>
            <a:ext cx="8112600" cy="384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Your personal computer/tablet/phone connect to a network in one of two ways - either through a wired connection or a wireless connection.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Wired Connection: A wired connection is just that - a connection with wires!  The first connections were like the old style phone lines - copper wire that was wrapped and insulated and then bound together.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Essentially for all media, they have to transports some form of the ones and the zeros.  Copper wire could do this but we would lose data in the process - this is called signal degradation.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Fiber Optic cable came along and had better properties for sending a signal.  Instead of using electricity, we use light pulses that follow a very thin glass wire that has some flexibility in it.  We are now truly moving closer to the speed of light.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Wireless uses the properties of radio waves to send a signal.  However, your need to be in “line of sight” of a router, tower, satellite.  Signal has a lot of problems going through cinderblock, the hills of NJ, and is susceptible to outages when there is solar flare activity.</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704" name="Shape 704"/>
        <p:cNvGrpSpPr/>
        <p:nvPr/>
      </p:nvGrpSpPr>
      <p:grpSpPr>
        <a:xfrm>
          <a:off x="0" y="0"/>
          <a:ext cx="0" cy="0"/>
          <a:chOff x="0" y="0"/>
          <a:chExt cx="0" cy="0"/>
        </a:xfrm>
      </p:grpSpPr>
      <p:sp>
        <p:nvSpPr>
          <p:cNvPr id="705" name="Google Shape;705;p79"/>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06" name="Google Shape;706;p79"/>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07" name="Google Shape;707;p79"/>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08" name="Google Shape;708;p79"/>
          <p:cNvSpPr txBox="1"/>
          <p:nvPr>
            <p:ph type="title"/>
          </p:nvPr>
        </p:nvSpPr>
        <p:spPr>
          <a:xfrm>
            <a:off x="563475" y="219919"/>
            <a:ext cx="43626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Networks</a:t>
            </a:r>
            <a:endParaRPr u="none">
              <a:solidFill>
                <a:srgbClr val="D1190D"/>
              </a:solidFill>
            </a:endParaRPr>
          </a:p>
        </p:txBody>
      </p:sp>
      <p:sp>
        <p:nvSpPr>
          <p:cNvPr id="709" name="Google Shape;709;p79"/>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710" name="Google Shape;710;p79"/>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711" name="Google Shape;711;p79"/>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i="0" sz="1500" u="none" cap="none" strike="noStrike">
              <a:solidFill>
                <a:schemeClr val="lt1"/>
              </a:solidFill>
              <a:latin typeface="Calibri"/>
              <a:ea typeface="Calibri"/>
              <a:cs typeface="Calibri"/>
              <a:sym typeface="Calibri"/>
            </a:endParaRPr>
          </a:p>
        </p:txBody>
      </p:sp>
      <p:grpSp>
        <p:nvGrpSpPr>
          <p:cNvPr id="712" name="Google Shape;712;p79"/>
          <p:cNvGrpSpPr/>
          <p:nvPr/>
        </p:nvGrpSpPr>
        <p:grpSpPr>
          <a:xfrm>
            <a:off x="312780" y="4766655"/>
            <a:ext cx="2220930" cy="352501"/>
            <a:chOff x="6077925" y="4856850"/>
            <a:chExt cx="6064800" cy="1143000"/>
          </a:xfrm>
        </p:grpSpPr>
        <p:sp>
          <p:nvSpPr>
            <p:cNvPr id="713" name="Google Shape;713;p79"/>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714" name="Google Shape;714;p79"/>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715" name="Google Shape;715;p79"/>
          <p:cNvSpPr txBox="1"/>
          <p:nvPr/>
        </p:nvSpPr>
        <p:spPr>
          <a:xfrm>
            <a:off x="623725" y="1138975"/>
            <a:ext cx="81126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 network is a connection between two or more computers that either share resources or what to communicate with each other.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Networks are described by a few features:</a:t>
            </a:r>
            <a:endParaRPr/>
          </a:p>
          <a:p>
            <a:pPr indent="-317500" lvl="0" marL="457200" rtl="0" algn="l">
              <a:spcBef>
                <a:spcPts val="0"/>
              </a:spcBef>
              <a:spcAft>
                <a:spcPts val="0"/>
              </a:spcAft>
              <a:buSzPts val="1400"/>
              <a:buChar char="●"/>
            </a:pPr>
            <a:r>
              <a:rPr lang="en"/>
              <a:t>Topology - How is the network physically laid out?</a:t>
            </a:r>
            <a:endParaRPr/>
          </a:p>
          <a:p>
            <a:pPr indent="-317500" lvl="0" marL="457200" rtl="0" algn="l">
              <a:spcBef>
                <a:spcPts val="0"/>
              </a:spcBef>
              <a:spcAft>
                <a:spcPts val="0"/>
              </a:spcAft>
              <a:buSzPts val="1400"/>
              <a:buChar char="●"/>
            </a:pPr>
            <a:r>
              <a:rPr lang="en"/>
              <a:t>Scope</a:t>
            </a:r>
            <a:endParaRPr/>
          </a:p>
          <a:p>
            <a:pPr indent="-317500" lvl="1" marL="914400" rtl="0" algn="l">
              <a:spcBef>
                <a:spcPts val="0"/>
              </a:spcBef>
              <a:spcAft>
                <a:spcPts val="0"/>
              </a:spcAft>
              <a:buSzPts val="1400"/>
              <a:buChar char="○"/>
            </a:pPr>
            <a:r>
              <a:rPr lang="en"/>
              <a:t>Personal Area Network (short-range - earbud with your phone and smart watch)</a:t>
            </a:r>
            <a:endParaRPr/>
          </a:p>
          <a:p>
            <a:pPr indent="-317500" lvl="1" marL="914400" rtl="0" algn="l">
              <a:spcBef>
                <a:spcPts val="0"/>
              </a:spcBef>
              <a:spcAft>
                <a:spcPts val="0"/>
              </a:spcAft>
              <a:buSzPts val="1400"/>
              <a:buChar char="○"/>
            </a:pPr>
            <a:r>
              <a:rPr lang="en"/>
              <a:t>Local Area Network (building/campus)</a:t>
            </a:r>
            <a:endParaRPr/>
          </a:p>
          <a:p>
            <a:pPr indent="-317500" lvl="1" marL="914400" rtl="0" algn="l">
              <a:spcBef>
                <a:spcPts val="0"/>
              </a:spcBef>
              <a:spcAft>
                <a:spcPts val="0"/>
              </a:spcAft>
              <a:buSzPts val="1400"/>
              <a:buChar char="○"/>
            </a:pPr>
            <a:r>
              <a:rPr lang="en"/>
              <a:t>Metropolitan Area Network (community)</a:t>
            </a:r>
            <a:endParaRPr/>
          </a:p>
          <a:p>
            <a:pPr indent="-317500" lvl="1" marL="914400" rtl="0" algn="l">
              <a:spcBef>
                <a:spcPts val="0"/>
              </a:spcBef>
              <a:spcAft>
                <a:spcPts val="0"/>
              </a:spcAft>
              <a:buSzPts val="1400"/>
              <a:buChar char="○"/>
            </a:pPr>
            <a:r>
              <a:rPr lang="en"/>
              <a:t>Wide Area Network (greater distances)</a:t>
            </a:r>
            <a:endParaRPr/>
          </a:p>
          <a:p>
            <a:pPr indent="-317500" lvl="0" marL="457200" rtl="0" algn="l">
              <a:spcBef>
                <a:spcPts val="0"/>
              </a:spcBef>
              <a:spcAft>
                <a:spcPts val="0"/>
              </a:spcAft>
              <a:buSzPts val="1400"/>
              <a:buChar char="●"/>
            </a:pPr>
            <a:r>
              <a:rPr lang="en"/>
              <a:t>How is it connected: wired (bus) or wireless</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719" name="Shape 719"/>
        <p:cNvGrpSpPr/>
        <p:nvPr/>
      </p:nvGrpSpPr>
      <p:grpSpPr>
        <a:xfrm>
          <a:off x="0" y="0"/>
          <a:ext cx="0" cy="0"/>
          <a:chOff x="0" y="0"/>
          <a:chExt cx="0" cy="0"/>
        </a:xfrm>
      </p:grpSpPr>
      <p:sp>
        <p:nvSpPr>
          <p:cNvPr id="720" name="Google Shape;720;p80"/>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21" name="Google Shape;721;p80"/>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22" name="Google Shape;722;p80"/>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723" name="Google Shape;723;p80"/>
          <p:cNvSpPr txBox="1"/>
          <p:nvPr>
            <p:ph type="title"/>
          </p:nvPr>
        </p:nvSpPr>
        <p:spPr>
          <a:xfrm>
            <a:off x="563475" y="219919"/>
            <a:ext cx="4362600" cy="564600"/>
          </a:xfrm>
          <a:prstGeom prst="rect">
            <a:avLst/>
          </a:prstGeom>
          <a:noFill/>
          <a:ln>
            <a:noFill/>
          </a:ln>
        </p:spPr>
        <p:txBody>
          <a:bodyPr anchorCtr="0" anchor="t" bIns="0" lIns="0" spcFirstLastPara="1" rIns="0" wrap="square" tIns="193300">
            <a:normAutofit/>
          </a:bodyPr>
          <a:lstStyle/>
          <a:p>
            <a:pPr indent="0" lvl="0" marL="12700" rtl="0" algn="l">
              <a:lnSpc>
                <a:spcPct val="100000"/>
              </a:lnSpc>
              <a:spcBef>
                <a:spcPts val="0"/>
              </a:spcBef>
              <a:spcAft>
                <a:spcPts val="0"/>
              </a:spcAft>
              <a:buNone/>
            </a:pPr>
            <a:r>
              <a:rPr lang="en" u="none">
                <a:solidFill>
                  <a:srgbClr val="D1190D"/>
                </a:solidFill>
              </a:rPr>
              <a:t>Networks - Speeds</a:t>
            </a:r>
            <a:endParaRPr u="none">
              <a:solidFill>
                <a:srgbClr val="D1190D"/>
              </a:solidFill>
            </a:endParaRPr>
          </a:p>
        </p:txBody>
      </p:sp>
      <p:sp>
        <p:nvSpPr>
          <p:cNvPr id="724" name="Google Shape;724;p80"/>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725" name="Google Shape;725;p80"/>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None/>
            </a:pPr>
            <a:fld id="{00000000-1234-1234-1234-123412341234}" type="slidenum">
              <a:rPr lang="en"/>
              <a:t>‹#›</a:t>
            </a:fld>
            <a:endParaRPr/>
          </a:p>
        </p:txBody>
      </p:sp>
      <p:sp>
        <p:nvSpPr>
          <p:cNvPr id="726" name="Google Shape;726;p80"/>
          <p:cNvSpPr txBox="1"/>
          <p:nvPr/>
        </p:nvSpPr>
        <p:spPr>
          <a:xfrm>
            <a:off x="2696452" y="4763239"/>
            <a:ext cx="5729100" cy="301200"/>
          </a:xfrm>
          <a:prstGeom prst="rect">
            <a:avLst/>
          </a:prstGeom>
          <a:noFill/>
          <a:ln>
            <a:noFill/>
          </a:ln>
        </p:spPr>
        <p:txBody>
          <a:bodyPr anchorCtr="0" anchor="t" bIns="34275" lIns="68575" spcFirstLastPara="1" rIns="68575" wrap="square" tIns="34275">
            <a:noAutofit/>
          </a:bodyPr>
          <a:lstStyle/>
          <a:p>
            <a:pPr indent="0" lvl="0" marL="12700" marR="0" rtl="0" algn="l">
              <a:spcBef>
                <a:spcPts val="0"/>
              </a:spcBef>
              <a:spcAft>
                <a:spcPts val="0"/>
              </a:spcAft>
              <a:buClr>
                <a:schemeClr val="dk1"/>
              </a:buClr>
              <a:buSzPts val="800"/>
              <a:buFont typeface="Arial"/>
              <a:buNone/>
            </a:pPr>
            <a:r>
              <a:rPr b="1" lang="en" sz="1800">
                <a:solidFill>
                  <a:schemeClr val="lt1"/>
                </a:solidFill>
                <a:latin typeface="Calibri"/>
                <a:ea typeface="Calibri"/>
                <a:cs typeface="Calibri"/>
                <a:sym typeface="Calibri"/>
              </a:rPr>
              <a:t>Computer Science for Everyone, Everywhere (CSEE)</a:t>
            </a:r>
            <a:endParaRPr b="1" i="0" sz="1500" u="none" cap="none" strike="noStrike">
              <a:solidFill>
                <a:schemeClr val="lt1"/>
              </a:solidFill>
              <a:latin typeface="Calibri"/>
              <a:ea typeface="Calibri"/>
              <a:cs typeface="Calibri"/>
              <a:sym typeface="Calibri"/>
            </a:endParaRPr>
          </a:p>
        </p:txBody>
      </p:sp>
      <p:grpSp>
        <p:nvGrpSpPr>
          <p:cNvPr id="727" name="Google Shape;727;p80"/>
          <p:cNvGrpSpPr/>
          <p:nvPr/>
        </p:nvGrpSpPr>
        <p:grpSpPr>
          <a:xfrm>
            <a:off x="312780" y="4766655"/>
            <a:ext cx="2220930" cy="352501"/>
            <a:chOff x="6077925" y="4856850"/>
            <a:chExt cx="6064800" cy="1143000"/>
          </a:xfrm>
        </p:grpSpPr>
        <p:sp>
          <p:nvSpPr>
            <p:cNvPr id="728" name="Google Shape;728;p80"/>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729" name="Google Shape;729;p80"/>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730" name="Google Shape;730;p80"/>
          <p:cNvSpPr txBox="1"/>
          <p:nvPr/>
        </p:nvSpPr>
        <p:spPr>
          <a:xfrm>
            <a:off x="623725" y="1138975"/>
            <a:ext cx="81126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Network speeds are managed in bits per second - we measure how many ones and zeros we can send in a second</a:t>
            </a:r>
            <a:endParaRPr/>
          </a:p>
          <a:p>
            <a:pPr indent="-317500" lvl="0" marL="457200" rtl="0" algn="l">
              <a:spcBef>
                <a:spcPts val="0"/>
              </a:spcBef>
              <a:spcAft>
                <a:spcPts val="0"/>
              </a:spcAft>
              <a:buSzPts val="1400"/>
              <a:buChar char="●"/>
            </a:pPr>
            <a:r>
              <a:rPr lang="en"/>
              <a:t>When we talked about data last week, we talked about how we record data in Bytes.</a:t>
            </a:r>
            <a:endParaRPr/>
          </a:p>
          <a:p>
            <a:pPr indent="-317500" lvl="0" marL="457200" rtl="0" algn="l">
              <a:spcBef>
                <a:spcPts val="0"/>
              </a:spcBef>
              <a:spcAft>
                <a:spcPts val="0"/>
              </a:spcAft>
              <a:buSzPts val="1400"/>
              <a:buChar char="●"/>
            </a:pPr>
            <a:r>
              <a:rPr lang="en"/>
              <a:t>Network speeds are measured in how many 1s and 0s I can send, not how many Bytes i send.</a:t>
            </a:r>
            <a:endParaRPr/>
          </a:p>
          <a:p>
            <a:pPr indent="-317500" lvl="0" marL="457200" rtl="0" algn="l">
              <a:spcBef>
                <a:spcPts val="0"/>
              </a:spcBef>
              <a:spcAft>
                <a:spcPts val="0"/>
              </a:spcAft>
              <a:buSzPts val="1400"/>
              <a:buChar char="●"/>
            </a:pPr>
            <a:r>
              <a:rPr lang="en"/>
              <a:t>Most US homes have about 50 Megabits per second, or Mbps.</a:t>
            </a:r>
            <a:endParaRPr/>
          </a:p>
          <a:p>
            <a:pPr indent="-317500" lvl="0" marL="457200" rtl="0" algn="l">
              <a:spcBef>
                <a:spcPts val="0"/>
              </a:spcBef>
              <a:spcAft>
                <a:spcPts val="0"/>
              </a:spcAft>
              <a:buSzPts val="1400"/>
              <a:buChar char="●"/>
            </a:pPr>
            <a:r>
              <a:rPr lang="en"/>
              <a:t>The average zoom/Google Hangout call is about 4 Mbps</a:t>
            </a:r>
            <a:endParaRPr/>
          </a:p>
        </p:txBody>
      </p:sp>
      <p:sp>
        <p:nvSpPr>
          <p:cNvPr id="731" name="Google Shape;731;p80"/>
          <p:cNvSpPr txBox="1"/>
          <p:nvPr/>
        </p:nvSpPr>
        <p:spPr>
          <a:xfrm>
            <a:off x="668925" y="2829375"/>
            <a:ext cx="520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Grace Hopper and the Nanosecond:</a:t>
            </a:r>
            <a:endParaRPr/>
          </a:p>
        </p:txBody>
      </p:sp>
      <p:pic>
        <p:nvPicPr>
          <p:cNvPr descr="Admiral Grace Hopper was one of the first programmers of the Harvard Mark I computer.  She developed the first compiler for a computer programming language.  Here she explains a nanosecond to a room of learners.&#10;&#10;Transcript:&#10;&#10;They started talking about circuits that acted in nanoseconds.  Billionths of a second.  Well, I didn't know what a billion was (I don't think most of those men downtown knew what a billion is either).  And uh .. if you don't know what a billion is, how on Earth do you know what a billionth is?  I fussed and fumed.  Finally one morning, in total desperation, I called over to the engineering building and I said: &quot;Please cut off a nanosecond and send it over to me.&quot;  And I brought you some today.  Now, what I wanted when I asked for a nanosecond was:  I wanted a piece of wire which would represent the maximum distance that electricity could travel in a billionth of a second.  Now, of course, it wouldn't really be through wire.  It'd be out in space; the velocity of light.  So, if you start with the velocity of light and use your friendly computer, you'll discover that a nanosecond is 11.8 inches long (the maximum limiting distance that electricity can travel in a billionth of a second).  Finally, at the end of about a week, I called back and said:  &quot;I need something to compare this to.  Could I please have a microsecond?&quot;  I've only got one microsecond (so I can't give you each one).  Here's a microsecond:  984 feet.  I sometimes think we ought to hang one over every programmer's desk (or around their neck) so they know what they're throwing away when they throw away microseconds.  Now I hope you all get the nanoseconds.  They're absolutely marvelous for explaining to wives and husbands and children and Admirals and Generals and people like that.  An Admiral wanted to know why it took so damn long to send a message via satellite.  And I had to point out that between here and the satellite there were a very large number of nanoseconds.  You see -- you can explain these things.  It's really very helpful, so be sure to get your nanoseconds." id="732" name="Google Shape;732;p80" title="Admiral Grace Hopper Explains the Nanosecond">
            <a:hlinkClick r:id="rId5"/>
          </p:cNvPr>
          <p:cNvPicPr preferRelativeResize="0"/>
          <p:nvPr/>
        </p:nvPicPr>
        <p:blipFill>
          <a:blip r:embed="rId6">
            <a:alphaModFix/>
          </a:blip>
          <a:stretch>
            <a:fillRect/>
          </a:stretch>
        </p:blipFill>
        <p:spPr>
          <a:xfrm>
            <a:off x="4491400" y="2769450"/>
            <a:ext cx="2428042" cy="182103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2"/>
                                        </p:tgtEl>
                                        <p:attrNameLst>
                                          <p:attrName>style.visibility</p:attrName>
                                        </p:attrNameLst>
                                      </p:cBhvr>
                                      <p:to>
                                        <p:strVal val="visible"/>
                                      </p:to>
                                    </p:set>
                                    <p:animEffect filter="fade" transition="in">
                                      <p:cBhvr>
                                        <p:cTn dur="1000"/>
                                        <p:tgtEl>
                                          <p:spTgt spid="7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8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 of Wearable</a:t>
            </a:r>
            <a:endParaRPr/>
          </a:p>
        </p:txBody>
      </p:sp>
      <p:sp>
        <p:nvSpPr>
          <p:cNvPr id="738" name="Google Shape;738;p81"/>
          <p:cNvSpPr txBox="1"/>
          <p:nvPr>
            <p:ph idx="1" type="body"/>
          </p:nvPr>
        </p:nvSpPr>
        <p:spPr>
          <a:xfrm>
            <a:off x="311700" y="1152475"/>
            <a:ext cx="2634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Wearable are taking the world by storm.  Students will need to be able to navigate this world to understand their comfort levels and how to socialize and cope with this world.</a:t>
            </a:r>
            <a:endParaRPr/>
          </a:p>
        </p:txBody>
      </p:sp>
      <p:pic>
        <p:nvPicPr>
          <p:cNvPr id="739" name="Google Shape;739;p81"/>
          <p:cNvPicPr preferRelativeResize="0"/>
          <p:nvPr/>
        </p:nvPicPr>
        <p:blipFill>
          <a:blip r:embed="rId3">
            <a:alphaModFix/>
          </a:blip>
          <a:stretch>
            <a:fillRect/>
          </a:stretch>
        </p:blipFill>
        <p:spPr>
          <a:xfrm>
            <a:off x="2946300" y="938175"/>
            <a:ext cx="6143150" cy="3698175"/>
          </a:xfrm>
          <a:prstGeom prst="rect">
            <a:avLst/>
          </a:prstGeom>
          <a:noFill/>
          <a:ln>
            <a:noFill/>
          </a:ln>
        </p:spPr>
      </p:pic>
      <p:sp>
        <p:nvSpPr>
          <p:cNvPr id="740" name="Google Shape;740;p81"/>
          <p:cNvSpPr txBox="1"/>
          <p:nvPr/>
        </p:nvSpPr>
        <p:spPr>
          <a:xfrm>
            <a:off x="311700" y="4221125"/>
            <a:ext cx="8874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Image Source: https://onlinelibrary.wiley.com/doi/full/10.1002/adma.201706910?_utm_campaign=mention57529&amp;_utm_medium=inline&amp;_utm_content=lnk241316896300&amp;_utm_source=xakep</a:t>
            </a:r>
            <a:endParaRPr/>
          </a:p>
        </p:txBody>
      </p:sp>
      <p:sp>
        <p:nvSpPr>
          <p:cNvPr id="741" name="Google Shape;741;p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8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Brainstorming</a:t>
            </a:r>
            <a:endParaRPr/>
          </a:p>
        </p:txBody>
      </p:sp>
      <p:sp>
        <p:nvSpPr>
          <p:cNvPr id="747" name="Google Shape;747;p8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 • 8.1.2.NI.1: Model and describe how individuals use computers to connect to other individuals, places, information, and ideas through a network.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Issues:</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How are we connecting?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 8.1.2.NI.2: Describe how the Internet enables individuals to connect with others worldwide.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Issues:</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Social connections</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 8.1.2.NI.3: Create a password that secures access to a device. Explain why it is important to create unique passwords that are not shared with others.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Issues:</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 8.1.2.NI.4: Explain why access to devices need to be secured.</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Issues: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1200"/>
              </a:spcAft>
              <a:buNone/>
            </a:pPr>
            <a:r>
              <a:t/>
            </a:r>
            <a:endParaRPr sz="1300">
              <a:solidFill>
                <a:schemeClr val="dk1"/>
              </a:solidFill>
            </a:endParaRPr>
          </a:p>
        </p:txBody>
      </p:sp>
      <p:sp>
        <p:nvSpPr>
          <p:cNvPr id="748" name="Google Shape;748;p8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83"/>
          <p:cNvSpPr txBox="1"/>
          <p:nvPr>
            <p:ph type="title"/>
          </p:nvPr>
        </p:nvSpPr>
        <p:spPr>
          <a:xfrm>
            <a:off x="311700" y="799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 Understanding Connections - Wireless and Wired - Motivation for Teachers - Beacons of Gondor</a:t>
            </a:r>
            <a:endParaRPr/>
          </a:p>
        </p:txBody>
      </p:sp>
      <p:sp>
        <p:nvSpPr>
          <p:cNvPr id="754" name="Google Shape;754;p83"/>
          <p:cNvSpPr txBox="1"/>
          <p:nvPr>
            <p:ph idx="1" type="body"/>
          </p:nvPr>
        </p:nvSpPr>
        <p:spPr>
          <a:xfrm>
            <a:off x="3879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u="sng">
                <a:solidFill>
                  <a:schemeClr val="hlink"/>
                </a:solidFill>
                <a:hlinkClick r:id="rId3"/>
              </a:rPr>
              <a:t>https://www.youtube.com/watch?v=i6LGJ7evrAg</a:t>
            </a:r>
            <a:r>
              <a:rPr lang="en"/>
              <a:t> </a:t>
            </a:r>
            <a:endParaRPr/>
          </a:p>
        </p:txBody>
      </p:sp>
      <p:sp>
        <p:nvSpPr>
          <p:cNvPr id="755" name="Google Shape;755;p8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Data Collection</a:t>
            </a:r>
            <a:endParaRPr/>
          </a:p>
        </p:txBody>
      </p:sp>
      <p:sp>
        <p:nvSpPr>
          <p:cNvPr id="104" name="Google Shape;104;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Please Please Please fill out your Pre-Survey Data </a:t>
            </a:r>
            <a:br>
              <a:rPr lang="en"/>
            </a:br>
            <a:r>
              <a:rPr lang="en"/>
              <a:t>	If you don’t  …  we will find you!!!</a:t>
            </a:r>
            <a:endParaRPr/>
          </a:p>
          <a:p>
            <a:pPr indent="0" lvl="0" marL="0" rtl="0" algn="l">
              <a:spcBef>
                <a:spcPts val="1200"/>
              </a:spcBef>
              <a:spcAft>
                <a:spcPts val="0"/>
              </a:spcAft>
              <a:buNone/>
            </a:pPr>
            <a:r>
              <a:rPr lang="en"/>
              <a:t>Places to get the Pre-Survey Data:</a:t>
            </a:r>
            <a:endParaRPr/>
          </a:p>
          <a:p>
            <a:pPr indent="-342900" lvl="0" marL="457200" rtl="0" algn="l">
              <a:spcBef>
                <a:spcPts val="1200"/>
              </a:spcBef>
              <a:spcAft>
                <a:spcPts val="0"/>
              </a:spcAft>
              <a:buSzPts val="1800"/>
              <a:buChar char="-"/>
            </a:pPr>
            <a:r>
              <a:rPr lang="en"/>
              <a:t>Best: Your District Content Management Systems like Genesis, LinkIt!, or other places where you grade and get student information.</a:t>
            </a:r>
            <a:endParaRPr/>
          </a:p>
          <a:p>
            <a:pPr indent="-342900" lvl="0" marL="457200" rtl="0" algn="l">
              <a:spcBef>
                <a:spcPts val="0"/>
              </a:spcBef>
              <a:spcAft>
                <a:spcPts val="0"/>
              </a:spcAft>
              <a:buSzPts val="1800"/>
              <a:buChar char="-"/>
            </a:pPr>
            <a:r>
              <a:rPr lang="en"/>
              <a:t>Better: New Jersey School District Performance Reports</a:t>
            </a:r>
            <a:endParaRPr/>
          </a:p>
          <a:p>
            <a:pPr indent="-317500" lvl="1" marL="914400" rtl="0" algn="l">
              <a:spcBef>
                <a:spcPts val="0"/>
              </a:spcBef>
              <a:spcAft>
                <a:spcPts val="0"/>
              </a:spcAft>
              <a:buSzPts val="1400"/>
              <a:buChar char="-"/>
            </a:pPr>
            <a:r>
              <a:rPr lang="en" u="sng">
                <a:solidFill>
                  <a:schemeClr val="hlink"/>
                </a:solidFill>
                <a:hlinkClick r:id="rId3"/>
              </a:rPr>
              <a:t>https://rc.doe.state.nj.us/</a:t>
            </a:r>
            <a:r>
              <a:rPr lang="en"/>
              <a:t> </a:t>
            </a:r>
            <a:endParaRPr/>
          </a:p>
          <a:p>
            <a:pPr indent="-342900" lvl="0" marL="457200" rtl="0" algn="l">
              <a:spcBef>
                <a:spcPts val="0"/>
              </a:spcBef>
              <a:spcAft>
                <a:spcPts val="0"/>
              </a:spcAft>
              <a:buSzPts val="1800"/>
              <a:buChar char="-"/>
            </a:pPr>
            <a:r>
              <a:rPr lang="en"/>
              <a:t>Okay and Acceptable: National Center for Education Statistics IPEDS</a:t>
            </a:r>
            <a:endParaRPr/>
          </a:p>
          <a:p>
            <a:pPr indent="-317500" lvl="1" marL="914400" rtl="0" algn="l">
              <a:spcBef>
                <a:spcPts val="0"/>
              </a:spcBef>
              <a:spcAft>
                <a:spcPts val="0"/>
              </a:spcAft>
              <a:buSzPts val="1400"/>
              <a:buChar char="-"/>
            </a:pPr>
            <a:r>
              <a:rPr lang="en" u="sng">
                <a:solidFill>
                  <a:schemeClr val="hlink"/>
                </a:solidFill>
                <a:hlinkClick r:id="rId4"/>
              </a:rPr>
              <a:t>https://nces.ed.gov/ipeds</a:t>
            </a:r>
            <a:r>
              <a:rPr lang="en"/>
              <a:t> </a:t>
            </a:r>
            <a:endParaRPr/>
          </a:p>
          <a:p>
            <a:pPr indent="0" lvl="0" marL="0" rtl="0" algn="l">
              <a:spcBef>
                <a:spcPts val="1200"/>
              </a:spcBef>
              <a:spcAft>
                <a:spcPts val="1200"/>
              </a:spcAft>
              <a:buNone/>
            </a:pPr>
            <a:r>
              <a:t/>
            </a:r>
            <a:endParaRPr/>
          </a:p>
        </p:txBody>
      </p:sp>
      <p:sp>
        <p:nvSpPr>
          <p:cNvPr id="105" name="Google Shape;105;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8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Debrief - Why are the Beacons of Gondor a Network?</a:t>
            </a:r>
            <a:endParaRPr/>
          </a:p>
        </p:txBody>
      </p:sp>
      <p:sp>
        <p:nvSpPr>
          <p:cNvPr id="761" name="Google Shape;761;p8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Communicate very specific things - protocols</a:t>
            </a:r>
            <a:endParaRPr/>
          </a:p>
          <a:p>
            <a:pPr indent="0" lvl="0" marL="0" rtl="0" algn="l">
              <a:spcBef>
                <a:spcPts val="1200"/>
              </a:spcBef>
              <a:spcAft>
                <a:spcPts val="0"/>
              </a:spcAft>
              <a:buNone/>
            </a:pPr>
            <a:r>
              <a:rPr lang="en"/>
              <a:t>How fast was it? - quicker than horses</a:t>
            </a:r>
            <a:endParaRPr/>
          </a:p>
          <a:p>
            <a:pPr indent="0" lvl="0" marL="0" rtl="0" algn="l">
              <a:spcBef>
                <a:spcPts val="1200"/>
              </a:spcBef>
              <a:spcAft>
                <a:spcPts val="0"/>
              </a:spcAft>
              <a:buNone/>
            </a:pPr>
            <a:r>
              <a:rPr lang="en"/>
              <a:t>We needed the line of sight  - message would have failed otherwise</a:t>
            </a:r>
            <a:endParaRPr/>
          </a:p>
          <a:p>
            <a:pPr indent="0" lvl="0" marL="0" rtl="0" algn="l">
              <a:spcBef>
                <a:spcPts val="1200"/>
              </a:spcBef>
              <a:spcAft>
                <a:spcPts val="0"/>
              </a:spcAft>
              <a:buNone/>
            </a:pPr>
            <a:r>
              <a:rPr lang="en"/>
              <a:t>Each station someone was ready - repeaters, network extenders</a:t>
            </a:r>
            <a:endParaRPr/>
          </a:p>
          <a:p>
            <a:pPr indent="0" lvl="0" marL="0" rtl="0" algn="l">
              <a:spcBef>
                <a:spcPts val="1200"/>
              </a:spcBef>
              <a:spcAft>
                <a:spcPts val="1200"/>
              </a:spcAft>
              <a:buNone/>
            </a:pPr>
            <a:r>
              <a:rPr lang="en"/>
              <a:t>Security - no bugs or viruses because everyone can see</a:t>
            </a:r>
            <a:endParaRPr/>
          </a:p>
        </p:txBody>
      </p:sp>
      <p:sp>
        <p:nvSpPr>
          <p:cNvPr id="762" name="Google Shape;762;p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8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 Building a Network Like the Beacons of Gondor</a:t>
            </a:r>
            <a:endParaRPr/>
          </a:p>
        </p:txBody>
      </p:sp>
      <p:sp>
        <p:nvSpPr>
          <p:cNvPr id="768" name="Google Shape;768;p8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Supplies: Flashlights, String, scissors, index cards and paperclips</a:t>
            </a:r>
            <a:endParaRPr/>
          </a:p>
          <a:p>
            <a:pPr indent="0" lvl="0" marL="0" rtl="0" algn="l">
              <a:spcBef>
                <a:spcPts val="1200"/>
              </a:spcBef>
              <a:spcAft>
                <a:spcPts val="0"/>
              </a:spcAft>
              <a:buNone/>
            </a:pPr>
            <a:r>
              <a:rPr lang="en"/>
              <a:t>Part 1A - Wireless Networks</a:t>
            </a:r>
            <a:endParaRPr/>
          </a:p>
          <a:p>
            <a:pPr indent="0" lvl="0" marL="0" rtl="0" algn="l">
              <a:spcBef>
                <a:spcPts val="1200"/>
              </a:spcBef>
              <a:spcAft>
                <a:spcPts val="0"/>
              </a:spcAft>
              <a:buNone/>
            </a:pPr>
            <a:r>
              <a:rPr lang="en"/>
              <a:t>At your table - give everyone a flashlight.</a:t>
            </a:r>
            <a:endParaRPr/>
          </a:p>
          <a:p>
            <a:pPr indent="0" lvl="0" marL="0" rtl="0" algn="l">
              <a:spcBef>
                <a:spcPts val="1200"/>
              </a:spcBef>
              <a:spcAft>
                <a:spcPts val="0"/>
              </a:spcAft>
              <a:buNone/>
            </a:pPr>
            <a:r>
              <a:rPr lang="en"/>
              <a:t>Pair Up - Try to answer Yes/No questions with just the flashlight.</a:t>
            </a:r>
            <a:endParaRPr/>
          </a:p>
          <a:p>
            <a:pPr indent="0" lvl="0" marL="0" rtl="0" algn="l">
              <a:spcBef>
                <a:spcPts val="1200"/>
              </a:spcBef>
              <a:spcAft>
                <a:spcPts val="0"/>
              </a:spcAft>
              <a:buNone/>
            </a:pPr>
            <a:r>
              <a:rPr lang="en"/>
              <a:t>Next - try to create a chain of people like the Beacons of Gondor - how can you?</a:t>
            </a:r>
            <a:endParaRPr/>
          </a:p>
          <a:p>
            <a:pPr indent="0" lvl="0" marL="0" rtl="0" algn="l">
              <a:spcBef>
                <a:spcPts val="1200"/>
              </a:spcBef>
              <a:spcAft>
                <a:spcPts val="1200"/>
              </a:spcAft>
              <a:buNone/>
            </a:pPr>
            <a:r>
              <a:rPr lang="en"/>
              <a:t>You want to send a message using your flashlights - How?  Come up with a Scheme to do so</a:t>
            </a:r>
            <a:endParaRPr/>
          </a:p>
        </p:txBody>
      </p:sp>
      <p:sp>
        <p:nvSpPr>
          <p:cNvPr id="769" name="Google Shape;769;p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8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Beacons of Gondor - Evil Denathor Edition</a:t>
            </a:r>
            <a:endParaRPr/>
          </a:p>
        </p:txBody>
      </p:sp>
      <p:sp>
        <p:nvSpPr>
          <p:cNvPr id="775" name="Google Shape;775;p8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Now while the Beacons are lit, the evil character Denathor does see that the beacons are lit and proceeds to do some things that are not so nice.</a:t>
            </a:r>
            <a:endParaRPr/>
          </a:p>
          <a:p>
            <a:pPr indent="0" lvl="0" marL="0" rtl="0" algn="l">
              <a:spcBef>
                <a:spcPts val="1200"/>
              </a:spcBef>
              <a:spcAft>
                <a:spcPts val="0"/>
              </a:spcAft>
              <a:buNone/>
            </a:pPr>
            <a:r>
              <a:rPr lang="en"/>
              <a:t>Look at the flashlight - how easy is it for people to intercept the message?</a:t>
            </a:r>
            <a:endParaRPr/>
          </a:p>
          <a:p>
            <a:pPr indent="0" lvl="0" marL="0" rtl="0" algn="l">
              <a:spcBef>
                <a:spcPts val="1200"/>
              </a:spcBef>
              <a:spcAft>
                <a:spcPts val="1200"/>
              </a:spcAft>
              <a:buNone/>
            </a:pPr>
            <a:r>
              <a:rPr lang="en"/>
              <a:t>How can we keep the message private?</a:t>
            </a:r>
            <a:endParaRPr/>
          </a:p>
        </p:txBody>
      </p:sp>
      <p:sp>
        <p:nvSpPr>
          <p:cNvPr id="776" name="Google Shape;776;p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8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1A - Debrief</a:t>
            </a:r>
            <a:endParaRPr/>
          </a:p>
        </p:txBody>
      </p:sp>
      <p:graphicFrame>
        <p:nvGraphicFramePr>
          <p:cNvPr id="782" name="Google Shape;782;p87"/>
          <p:cNvGraphicFramePr/>
          <p:nvPr/>
        </p:nvGraphicFramePr>
        <p:xfrm>
          <a:off x="311700" y="1017725"/>
          <a:ext cx="3000000" cy="3000000"/>
        </p:xfrm>
        <a:graphic>
          <a:graphicData uri="http://schemas.openxmlformats.org/drawingml/2006/table">
            <a:tbl>
              <a:tblPr>
                <a:noFill/>
                <a:tableStyleId>{44256010-0EAC-4903-85BF-085830AD6EE0}</a:tableStyleId>
              </a:tblPr>
              <a:tblGrid>
                <a:gridCol w="3053800"/>
                <a:gridCol w="2651200"/>
                <a:gridCol w="2815600"/>
              </a:tblGrid>
              <a:tr h="501825">
                <a:tc>
                  <a:txBody>
                    <a:bodyPr/>
                    <a:lstStyle/>
                    <a:p>
                      <a:pPr indent="0" lvl="0" marL="0" rtl="0" algn="l">
                        <a:spcBef>
                          <a:spcPts val="0"/>
                        </a:spcBef>
                        <a:spcAft>
                          <a:spcPts val="0"/>
                        </a:spcAft>
                        <a:buNone/>
                      </a:pPr>
                      <a:r>
                        <a:rPr b="1" lang="en" sz="1300"/>
                        <a:t>Pro</a:t>
                      </a:r>
                      <a:endParaRPr b="1" sz="1300"/>
                    </a:p>
                  </a:txBody>
                  <a:tcPr marT="91425" marB="91425" marR="91425" marL="91425">
                    <a:solidFill>
                      <a:schemeClr val="accent6"/>
                    </a:solidFill>
                  </a:tcPr>
                </a:tc>
                <a:tc>
                  <a:txBody>
                    <a:bodyPr/>
                    <a:lstStyle/>
                    <a:p>
                      <a:pPr indent="0" lvl="0" marL="0" rtl="0" algn="l">
                        <a:spcBef>
                          <a:spcPts val="0"/>
                        </a:spcBef>
                        <a:spcAft>
                          <a:spcPts val="0"/>
                        </a:spcAft>
                        <a:buNone/>
                      </a:pPr>
                      <a:r>
                        <a:rPr b="1" lang="en" sz="1300"/>
                        <a:t>Cons</a:t>
                      </a:r>
                      <a:endParaRPr b="1" sz="1300"/>
                    </a:p>
                  </a:txBody>
                  <a:tcPr marT="91425" marB="91425" marR="91425" marL="91425">
                    <a:solidFill>
                      <a:schemeClr val="accent6"/>
                    </a:solidFill>
                  </a:tcPr>
                </a:tc>
                <a:tc>
                  <a:txBody>
                    <a:bodyPr/>
                    <a:lstStyle/>
                    <a:p>
                      <a:pPr indent="0" lvl="0" marL="0" rtl="0" algn="l">
                        <a:spcBef>
                          <a:spcPts val="0"/>
                        </a:spcBef>
                        <a:spcAft>
                          <a:spcPts val="0"/>
                        </a:spcAft>
                        <a:buNone/>
                      </a:pPr>
                      <a:r>
                        <a:rPr b="1" lang="en" sz="1300"/>
                        <a:t>What concept does this address in Computing?</a:t>
                      </a:r>
                      <a:endParaRPr b="1" sz="1300"/>
                    </a:p>
                  </a:txBody>
                  <a:tcPr marT="91425" marB="91425" marR="91425" marL="91425">
                    <a:solidFill>
                      <a:schemeClr val="accent6"/>
                    </a:solidFill>
                  </a:tcPr>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solidFill>
                          <a:schemeClr val="dk1"/>
                        </a:solidFill>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
        <p:nvSpPr>
          <p:cNvPr id="783" name="Google Shape;783;p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8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1B - Wired Network</a:t>
            </a:r>
            <a:endParaRPr/>
          </a:p>
        </p:txBody>
      </p:sp>
      <p:sp>
        <p:nvSpPr>
          <p:cNvPr id="789" name="Google Shape;789;p8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Let’s redo this - but now with String.  </a:t>
            </a:r>
            <a:endParaRPr/>
          </a:p>
          <a:p>
            <a:pPr indent="0" lvl="0" marL="0" rtl="0" algn="l">
              <a:spcBef>
                <a:spcPts val="1200"/>
              </a:spcBef>
              <a:spcAft>
                <a:spcPts val="0"/>
              </a:spcAft>
              <a:buClr>
                <a:schemeClr val="dk1"/>
              </a:buClr>
              <a:buSzPts val="1100"/>
              <a:buFont typeface="Arial"/>
              <a:buNone/>
            </a:pPr>
            <a:r>
              <a:rPr lang="en"/>
              <a:t>You have string on the table.</a:t>
            </a:r>
            <a:endParaRPr/>
          </a:p>
          <a:p>
            <a:pPr indent="0" lvl="0" marL="0" rtl="0" algn="l">
              <a:spcBef>
                <a:spcPts val="1200"/>
              </a:spcBef>
              <a:spcAft>
                <a:spcPts val="0"/>
              </a:spcAft>
              <a:buClr>
                <a:schemeClr val="dk1"/>
              </a:buClr>
              <a:buSzPts val="1100"/>
              <a:buFont typeface="Arial"/>
              <a:buNone/>
            </a:pPr>
            <a:r>
              <a:rPr lang="en"/>
              <a:t>Pretend that each person at the table is a computer.  Create a connection between at least two computers using your “Wire” which is the string.</a:t>
            </a:r>
            <a:endParaRPr/>
          </a:p>
          <a:p>
            <a:pPr indent="0" lvl="0" marL="0" rtl="0" algn="l">
              <a:spcBef>
                <a:spcPts val="1200"/>
              </a:spcBef>
              <a:spcAft>
                <a:spcPts val="0"/>
              </a:spcAft>
              <a:buClr>
                <a:schemeClr val="dk1"/>
              </a:buClr>
              <a:buSzPts val="1100"/>
              <a:buFont typeface="Arial"/>
              <a:buNone/>
            </a:pPr>
            <a:r>
              <a:rPr lang="en"/>
              <a:t>How do you think the computers communicate?</a:t>
            </a:r>
            <a:endParaRPr/>
          </a:p>
          <a:p>
            <a:pPr indent="0" lvl="0" marL="0" rtl="0" algn="l">
              <a:spcBef>
                <a:spcPts val="1200"/>
              </a:spcBef>
              <a:spcAft>
                <a:spcPts val="1200"/>
              </a:spcAft>
              <a:buNone/>
            </a:pPr>
            <a:r>
              <a:t/>
            </a:r>
            <a:endParaRPr/>
          </a:p>
        </p:txBody>
      </p:sp>
      <p:sp>
        <p:nvSpPr>
          <p:cNvPr id="790" name="Google Shape;790;p8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8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1B</a:t>
            </a:r>
            <a:endParaRPr/>
          </a:p>
        </p:txBody>
      </p:sp>
      <p:sp>
        <p:nvSpPr>
          <p:cNvPr id="796" name="Google Shape;796;p8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t>Pick one person as your message sender, pick one person as your message receiver.</a:t>
            </a:r>
            <a:endParaRPr/>
          </a:p>
          <a:p>
            <a:pPr indent="0" lvl="0" marL="0" rtl="0" algn="l">
              <a:spcBef>
                <a:spcPts val="1200"/>
              </a:spcBef>
              <a:spcAft>
                <a:spcPts val="0"/>
              </a:spcAft>
              <a:buClr>
                <a:schemeClr val="dk1"/>
              </a:buClr>
              <a:buSzPts val="1100"/>
              <a:buFont typeface="Arial"/>
              <a:buNone/>
            </a:pPr>
            <a:r>
              <a:rPr lang="en"/>
              <a:t>Sender: Write a sentence that is 5 words long - write each word - and only each word - on a index card. Do not tell your receiver what the message is. Shuffle the cards and “send” the cards over your wire to your receiver.</a:t>
            </a:r>
            <a:endParaRPr/>
          </a:p>
          <a:p>
            <a:pPr indent="0" lvl="0" marL="0" rtl="0" algn="l">
              <a:spcBef>
                <a:spcPts val="1200"/>
              </a:spcBef>
              <a:spcAft>
                <a:spcPts val="0"/>
              </a:spcAft>
              <a:buClr>
                <a:schemeClr val="dk1"/>
              </a:buClr>
              <a:buSzPts val="1100"/>
              <a:buFont typeface="Arial"/>
              <a:buNone/>
            </a:pPr>
            <a:r>
              <a:rPr lang="en"/>
              <a:t>Receiver: Rebuild the message without any help or directions.  Check with the sender.</a:t>
            </a:r>
            <a:endParaRPr/>
          </a:p>
          <a:p>
            <a:pPr indent="0" lvl="0" marL="0" rtl="0" algn="l">
              <a:spcBef>
                <a:spcPts val="1200"/>
              </a:spcBef>
              <a:spcAft>
                <a:spcPts val="1200"/>
              </a:spcAft>
              <a:buNone/>
            </a:pPr>
            <a:r>
              <a:t/>
            </a:r>
            <a:endParaRPr/>
          </a:p>
        </p:txBody>
      </p:sp>
      <p:sp>
        <p:nvSpPr>
          <p:cNvPr id="797" name="Google Shape;797;p8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9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1B - Wired Network</a:t>
            </a:r>
            <a:endParaRPr/>
          </a:p>
        </p:txBody>
      </p:sp>
      <p:sp>
        <p:nvSpPr>
          <p:cNvPr id="803" name="Google Shape;803;p9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Let’s redo this - but now with more connections </a:t>
            </a:r>
            <a:endParaRPr/>
          </a:p>
          <a:p>
            <a:pPr indent="0" lvl="0" marL="0" rtl="0" algn="l">
              <a:spcBef>
                <a:spcPts val="1200"/>
              </a:spcBef>
              <a:spcAft>
                <a:spcPts val="0"/>
              </a:spcAft>
              <a:buClr>
                <a:schemeClr val="dk1"/>
              </a:buClr>
              <a:buSzPts val="1100"/>
              <a:buFont typeface="Arial"/>
              <a:buNone/>
            </a:pPr>
            <a:r>
              <a:rPr lang="en"/>
              <a:t>You have string on the table.</a:t>
            </a:r>
            <a:endParaRPr/>
          </a:p>
          <a:p>
            <a:pPr indent="0" lvl="0" marL="0" rtl="0" algn="l">
              <a:spcBef>
                <a:spcPts val="1200"/>
              </a:spcBef>
              <a:spcAft>
                <a:spcPts val="0"/>
              </a:spcAft>
              <a:buClr>
                <a:schemeClr val="dk1"/>
              </a:buClr>
              <a:buSzPts val="1100"/>
              <a:buFont typeface="Arial"/>
              <a:buNone/>
            </a:pPr>
            <a:r>
              <a:rPr lang="en"/>
              <a:t>Pretend that each person at the table is a computer.  Create a connection between every computer using your “Wire” which is the string.</a:t>
            </a:r>
            <a:endParaRPr/>
          </a:p>
          <a:p>
            <a:pPr indent="0" lvl="0" marL="0" rtl="0" algn="l">
              <a:spcBef>
                <a:spcPts val="1200"/>
              </a:spcBef>
              <a:spcAft>
                <a:spcPts val="0"/>
              </a:spcAft>
              <a:buClr>
                <a:schemeClr val="dk1"/>
              </a:buClr>
              <a:buSzPts val="1100"/>
              <a:buFont typeface="Arial"/>
              <a:buNone/>
            </a:pPr>
            <a:r>
              <a:rPr lang="en"/>
              <a:t>How do you think the computers communicate? What problems do you think happen on this network?</a:t>
            </a:r>
            <a:endParaRPr/>
          </a:p>
          <a:p>
            <a:pPr indent="0" lvl="0" marL="0" rtl="0" algn="l">
              <a:spcBef>
                <a:spcPts val="1200"/>
              </a:spcBef>
              <a:spcAft>
                <a:spcPts val="1200"/>
              </a:spcAft>
              <a:buNone/>
            </a:pPr>
            <a:r>
              <a:t/>
            </a:r>
            <a:endParaRPr/>
          </a:p>
        </p:txBody>
      </p:sp>
      <p:sp>
        <p:nvSpPr>
          <p:cNvPr id="804" name="Google Shape;804;p9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9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1B - Wired Network</a:t>
            </a:r>
            <a:endParaRPr/>
          </a:p>
        </p:txBody>
      </p:sp>
      <p:sp>
        <p:nvSpPr>
          <p:cNvPr id="810" name="Google Shape;810;p9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Let’s redo this - but now with more connections </a:t>
            </a:r>
            <a:endParaRPr/>
          </a:p>
          <a:p>
            <a:pPr indent="0" lvl="0" marL="0" rtl="0" algn="l">
              <a:spcBef>
                <a:spcPts val="1200"/>
              </a:spcBef>
              <a:spcAft>
                <a:spcPts val="0"/>
              </a:spcAft>
              <a:buClr>
                <a:schemeClr val="dk1"/>
              </a:buClr>
              <a:buSzPts val="1100"/>
              <a:buFont typeface="Arial"/>
              <a:buNone/>
            </a:pPr>
            <a:r>
              <a:rPr lang="en"/>
              <a:t>You have string on the table.</a:t>
            </a:r>
            <a:endParaRPr/>
          </a:p>
          <a:p>
            <a:pPr indent="0" lvl="0" marL="0" rtl="0" algn="l">
              <a:spcBef>
                <a:spcPts val="1200"/>
              </a:spcBef>
              <a:spcAft>
                <a:spcPts val="0"/>
              </a:spcAft>
              <a:buClr>
                <a:schemeClr val="dk1"/>
              </a:buClr>
              <a:buSzPts val="1100"/>
              <a:buFont typeface="Arial"/>
              <a:buNone/>
            </a:pPr>
            <a:r>
              <a:rPr lang="en"/>
              <a:t>Pretend that each person at the table is a computer.  Create a connection between every computer using your “Wire” which is the string.</a:t>
            </a:r>
            <a:endParaRPr/>
          </a:p>
          <a:p>
            <a:pPr indent="0" lvl="0" marL="0" rtl="0" algn="l">
              <a:spcBef>
                <a:spcPts val="1200"/>
              </a:spcBef>
              <a:spcAft>
                <a:spcPts val="0"/>
              </a:spcAft>
              <a:buClr>
                <a:schemeClr val="dk1"/>
              </a:buClr>
              <a:buSzPts val="1100"/>
              <a:buFont typeface="Arial"/>
              <a:buNone/>
            </a:pPr>
            <a:r>
              <a:rPr lang="en"/>
              <a:t>How do you think the computers communicate? What problems do you think happen on this network?</a:t>
            </a:r>
            <a:endParaRPr/>
          </a:p>
          <a:p>
            <a:pPr indent="0" lvl="0" marL="0" rtl="0" algn="l">
              <a:spcBef>
                <a:spcPts val="1200"/>
              </a:spcBef>
              <a:spcAft>
                <a:spcPts val="1200"/>
              </a:spcAft>
              <a:buNone/>
            </a:pPr>
            <a:r>
              <a:t/>
            </a:r>
            <a:endParaRPr/>
          </a:p>
        </p:txBody>
      </p:sp>
      <p:sp>
        <p:nvSpPr>
          <p:cNvPr id="811" name="Google Shape;811;p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9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1B - Wired Network</a:t>
            </a:r>
            <a:endParaRPr/>
          </a:p>
        </p:txBody>
      </p:sp>
      <p:sp>
        <p:nvSpPr>
          <p:cNvPr id="817" name="Google Shape;817;p9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Let’s redo this - but now with your own twist</a:t>
            </a:r>
            <a:endParaRPr/>
          </a:p>
          <a:p>
            <a:pPr indent="0" lvl="0" marL="0" rtl="0" algn="l">
              <a:spcBef>
                <a:spcPts val="1200"/>
              </a:spcBef>
              <a:spcAft>
                <a:spcPts val="0"/>
              </a:spcAft>
              <a:buNone/>
            </a:pPr>
            <a:r>
              <a:rPr lang="en"/>
              <a:t>Create your own layout for the network.  It can be random (we call that ad hoc) or have a system to it.  One rule - all computers must be reachable by every other computer.</a:t>
            </a:r>
            <a:endParaRPr/>
          </a:p>
          <a:p>
            <a:pPr indent="0" lvl="0" marL="0" rtl="0" algn="l">
              <a:spcBef>
                <a:spcPts val="1200"/>
              </a:spcBef>
              <a:spcAft>
                <a:spcPts val="0"/>
              </a:spcAft>
              <a:buClr>
                <a:schemeClr val="dk1"/>
              </a:buClr>
              <a:buSzPts val="1100"/>
              <a:buFont typeface="Arial"/>
              <a:buNone/>
            </a:pPr>
            <a:r>
              <a:rPr lang="en"/>
              <a:t>How do you think the computers communicate? What problems do you think happen on this network?</a:t>
            </a:r>
            <a:endParaRPr/>
          </a:p>
          <a:p>
            <a:pPr indent="0" lvl="0" marL="0" rtl="0" algn="l">
              <a:spcBef>
                <a:spcPts val="1200"/>
              </a:spcBef>
              <a:spcAft>
                <a:spcPts val="1200"/>
              </a:spcAft>
              <a:buNone/>
            </a:pPr>
            <a:r>
              <a:t/>
            </a:r>
            <a:endParaRPr/>
          </a:p>
        </p:txBody>
      </p:sp>
      <p:sp>
        <p:nvSpPr>
          <p:cNvPr id="818" name="Google Shape;818;p9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9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Protocols</a:t>
            </a:r>
            <a:endParaRPr/>
          </a:p>
        </p:txBody>
      </p:sp>
      <p:sp>
        <p:nvSpPr>
          <p:cNvPr id="824" name="Google Shape;824;p93"/>
          <p:cNvSpPr txBox="1"/>
          <p:nvPr>
            <p:ph idx="1" type="body"/>
          </p:nvPr>
        </p:nvSpPr>
        <p:spPr>
          <a:xfrm>
            <a:off x="311700" y="3628600"/>
            <a:ext cx="8520600" cy="13866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Protocols are the system of rules by which communication happens.</a:t>
            </a:r>
            <a:endParaRPr/>
          </a:p>
          <a:p>
            <a:pPr indent="0" lvl="0" marL="0" rtl="0" algn="l">
              <a:spcBef>
                <a:spcPts val="1200"/>
              </a:spcBef>
              <a:spcAft>
                <a:spcPts val="0"/>
              </a:spcAft>
              <a:buNone/>
            </a:pPr>
            <a:r>
              <a:rPr lang="en"/>
              <a:t>Humans have protocols in their communication.</a:t>
            </a:r>
            <a:endParaRPr/>
          </a:p>
          <a:p>
            <a:pPr indent="0" lvl="0" marL="0" rtl="0" algn="l">
              <a:spcBef>
                <a:spcPts val="1200"/>
              </a:spcBef>
              <a:spcAft>
                <a:spcPts val="1200"/>
              </a:spcAft>
              <a:buNone/>
            </a:pPr>
            <a:r>
              <a:rPr lang="en"/>
              <a:t>Computers use protocols to communicate with each other.</a:t>
            </a:r>
            <a:endParaRPr/>
          </a:p>
        </p:txBody>
      </p:sp>
      <p:pic>
        <p:nvPicPr>
          <p:cNvPr id="825" name="Google Shape;825;p93"/>
          <p:cNvPicPr preferRelativeResize="0"/>
          <p:nvPr/>
        </p:nvPicPr>
        <p:blipFill>
          <a:blip r:embed="rId3">
            <a:alphaModFix/>
          </a:blip>
          <a:stretch>
            <a:fillRect/>
          </a:stretch>
        </p:blipFill>
        <p:spPr>
          <a:xfrm>
            <a:off x="2556350" y="307888"/>
            <a:ext cx="4762500" cy="3267075"/>
          </a:xfrm>
          <a:prstGeom prst="rect">
            <a:avLst/>
          </a:prstGeom>
          <a:noFill/>
          <a:ln>
            <a:noFill/>
          </a:ln>
        </p:spPr>
      </p:pic>
      <p:sp>
        <p:nvSpPr>
          <p:cNvPr id="826" name="Google Shape;826;p9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Icebreaker - My CS Emoji</a:t>
            </a:r>
            <a:endParaRPr/>
          </a:p>
        </p:txBody>
      </p:sp>
      <p:sp>
        <p:nvSpPr>
          <p:cNvPr id="111" name="Google Shape;111;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Draw two pictures - one on each side of your piece of paper.</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Happy Emoji - Side one - tell us something you love about computers or computer science. - Can be a picture, words - anyway you express yourself</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Grumpy/Sad Emoji - Side two - tell us something that stresses you about computers or computer science (makes your feel grumpy or sad)</a:t>
            </a:r>
            <a:endParaRPr/>
          </a:p>
          <a:p>
            <a:pPr indent="0" lvl="0" marL="0" rtl="0" algn="l">
              <a:spcBef>
                <a:spcPts val="1200"/>
              </a:spcBef>
              <a:spcAft>
                <a:spcPts val="1200"/>
              </a:spcAft>
              <a:buNone/>
            </a:pPr>
            <a:r>
              <a:t/>
            </a:r>
            <a:endParaRPr/>
          </a:p>
        </p:txBody>
      </p:sp>
      <p:sp>
        <p:nvSpPr>
          <p:cNvPr id="112" name="Google Shape;112;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9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HTTP Protocol</a:t>
            </a:r>
            <a:endParaRPr/>
          </a:p>
        </p:txBody>
      </p:sp>
      <p:pic>
        <p:nvPicPr>
          <p:cNvPr id="832" name="Google Shape;832;p94"/>
          <p:cNvPicPr preferRelativeResize="0"/>
          <p:nvPr/>
        </p:nvPicPr>
        <p:blipFill>
          <a:blip r:embed="rId3">
            <a:alphaModFix/>
          </a:blip>
          <a:stretch>
            <a:fillRect/>
          </a:stretch>
        </p:blipFill>
        <p:spPr>
          <a:xfrm>
            <a:off x="2678300" y="352425"/>
            <a:ext cx="6267450" cy="4438650"/>
          </a:xfrm>
          <a:prstGeom prst="rect">
            <a:avLst/>
          </a:prstGeom>
          <a:noFill/>
          <a:ln>
            <a:noFill/>
          </a:ln>
        </p:spPr>
      </p:pic>
      <p:sp>
        <p:nvSpPr>
          <p:cNvPr id="833" name="Google Shape;833;p9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95"/>
          <p:cNvSpPr txBox="1"/>
          <p:nvPr>
            <p:ph type="title"/>
          </p:nvPr>
        </p:nvSpPr>
        <p:spPr>
          <a:xfrm>
            <a:off x="3117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Debrief - Question: What were the differences between Wired and Wireless?</a:t>
            </a:r>
            <a:endParaRPr/>
          </a:p>
        </p:txBody>
      </p:sp>
      <p:graphicFrame>
        <p:nvGraphicFramePr>
          <p:cNvPr id="839" name="Google Shape;839;p95"/>
          <p:cNvGraphicFramePr/>
          <p:nvPr/>
        </p:nvGraphicFramePr>
        <p:xfrm>
          <a:off x="174625" y="976300"/>
          <a:ext cx="3000000" cy="3000000"/>
        </p:xfrm>
        <a:graphic>
          <a:graphicData uri="http://schemas.openxmlformats.org/drawingml/2006/table">
            <a:tbl>
              <a:tblPr>
                <a:noFill/>
                <a:tableStyleId>{44256010-0EAC-4903-85BF-085830AD6EE0}</a:tableStyleId>
              </a:tblPr>
              <a:tblGrid>
                <a:gridCol w="1751050"/>
                <a:gridCol w="1751050"/>
                <a:gridCol w="1751050"/>
                <a:gridCol w="1751050"/>
                <a:gridCol w="1751050"/>
              </a:tblGrid>
              <a:tr h="1089150">
                <a:tc>
                  <a:txBody>
                    <a:bodyPr/>
                    <a:lstStyle/>
                    <a:p>
                      <a:pPr indent="0" lvl="0" marL="0" rtl="0" algn="l">
                        <a:spcBef>
                          <a:spcPts val="0"/>
                        </a:spcBef>
                        <a:spcAft>
                          <a:spcPts val="0"/>
                        </a:spcAft>
                        <a:buNone/>
                      </a:pPr>
                      <a:r>
                        <a:rPr lang="en"/>
                        <a:t>Wired Network Observation</a:t>
                      </a:r>
                      <a:endParaRPr/>
                    </a:p>
                  </a:txBody>
                  <a:tcPr marT="91425" marB="91425" marR="91425" marL="91425"/>
                </a:tc>
                <a:tc>
                  <a:txBody>
                    <a:bodyPr/>
                    <a:lstStyle/>
                    <a:p>
                      <a:pPr indent="0" lvl="0" marL="0" rtl="0" algn="l">
                        <a:spcBef>
                          <a:spcPts val="0"/>
                        </a:spcBef>
                        <a:spcAft>
                          <a:spcPts val="0"/>
                        </a:spcAft>
                        <a:buNone/>
                      </a:pPr>
                      <a:r>
                        <a:rPr lang="en"/>
                        <a:t>My Home or School Network</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a:solidFill>
                            <a:schemeClr val="dk1"/>
                          </a:solidFill>
                        </a:rPr>
                        <a:t>Wireless Network Observation</a:t>
                      </a:r>
                      <a:endParaRPr>
                        <a:solidFill>
                          <a:schemeClr val="dk1"/>
                        </a:solidFill>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My </a:t>
                      </a:r>
                      <a:r>
                        <a:rPr lang="en"/>
                        <a:t>Cell Phone</a:t>
                      </a:r>
                      <a:endParaRPr/>
                    </a:p>
                  </a:txBody>
                  <a:tcPr marT="91425" marB="91425" marR="91425" marL="91425"/>
                </a:tc>
                <a:tc>
                  <a:txBody>
                    <a:bodyPr/>
                    <a:lstStyle/>
                    <a:p>
                      <a:pPr indent="0" lvl="0" marL="0" rtl="0" algn="l">
                        <a:spcBef>
                          <a:spcPts val="0"/>
                        </a:spcBef>
                        <a:spcAft>
                          <a:spcPts val="0"/>
                        </a:spcAft>
                        <a:buNone/>
                      </a:pPr>
                      <a:r>
                        <a:rPr lang="en"/>
                        <a:t>Computer Concept it is Matching</a:t>
                      </a:r>
                      <a:endParaRPr/>
                    </a:p>
                  </a:txBody>
                  <a:tcPr marT="91425" marB="91425" marR="91425" marL="91425"/>
                </a:tc>
              </a:tr>
              <a:tr h="50425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50425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50425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50425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55677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50425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
        <p:nvSpPr>
          <p:cNvPr id="840" name="Google Shape;840;p9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9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1 Debrief</a:t>
            </a:r>
            <a:endParaRPr/>
          </a:p>
        </p:txBody>
      </p:sp>
      <p:sp>
        <p:nvSpPr>
          <p:cNvPr id="846" name="Google Shape;846;p9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Char char="●"/>
            </a:pPr>
            <a:r>
              <a:rPr lang="en"/>
              <a:t>What do you observe about sending the message?</a:t>
            </a:r>
            <a:endParaRPr/>
          </a:p>
          <a:p>
            <a:pPr indent="-310832" lvl="1" marL="914400" rtl="0" algn="l">
              <a:spcBef>
                <a:spcPts val="0"/>
              </a:spcBef>
              <a:spcAft>
                <a:spcPts val="0"/>
              </a:spcAft>
              <a:buSzPct val="100000"/>
              <a:buChar char="○"/>
            </a:pPr>
            <a:r>
              <a:rPr lang="en"/>
              <a:t>How did you send it across the network?</a:t>
            </a:r>
            <a:endParaRPr/>
          </a:p>
          <a:p>
            <a:pPr indent="-310832" lvl="1" marL="914400" rtl="0" algn="l">
              <a:spcBef>
                <a:spcPts val="0"/>
              </a:spcBef>
              <a:spcAft>
                <a:spcPts val="0"/>
              </a:spcAft>
              <a:buSzPct val="100000"/>
              <a:buChar char="○"/>
            </a:pPr>
            <a:r>
              <a:rPr lang="en"/>
              <a:t>Did you give any vocal directions about how to send the message?</a:t>
            </a:r>
            <a:endParaRPr/>
          </a:p>
          <a:p>
            <a:pPr indent="-310832" lvl="1" marL="914400" rtl="0" algn="l">
              <a:spcBef>
                <a:spcPts val="0"/>
              </a:spcBef>
              <a:spcAft>
                <a:spcPts val="0"/>
              </a:spcAft>
              <a:buSzPct val="100000"/>
              <a:buChar char="○"/>
            </a:pPr>
            <a:r>
              <a:rPr lang="en"/>
              <a:t>Did you give any body language clues about how to send the message?</a:t>
            </a:r>
            <a:endParaRPr/>
          </a:p>
          <a:p>
            <a:pPr indent="-334327" lvl="0" marL="457200" rtl="0" algn="l">
              <a:spcBef>
                <a:spcPts val="0"/>
              </a:spcBef>
              <a:spcAft>
                <a:spcPts val="0"/>
              </a:spcAft>
              <a:buSzPct val="100000"/>
              <a:buChar char="●"/>
            </a:pPr>
            <a:r>
              <a:rPr lang="en"/>
              <a:t>What do you observe about receiving the message?</a:t>
            </a:r>
            <a:endParaRPr/>
          </a:p>
          <a:p>
            <a:pPr indent="-310832" lvl="1" marL="914400" rtl="0" algn="l">
              <a:spcBef>
                <a:spcPts val="0"/>
              </a:spcBef>
              <a:spcAft>
                <a:spcPts val="0"/>
              </a:spcAft>
              <a:buSzPct val="100000"/>
              <a:buChar char="○"/>
            </a:pPr>
            <a:r>
              <a:rPr lang="en"/>
              <a:t>Did the cards have any clues about what order the words should have been in?</a:t>
            </a:r>
            <a:endParaRPr/>
          </a:p>
          <a:p>
            <a:pPr indent="-334327" lvl="0" marL="457200" rtl="0" algn="l">
              <a:spcBef>
                <a:spcPts val="0"/>
              </a:spcBef>
              <a:spcAft>
                <a:spcPts val="0"/>
              </a:spcAft>
              <a:buSzPct val="100000"/>
              <a:buChar char="●"/>
            </a:pPr>
            <a:r>
              <a:rPr lang="en"/>
              <a:t>Would a little more directions help you in putting the message together?</a:t>
            </a:r>
            <a:endParaRPr/>
          </a:p>
          <a:p>
            <a:pPr indent="-334327" lvl="0" marL="457200" rtl="0" algn="l">
              <a:spcBef>
                <a:spcPts val="0"/>
              </a:spcBef>
              <a:spcAft>
                <a:spcPts val="0"/>
              </a:spcAft>
              <a:buSzPct val="100000"/>
              <a:buChar char="●"/>
            </a:pPr>
            <a:r>
              <a:rPr lang="en"/>
              <a:t>How much did you rely on your ELA skills to understand how to put the message together?</a:t>
            </a:r>
            <a:endParaRPr/>
          </a:p>
          <a:p>
            <a:pPr indent="-334327" lvl="0" marL="457200" rtl="0" algn="l">
              <a:spcBef>
                <a:spcPts val="0"/>
              </a:spcBef>
              <a:spcAft>
                <a:spcPts val="0"/>
              </a:spcAft>
              <a:buSzPct val="100000"/>
              <a:buChar char="●"/>
            </a:pPr>
            <a:r>
              <a:rPr lang="en"/>
              <a:t>Which network was easier to interrupt?</a:t>
            </a:r>
            <a:endParaRPr/>
          </a:p>
          <a:p>
            <a:pPr indent="-334327" lvl="0" marL="457200" rtl="0" algn="l">
              <a:spcBef>
                <a:spcPts val="0"/>
              </a:spcBef>
              <a:spcAft>
                <a:spcPts val="0"/>
              </a:spcAft>
              <a:buSzPct val="100000"/>
              <a:buChar char="●"/>
            </a:pPr>
            <a:r>
              <a:rPr lang="en"/>
              <a:t>Which network was it easier to see the messages other people were sending at other tables?</a:t>
            </a:r>
            <a:endParaRPr/>
          </a:p>
          <a:p>
            <a:pPr indent="0" lvl="0" marL="0" rtl="0" algn="l">
              <a:spcBef>
                <a:spcPts val="1200"/>
              </a:spcBef>
              <a:spcAft>
                <a:spcPts val="1200"/>
              </a:spcAft>
              <a:buNone/>
            </a:pPr>
            <a:r>
              <a:t/>
            </a:r>
            <a:endParaRPr/>
          </a:p>
        </p:txBody>
      </p:sp>
      <p:sp>
        <p:nvSpPr>
          <p:cNvPr id="847" name="Google Shape;847;p9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9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2: Hack the Classroom</a:t>
            </a:r>
            <a:endParaRPr/>
          </a:p>
        </p:txBody>
      </p:sp>
      <p:sp>
        <p:nvSpPr>
          <p:cNvPr id="853" name="Google Shape;853;p9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Let’s admit it - kids love to get into things they aren’t supposed to …</a:t>
            </a:r>
            <a:endParaRPr/>
          </a:p>
          <a:p>
            <a:pPr indent="0" lvl="0" marL="0" rtl="0" algn="l">
              <a:spcBef>
                <a:spcPts val="1200"/>
              </a:spcBef>
              <a:spcAft>
                <a:spcPts val="0"/>
              </a:spcAft>
              <a:buNone/>
            </a:pPr>
            <a:r>
              <a:rPr lang="en"/>
              <a:t>We have things organized in our classroom and no one is supposed to touch but… We organize our classroom in part for security.</a:t>
            </a:r>
            <a:endParaRPr/>
          </a:p>
          <a:p>
            <a:pPr indent="0" lvl="0" marL="0" rtl="0" algn="l">
              <a:spcBef>
                <a:spcPts val="1200"/>
              </a:spcBef>
              <a:spcAft>
                <a:spcPts val="0"/>
              </a:spcAft>
              <a:buNone/>
            </a:pPr>
            <a:r>
              <a:rPr lang="en"/>
              <a:t>How can we equate our classroom organization with our passwords …</a:t>
            </a:r>
            <a:endParaRPr/>
          </a:p>
          <a:p>
            <a:pPr indent="0" lvl="0" marL="0" rtl="0" algn="l">
              <a:spcBef>
                <a:spcPts val="1200"/>
              </a:spcBef>
              <a:spcAft>
                <a:spcPts val="1200"/>
              </a:spcAft>
              <a:buNone/>
            </a:pPr>
            <a:r>
              <a:rPr lang="en"/>
              <a:t>And have the kids Hack the Classroom …</a:t>
            </a:r>
            <a:endParaRPr/>
          </a:p>
        </p:txBody>
      </p:sp>
      <p:sp>
        <p:nvSpPr>
          <p:cNvPr id="854" name="Google Shape;854;p9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98"/>
          <p:cNvSpPr txBox="1"/>
          <p:nvPr>
            <p:ph type="title"/>
          </p:nvPr>
        </p:nvSpPr>
        <p:spPr>
          <a:xfrm>
            <a:off x="311700" y="957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Typical Elementary Classroom</a:t>
            </a:r>
            <a:endParaRPr/>
          </a:p>
        </p:txBody>
      </p:sp>
      <p:pic>
        <p:nvPicPr>
          <p:cNvPr id="860" name="Google Shape;860;p98"/>
          <p:cNvPicPr preferRelativeResize="0"/>
          <p:nvPr/>
        </p:nvPicPr>
        <p:blipFill>
          <a:blip r:embed="rId3">
            <a:alphaModFix/>
          </a:blip>
          <a:stretch>
            <a:fillRect/>
          </a:stretch>
        </p:blipFill>
        <p:spPr>
          <a:xfrm>
            <a:off x="1183901" y="880500"/>
            <a:ext cx="6547224" cy="4366175"/>
          </a:xfrm>
          <a:prstGeom prst="rect">
            <a:avLst/>
          </a:prstGeom>
          <a:noFill/>
          <a:ln>
            <a:noFill/>
          </a:ln>
        </p:spPr>
      </p:pic>
      <p:sp>
        <p:nvSpPr>
          <p:cNvPr id="861" name="Google Shape;861;p9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99"/>
          <p:cNvSpPr txBox="1"/>
          <p:nvPr>
            <p:ph type="title"/>
          </p:nvPr>
        </p:nvSpPr>
        <p:spPr>
          <a:xfrm>
            <a:off x="181725"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things are stored in the classroom </a:t>
            </a:r>
            <a:endParaRPr/>
          </a:p>
        </p:txBody>
      </p:sp>
      <p:graphicFrame>
        <p:nvGraphicFramePr>
          <p:cNvPr id="867" name="Google Shape;867;p99"/>
          <p:cNvGraphicFramePr/>
          <p:nvPr/>
        </p:nvGraphicFramePr>
        <p:xfrm>
          <a:off x="276000" y="644650"/>
          <a:ext cx="3000000" cy="3000000"/>
        </p:xfrm>
        <a:graphic>
          <a:graphicData uri="http://schemas.openxmlformats.org/drawingml/2006/table">
            <a:tbl>
              <a:tblPr>
                <a:noFill/>
                <a:tableStyleId>{44256010-0EAC-4903-85BF-085830AD6EE0}</a:tableStyleId>
              </a:tblPr>
              <a:tblGrid>
                <a:gridCol w="2202125"/>
                <a:gridCol w="2202125"/>
                <a:gridCol w="2202125"/>
                <a:gridCol w="2202125"/>
              </a:tblGrid>
              <a:tr h="872675">
                <a:tc>
                  <a:txBody>
                    <a:bodyPr/>
                    <a:lstStyle/>
                    <a:p>
                      <a:pPr indent="0" lvl="0" marL="0" rtl="0" algn="l">
                        <a:spcBef>
                          <a:spcPts val="0"/>
                        </a:spcBef>
                        <a:spcAft>
                          <a:spcPts val="0"/>
                        </a:spcAft>
                        <a:buNone/>
                      </a:pPr>
                      <a:r>
                        <a:rPr lang="en" sz="1100"/>
                        <a:t>Storage</a:t>
                      </a:r>
                      <a:endParaRPr sz="1100"/>
                    </a:p>
                  </a:txBody>
                  <a:tcPr marT="91425" marB="91425" marR="91425" marL="91425"/>
                </a:tc>
                <a:tc>
                  <a:txBody>
                    <a:bodyPr/>
                    <a:lstStyle/>
                    <a:p>
                      <a:pPr indent="0" lvl="0" marL="0" rtl="0" algn="l">
                        <a:spcBef>
                          <a:spcPts val="0"/>
                        </a:spcBef>
                        <a:spcAft>
                          <a:spcPts val="0"/>
                        </a:spcAft>
                        <a:buNone/>
                      </a:pPr>
                      <a:r>
                        <a:rPr lang="en" sz="1100"/>
                        <a:t>How Secure is it (or how can i hack it)</a:t>
                      </a:r>
                      <a:endParaRPr sz="1100"/>
                    </a:p>
                  </a:txBody>
                  <a:tcPr marT="91425" marB="91425" marR="91425" marL="91425"/>
                </a:tc>
                <a:tc>
                  <a:txBody>
                    <a:bodyPr/>
                    <a:lstStyle/>
                    <a:p>
                      <a:pPr indent="0" lvl="0" marL="0" rtl="0" algn="l">
                        <a:spcBef>
                          <a:spcPts val="0"/>
                        </a:spcBef>
                        <a:spcAft>
                          <a:spcPts val="0"/>
                        </a:spcAft>
                        <a:buNone/>
                      </a:pPr>
                      <a:r>
                        <a:rPr lang="en" sz="1100"/>
                        <a:t>Why does it have that security level?</a:t>
                      </a:r>
                      <a:endParaRPr sz="1100"/>
                    </a:p>
                  </a:txBody>
                  <a:tcPr marT="91425" marB="91425" marR="91425" marL="91425"/>
                </a:tc>
                <a:tc>
                  <a:txBody>
                    <a:bodyPr/>
                    <a:lstStyle/>
                    <a:p>
                      <a:pPr indent="0" lvl="0" marL="0" rtl="0" algn="l">
                        <a:spcBef>
                          <a:spcPts val="0"/>
                        </a:spcBef>
                        <a:spcAft>
                          <a:spcPts val="0"/>
                        </a:spcAft>
                        <a:buNone/>
                      </a:pPr>
                      <a:r>
                        <a:rPr lang="en" sz="1100"/>
                        <a:t>What concept of Passwords does this represent</a:t>
                      </a:r>
                      <a:endParaRPr sz="1100"/>
                    </a:p>
                  </a:txBody>
                  <a:tcPr marT="91425" marB="91425" marR="91425" marL="91425"/>
                </a:tc>
              </a:tr>
              <a:tr h="364475">
                <a:tc>
                  <a:txBody>
                    <a:bodyPr/>
                    <a:lstStyle/>
                    <a:p>
                      <a:pPr indent="0" lvl="0" marL="0" rtl="0" algn="l">
                        <a:spcBef>
                          <a:spcPts val="0"/>
                        </a:spcBef>
                        <a:spcAft>
                          <a:spcPts val="0"/>
                        </a:spcAft>
                        <a:buNone/>
                      </a:pPr>
                      <a:r>
                        <a:rPr lang="en" sz="1100"/>
                        <a:t>On the kid’s desk</a:t>
                      </a:r>
                      <a:endParaRPr sz="1100"/>
                    </a:p>
                  </a:txBody>
                  <a:tcPr marT="91425" marB="91425" marR="91425" marL="91425"/>
                </a:tc>
                <a:tc>
                  <a:txBody>
                    <a:bodyPr/>
                    <a:lstStyle/>
                    <a:p>
                      <a:pPr indent="0" lvl="0" marL="0" rtl="0" algn="l">
                        <a:spcBef>
                          <a:spcPts val="0"/>
                        </a:spcBef>
                        <a:spcAft>
                          <a:spcPts val="0"/>
                        </a:spcAft>
                        <a:buNone/>
                      </a:pPr>
                      <a:r>
                        <a:rPr lang="en" sz="1100"/>
                        <a:t>Not at all</a:t>
                      </a:r>
                      <a:endParaRPr sz="1100"/>
                    </a:p>
                  </a:txBody>
                  <a:tcPr marT="91425" marB="91425" marR="91425" marL="91425"/>
                </a:tc>
                <a:tc>
                  <a:txBody>
                    <a:bodyPr/>
                    <a:lstStyle/>
                    <a:p>
                      <a:pPr indent="0" lvl="0" marL="0" rtl="0" algn="l">
                        <a:spcBef>
                          <a:spcPts val="0"/>
                        </a:spcBef>
                        <a:spcAft>
                          <a:spcPts val="0"/>
                        </a:spcAft>
                        <a:buNone/>
                      </a:pPr>
                      <a:r>
                        <a:rPr lang="en" sz="1200"/>
                        <a:t>public</a:t>
                      </a:r>
                      <a:endParaRPr sz="1100"/>
                    </a:p>
                  </a:txBody>
                  <a:tcPr marT="91425" marB="91425" marR="91425" marL="91425"/>
                </a:tc>
                <a:tc>
                  <a:txBody>
                    <a:bodyPr/>
                    <a:lstStyle/>
                    <a:p>
                      <a:pPr indent="0" lvl="0" marL="0" rtl="0" algn="l">
                        <a:spcBef>
                          <a:spcPts val="0"/>
                        </a:spcBef>
                        <a:spcAft>
                          <a:spcPts val="0"/>
                        </a:spcAft>
                        <a:buNone/>
                      </a:pPr>
                      <a:r>
                        <a:rPr lang="en" sz="1100"/>
                        <a:t>Not having a password</a:t>
                      </a:r>
                      <a:endParaRPr sz="1100"/>
                    </a:p>
                  </a:txBody>
                  <a:tcPr marT="91425" marB="91425" marR="91425" marL="91425"/>
                </a:tc>
              </a:tr>
              <a:tr h="360325">
                <a:tc>
                  <a:txBody>
                    <a:bodyPr/>
                    <a:lstStyle/>
                    <a:p>
                      <a:pPr indent="0" lvl="0" marL="0" rtl="0" algn="l">
                        <a:spcBef>
                          <a:spcPts val="0"/>
                        </a:spcBef>
                        <a:spcAft>
                          <a:spcPts val="0"/>
                        </a:spcAft>
                        <a:buNone/>
                      </a:pPr>
                      <a:r>
                        <a:rPr lang="en" sz="1100"/>
                        <a:t>On a shelf</a:t>
                      </a:r>
                      <a:endParaRPr sz="1100"/>
                    </a:p>
                  </a:txBody>
                  <a:tcPr marT="91425" marB="91425" marR="91425" marL="91425"/>
                </a:tc>
                <a:tc>
                  <a:txBody>
                    <a:bodyPr/>
                    <a:lstStyle/>
                    <a:p>
                      <a:pPr indent="0" lvl="0" marL="0" rtl="0" algn="l">
                        <a:spcBef>
                          <a:spcPts val="0"/>
                        </a:spcBef>
                        <a:spcAft>
                          <a:spcPts val="0"/>
                        </a:spcAft>
                        <a:buNone/>
                      </a:pPr>
                      <a:r>
                        <a:rPr lang="en" sz="1100"/>
                        <a:t>low</a:t>
                      </a:r>
                      <a:endParaRPr sz="1100"/>
                    </a:p>
                  </a:txBody>
                  <a:tcPr marT="91425" marB="91425" marR="91425" marL="91425"/>
                </a:tc>
                <a:tc>
                  <a:txBody>
                    <a:bodyPr/>
                    <a:lstStyle/>
                    <a:p>
                      <a:pPr indent="0" lvl="0" marL="0" rtl="0" algn="l">
                        <a:spcBef>
                          <a:spcPts val="0"/>
                        </a:spcBef>
                        <a:spcAft>
                          <a:spcPts val="0"/>
                        </a:spcAft>
                        <a:buNone/>
                      </a:pPr>
                      <a:r>
                        <a:rPr lang="en" sz="1100"/>
                        <a:t>protected</a:t>
                      </a:r>
                      <a:endParaRPr sz="1100"/>
                    </a:p>
                  </a:txBody>
                  <a:tcPr marT="91425" marB="91425" marR="91425" marL="91425"/>
                </a:tc>
                <a:tc>
                  <a:txBody>
                    <a:bodyPr/>
                    <a:lstStyle/>
                    <a:p>
                      <a:pPr indent="0" lvl="0" marL="0" rtl="0" algn="l">
                        <a:spcBef>
                          <a:spcPts val="0"/>
                        </a:spcBef>
                        <a:spcAft>
                          <a:spcPts val="0"/>
                        </a:spcAft>
                        <a:buNone/>
                      </a:pPr>
                      <a:r>
                        <a:t/>
                      </a:r>
                      <a:endParaRPr sz="1100"/>
                    </a:p>
                  </a:txBody>
                  <a:tcPr marT="91425" marB="91425" marR="91425" marL="91425"/>
                </a:tc>
              </a:tr>
              <a:tr h="365550">
                <a:tc>
                  <a:txBody>
                    <a:bodyPr/>
                    <a:lstStyle/>
                    <a:p>
                      <a:pPr indent="0" lvl="0" marL="0" rtl="0" algn="l">
                        <a:spcBef>
                          <a:spcPts val="0"/>
                        </a:spcBef>
                        <a:spcAft>
                          <a:spcPts val="0"/>
                        </a:spcAft>
                        <a:buNone/>
                      </a:pPr>
                      <a:r>
                        <a:rPr lang="en" sz="1100"/>
                        <a:t>On a </a:t>
                      </a:r>
                      <a:r>
                        <a:rPr lang="en" sz="1100"/>
                        <a:t>shelf</a:t>
                      </a:r>
                      <a:r>
                        <a:rPr lang="en" sz="1100"/>
                        <a:t> in a bin with a lid</a:t>
                      </a:r>
                      <a:endParaRPr sz="1100"/>
                    </a:p>
                  </a:txBody>
                  <a:tcPr marT="91425" marB="91425" marR="91425" marL="91425"/>
                </a:tc>
                <a:tc>
                  <a:txBody>
                    <a:bodyPr/>
                    <a:lstStyle/>
                    <a:p>
                      <a:pPr indent="0" lvl="0" marL="0" rtl="0" algn="l">
                        <a:spcBef>
                          <a:spcPts val="0"/>
                        </a:spcBef>
                        <a:spcAft>
                          <a:spcPts val="0"/>
                        </a:spcAft>
                        <a:buNone/>
                      </a:pPr>
                      <a:r>
                        <a:rPr lang="en" sz="1100"/>
                        <a:t>medium</a:t>
                      </a:r>
                      <a:endParaRPr sz="1100"/>
                    </a:p>
                  </a:txBody>
                  <a:tcPr marT="91425" marB="91425" marR="91425" marL="91425"/>
                </a:tc>
                <a:tc>
                  <a:txBody>
                    <a:bodyPr/>
                    <a:lstStyle/>
                    <a:p>
                      <a:pPr indent="0" lvl="0" marL="0" rtl="0" algn="l">
                        <a:spcBef>
                          <a:spcPts val="0"/>
                        </a:spcBef>
                        <a:spcAft>
                          <a:spcPts val="0"/>
                        </a:spcAft>
                        <a:buNone/>
                      </a:pPr>
                      <a:r>
                        <a:t/>
                      </a:r>
                      <a:endParaRPr sz="1100"/>
                    </a:p>
                  </a:txBody>
                  <a:tcPr marT="91425" marB="91425" marR="91425" marL="91425"/>
                </a:tc>
                <a:tc>
                  <a:txBody>
                    <a:bodyPr/>
                    <a:lstStyle/>
                    <a:p>
                      <a:pPr indent="0" lvl="0" marL="0" rtl="0" algn="l">
                        <a:spcBef>
                          <a:spcPts val="0"/>
                        </a:spcBef>
                        <a:spcAft>
                          <a:spcPts val="0"/>
                        </a:spcAft>
                        <a:buNone/>
                      </a:pPr>
                      <a:r>
                        <a:t/>
                      </a:r>
                      <a:endParaRPr sz="1100"/>
                    </a:p>
                  </a:txBody>
                  <a:tcPr marT="91425" marB="91425" marR="91425" marL="91425"/>
                </a:tc>
              </a:tr>
              <a:tr h="310850">
                <a:tc>
                  <a:txBody>
                    <a:bodyPr/>
                    <a:lstStyle/>
                    <a:p>
                      <a:pPr indent="0" lvl="0" marL="0" rtl="0" algn="l">
                        <a:spcBef>
                          <a:spcPts val="0"/>
                        </a:spcBef>
                        <a:spcAft>
                          <a:spcPts val="0"/>
                        </a:spcAft>
                        <a:buNone/>
                      </a:pPr>
                      <a:r>
                        <a:rPr lang="en" sz="1100"/>
                        <a:t>In a closet</a:t>
                      </a:r>
                      <a:endParaRPr sz="1100"/>
                    </a:p>
                  </a:txBody>
                  <a:tcPr marT="91425" marB="91425" marR="91425" marL="91425"/>
                </a:tc>
                <a:tc>
                  <a:txBody>
                    <a:bodyPr/>
                    <a:lstStyle/>
                    <a:p>
                      <a:pPr indent="0" lvl="0" marL="0" rtl="0" algn="l">
                        <a:spcBef>
                          <a:spcPts val="0"/>
                        </a:spcBef>
                        <a:spcAft>
                          <a:spcPts val="0"/>
                        </a:spcAft>
                        <a:buNone/>
                      </a:pPr>
                      <a:r>
                        <a:rPr lang="en" sz="1100"/>
                        <a:t>medium</a:t>
                      </a:r>
                      <a:endParaRPr sz="1100"/>
                    </a:p>
                  </a:txBody>
                  <a:tcPr marT="91425" marB="91425" marR="91425" marL="91425"/>
                </a:tc>
                <a:tc>
                  <a:txBody>
                    <a:bodyPr/>
                    <a:lstStyle/>
                    <a:p>
                      <a:pPr indent="0" lvl="0" marL="0" rtl="0" algn="l">
                        <a:spcBef>
                          <a:spcPts val="0"/>
                        </a:spcBef>
                        <a:spcAft>
                          <a:spcPts val="0"/>
                        </a:spcAft>
                        <a:buNone/>
                      </a:pPr>
                      <a:r>
                        <a:t/>
                      </a:r>
                      <a:endParaRPr sz="1100"/>
                    </a:p>
                  </a:txBody>
                  <a:tcPr marT="91425" marB="91425" marR="91425" marL="91425"/>
                </a:tc>
                <a:tc>
                  <a:txBody>
                    <a:bodyPr/>
                    <a:lstStyle/>
                    <a:p>
                      <a:pPr indent="0" lvl="0" marL="0" rtl="0" algn="l">
                        <a:spcBef>
                          <a:spcPts val="0"/>
                        </a:spcBef>
                        <a:spcAft>
                          <a:spcPts val="0"/>
                        </a:spcAft>
                        <a:buNone/>
                      </a:pPr>
                      <a:r>
                        <a:t/>
                      </a:r>
                      <a:endParaRPr sz="1100"/>
                    </a:p>
                  </a:txBody>
                  <a:tcPr marT="91425" marB="91425" marR="91425" marL="91425"/>
                </a:tc>
              </a:tr>
              <a:tr h="343825">
                <a:tc>
                  <a:txBody>
                    <a:bodyPr/>
                    <a:lstStyle/>
                    <a:p>
                      <a:pPr indent="0" lvl="0" marL="0" rtl="0" algn="l">
                        <a:spcBef>
                          <a:spcPts val="0"/>
                        </a:spcBef>
                        <a:spcAft>
                          <a:spcPts val="0"/>
                        </a:spcAft>
                        <a:buNone/>
                      </a:pPr>
                      <a:r>
                        <a:rPr lang="en" sz="1100"/>
                        <a:t>In a closet with a lock</a:t>
                      </a:r>
                      <a:endParaRPr sz="1100"/>
                    </a:p>
                  </a:txBody>
                  <a:tcPr marT="91425" marB="91425" marR="91425" marL="91425"/>
                </a:tc>
                <a:tc>
                  <a:txBody>
                    <a:bodyPr/>
                    <a:lstStyle/>
                    <a:p>
                      <a:pPr indent="0" lvl="0" marL="0" rtl="0" algn="l">
                        <a:spcBef>
                          <a:spcPts val="0"/>
                        </a:spcBef>
                        <a:spcAft>
                          <a:spcPts val="0"/>
                        </a:spcAft>
                        <a:buNone/>
                      </a:pPr>
                      <a:r>
                        <a:rPr lang="en" sz="1100"/>
                        <a:t>high</a:t>
                      </a:r>
                      <a:endParaRPr sz="1100"/>
                    </a:p>
                  </a:txBody>
                  <a:tcPr marT="91425" marB="91425" marR="91425" marL="91425"/>
                </a:tc>
                <a:tc>
                  <a:txBody>
                    <a:bodyPr/>
                    <a:lstStyle/>
                    <a:p>
                      <a:pPr indent="0" lvl="0" marL="0" rtl="0" algn="l">
                        <a:spcBef>
                          <a:spcPts val="0"/>
                        </a:spcBef>
                        <a:spcAft>
                          <a:spcPts val="0"/>
                        </a:spcAft>
                        <a:buNone/>
                      </a:pPr>
                      <a:r>
                        <a:t/>
                      </a:r>
                      <a:endParaRPr sz="1100"/>
                    </a:p>
                  </a:txBody>
                  <a:tcPr marT="91425" marB="91425" marR="91425" marL="91425"/>
                </a:tc>
                <a:tc>
                  <a:txBody>
                    <a:bodyPr/>
                    <a:lstStyle/>
                    <a:p>
                      <a:pPr indent="0" lvl="0" marL="0" rtl="0" algn="l">
                        <a:spcBef>
                          <a:spcPts val="0"/>
                        </a:spcBef>
                        <a:spcAft>
                          <a:spcPts val="0"/>
                        </a:spcAft>
                        <a:buNone/>
                      </a:pPr>
                      <a:r>
                        <a:t/>
                      </a:r>
                      <a:endParaRPr sz="1100"/>
                    </a:p>
                  </a:txBody>
                  <a:tcPr marT="91425" marB="91425" marR="91425" marL="91425"/>
                </a:tc>
              </a:tr>
              <a:tr h="516925">
                <a:tc>
                  <a:txBody>
                    <a:bodyPr/>
                    <a:lstStyle/>
                    <a:p>
                      <a:pPr indent="0" lvl="0" marL="0" rtl="0" algn="l">
                        <a:spcBef>
                          <a:spcPts val="0"/>
                        </a:spcBef>
                        <a:spcAft>
                          <a:spcPts val="0"/>
                        </a:spcAft>
                        <a:buNone/>
                      </a:pPr>
                      <a:r>
                        <a:rPr lang="en" sz="1100"/>
                        <a:t>On the teachers desk</a:t>
                      </a:r>
                      <a:endParaRPr sz="1100"/>
                    </a:p>
                  </a:txBody>
                  <a:tcPr marT="91425" marB="91425" marR="91425" marL="91425"/>
                </a:tc>
                <a:tc>
                  <a:txBody>
                    <a:bodyPr/>
                    <a:lstStyle/>
                    <a:p>
                      <a:pPr indent="0" lvl="0" marL="0" rtl="0" algn="l">
                        <a:spcBef>
                          <a:spcPts val="0"/>
                        </a:spcBef>
                        <a:spcAft>
                          <a:spcPts val="0"/>
                        </a:spcAft>
                        <a:buNone/>
                      </a:pPr>
                      <a:r>
                        <a:rPr lang="en" sz="1100"/>
                        <a:t>medium</a:t>
                      </a:r>
                      <a:endParaRPr sz="1100"/>
                    </a:p>
                  </a:txBody>
                  <a:tcPr marT="91425" marB="91425" marR="91425" marL="91425"/>
                </a:tc>
                <a:tc>
                  <a:txBody>
                    <a:bodyPr/>
                    <a:lstStyle/>
                    <a:p>
                      <a:pPr indent="0" lvl="0" marL="0" rtl="0" algn="l">
                        <a:spcBef>
                          <a:spcPts val="0"/>
                        </a:spcBef>
                        <a:spcAft>
                          <a:spcPts val="0"/>
                        </a:spcAft>
                        <a:buNone/>
                      </a:pPr>
                      <a:r>
                        <a:t/>
                      </a:r>
                      <a:endParaRPr sz="1100"/>
                    </a:p>
                  </a:txBody>
                  <a:tcPr marT="91425" marB="91425" marR="91425" marL="91425"/>
                </a:tc>
                <a:tc>
                  <a:txBody>
                    <a:bodyPr/>
                    <a:lstStyle/>
                    <a:p>
                      <a:pPr indent="0" lvl="0" marL="0" rtl="0" algn="l">
                        <a:spcBef>
                          <a:spcPts val="0"/>
                        </a:spcBef>
                        <a:spcAft>
                          <a:spcPts val="0"/>
                        </a:spcAft>
                        <a:buNone/>
                      </a:pPr>
                      <a:r>
                        <a:t/>
                      </a:r>
                      <a:endParaRPr sz="1100"/>
                    </a:p>
                  </a:txBody>
                  <a:tcPr marT="91425" marB="91425" marR="91425" marL="91425"/>
                </a:tc>
              </a:tr>
              <a:tr h="516925">
                <a:tc>
                  <a:txBody>
                    <a:bodyPr/>
                    <a:lstStyle/>
                    <a:p>
                      <a:pPr indent="0" lvl="0" marL="0" rtl="0" algn="l">
                        <a:spcBef>
                          <a:spcPts val="0"/>
                        </a:spcBef>
                        <a:spcAft>
                          <a:spcPts val="0"/>
                        </a:spcAft>
                        <a:buNone/>
                      </a:pPr>
                      <a:r>
                        <a:rPr lang="en" sz="1100"/>
                        <a:t>Locked</a:t>
                      </a:r>
                      <a:r>
                        <a:rPr lang="en" sz="1100"/>
                        <a:t> in desk</a:t>
                      </a:r>
                      <a:endParaRPr sz="1100"/>
                    </a:p>
                  </a:txBody>
                  <a:tcPr marT="91425" marB="91425" marR="91425" marL="91425"/>
                </a:tc>
                <a:tc>
                  <a:txBody>
                    <a:bodyPr/>
                    <a:lstStyle/>
                    <a:p>
                      <a:pPr indent="0" lvl="0" marL="0" rtl="0" algn="l">
                        <a:spcBef>
                          <a:spcPts val="0"/>
                        </a:spcBef>
                        <a:spcAft>
                          <a:spcPts val="0"/>
                        </a:spcAft>
                        <a:buNone/>
                      </a:pPr>
                      <a:r>
                        <a:rPr lang="en" sz="1100"/>
                        <a:t>high</a:t>
                      </a:r>
                      <a:endParaRPr sz="1100"/>
                    </a:p>
                  </a:txBody>
                  <a:tcPr marT="91425" marB="91425" marR="91425" marL="91425"/>
                </a:tc>
                <a:tc>
                  <a:txBody>
                    <a:bodyPr/>
                    <a:lstStyle/>
                    <a:p>
                      <a:pPr indent="0" lvl="0" marL="0" rtl="0" algn="l">
                        <a:spcBef>
                          <a:spcPts val="0"/>
                        </a:spcBef>
                        <a:spcAft>
                          <a:spcPts val="0"/>
                        </a:spcAft>
                        <a:buNone/>
                      </a:pPr>
                      <a:r>
                        <a:t/>
                      </a:r>
                      <a:endParaRPr sz="1100"/>
                    </a:p>
                  </a:txBody>
                  <a:tcPr marT="91425" marB="91425" marR="91425" marL="91425"/>
                </a:tc>
                <a:tc>
                  <a:txBody>
                    <a:bodyPr/>
                    <a:lstStyle/>
                    <a:p>
                      <a:pPr indent="0" lvl="0" marL="0" rtl="0" algn="l">
                        <a:spcBef>
                          <a:spcPts val="0"/>
                        </a:spcBef>
                        <a:spcAft>
                          <a:spcPts val="0"/>
                        </a:spcAft>
                        <a:buNone/>
                      </a:pPr>
                      <a:r>
                        <a:t/>
                      </a:r>
                      <a:endParaRPr sz="1100"/>
                    </a:p>
                  </a:txBody>
                  <a:tcPr marT="91425" marB="91425" marR="91425" marL="91425"/>
                </a:tc>
              </a:tr>
              <a:tr h="516925">
                <a:tc>
                  <a:txBody>
                    <a:bodyPr/>
                    <a:lstStyle/>
                    <a:p>
                      <a:pPr indent="0" lvl="0" marL="0" rtl="0" algn="l">
                        <a:spcBef>
                          <a:spcPts val="0"/>
                        </a:spcBef>
                        <a:spcAft>
                          <a:spcPts val="0"/>
                        </a:spcAft>
                        <a:buNone/>
                      </a:pPr>
                      <a:r>
                        <a:rPr lang="en" sz="1100"/>
                        <a:t>On A shelf higher than 4 ft.</a:t>
                      </a:r>
                      <a:endParaRPr sz="1100"/>
                    </a:p>
                  </a:txBody>
                  <a:tcPr marT="91425" marB="91425" marR="91425" marL="91425"/>
                </a:tc>
                <a:tc>
                  <a:txBody>
                    <a:bodyPr/>
                    <a:lstStyle/>
                    <a:p>
                      <a:pPr indent="0" lvl="0" marL="0" rtl="0" algn="l">
                        <a:spcBef>
                          <a:spcPts val="0"/>
                        </a:spcBef>
                        <a:spcAft>
                          <a:spcPts val="0"/>
                        </a:spcAft>
                        <a:buNone/>
                      </a:pPr>
                      <a:r>
                        <a:t/>
                      </a:r>
                      <a:endParaRPr sz="1100"/>
                    </a:p>
                  </a:txBody>
                  <a:tcPr marT="91425" marB="91425" marR="91425" marL="91425"/>
                </a:tc>
                <a:tc>
                  <a:txBody>
                    <a:bodyPr/>
                    <a:lstStyle/>
                    <a:p>
                      <a:pPr indent="0" lvl="0" marL="0" rtl="0" algn="l">
                        <a:spcBef>
                          <a:spcPts val="0"/>
                        </a:spcBef>
                        <a:spcAft>
                          <a:spcPts val="0"/>
                        </a:spcAft>
                        <a:buNone/>
                      </a:pPr>
                      <a:r>
                        <a:t/>
                      </a:r>
                      <a:endParaRPr sz="1100"/>
                    </a:p>
                  </a:txBody>
                  <a:tcPr marT="91425" marB="91425" marR="91425" marL="91425"/>
                </a:tc>
                <a:tc>
                  <a:txBody>
                    <a:bodyPr/>
                    <a:lstStyle/>
                    <a:p>
                      <a:pPr indent="0" lvl="0" marL="0" rtl="0" algn="l">
                        <a:spcBef>
                          <a:spcPts val="0"/>
                        </a:spcBef>
                        <a:spcAft>
                          <a:spcPts val="0"/>
                        </a:spcAft>
                        <a:buNone/>
                      </a:pPr>
                      <a:r>
                        <a:t/>
                      </a:r>
                      <a:endParaRPr sz="1100"/>
                    </a:p>
                  </a:txBody>
                  <a:tcPr marT="91425" marB="91425" marR="91425" marL="91425"/>
                </a:tc>
              </a:tr>
            </a:tbl>
          </a:graphicData>
        </a:graphic>
      </p:graphicFrame>
      <p:sp>
        <p:nvSpPr>
          <p:cNvPr id="868" name="Google Shape;868;p9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10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Synthesizing</a:t>
            </a:r>
            <a:r>
              <a:rPr lang="en"/>
              <a:t> - Map my classroom or home</a:t>
            </a:r>
            <a:endParaRPr/>
          </a:p>
        </p:txBody>
      </p:sp>
      <p:sp>
        <p:nvSpPr>
          <p:cNvPr id="874" name="Google Shape;874;p10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Have students then draw out what they understand about the classroom or their house.  How do they identify secure areas and not secure areas?</a:t>
            </a:r>
            <a:endParaRPr/>
          </a:p>
          <a:p>
            <a:pPr indent="0" lvl="0" marL="0" rtl="0" algn="l">
              <a:spcBef>
                <a:spcPts val="1200"/>
              </a:spcBef>
              <a:spcAft>
                <a:spcPts val="0"/>
              </a:spcAft>
              <a:buNone/>
            </a:pPr>
            <a:r>
              <a:rPr lang="en" u="sng">
                <a:solidFill>
                  <a:schemeClr val="hlink"/>
                </a:solidFill>
                <a:hlinkClick r:id="rId3"/>
              </a:rPr>
              <a:t>https://kids.kiddle.co/Computer_security</a:t>
            </a:r>
            <a:r>
              <a:rPr lang="en"/>
              <a:t> </a:t>
            </a:r>
            <a:endParaRPr/>
          </a:p>
          <a:p>
            <a:pPr indent="0" lvl="0" marL="0" rtl="0" algn="l">
              <a:spcBef>
                <a:spcPts val="1200"/>
              </a:spcBef>
              <a:spcAft>
                <a:spcPts val="1200"/>
              </a:spcAft>
              <a:buNone/>
            </a:pPr>
            <a:r>
              <a:rPr lang="en" u="sng">
                <a:solidFill>
                  <a:schemeClr val="hlink"/>
                </a:solidFill>
                <a:hlinkClick r:id="rId4"/>
              </a:rPr>
              <a:t>https://beinternetawesome.withgoogle.com/en_us/</a:t>
            </a:r>
            <a:r>
              <a:rPr lang="en"/>
              <a:t> </a:t>
            </a:r>
            <a:endParaRPr/>
          </a:p>
        </p:txBody>
      </p:sp>
      <p:sp>
        <p:nvSpPr>
          <p:cNvPr id="875" name="Google Shape;875;p10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10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Homework - hack my house?</a:t>
            </a:r>
            <a:endParaRPr/>
          </a:p>
        </p:txBody>
      </p:sp>
      <p:sp>
        <p:nvSpPr>
          <p:cNvPr id="881" name="Google Shape;881;p10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graphicFrame>
        <p:nvGraphicFramePr>
          <p:cNvPr id="882" name="Google Shape;882;p101"/>
          <p:cNvGraphicFramePr/>
          <p:nvPr/>
        </p:nvGraphicFramePr>
        <p:xfrm>
          <a:off x="952500" y="1809750"/>
          <a:ext cx="3000000" cy="3000000"/>
        </p:xfrm>
        <a:graphic>
          <a:graphicData uri="http://schemas.openxmlformats.org/drawingml/2006/table">
            <a:tbl>
              <a:tblPr>
                <a:noFill/>
                <a:tableStyleId>{44256010-0EAC-4903-85BF-085830AD6EE0}</a:tableStyleId>
              </a:tblPr>
              <a:tblGrid>
                <a:gridCol w="1447800"/>
                <a:gridCol w="1447800"/>
                <a:gridCol w="1447800"/>
                <a:gridCol w="1447800"/>
                <a:gridCol w="1447800"/>
              </a:tblGrid>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
        <p:nvSpPr>
          <p:cNvPr id="883" name="Google Shape;883;p10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10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Hack My TikTok</a:t>
            </a:r>
            <a:endParaRPr/>
          </a:p>
        </p:txBody>
      </p:sp>
      <p:sp>
        <p:nvSpPr>
          <p:cNvPr id="889" name="Google Shape;889;p10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400">
                <a:solidFill>
                  <a:srgbClr val="0C0D0E"/>
                </a:solidFill>
                <a:highlight>
                  <a:srgbClr val="E3E6E8"/>
                </a:highlight>
                <a:latin typeface="Courier New"/>
                <a:ea typeface="Courier New"/>
                <a:cs typeface="Courier New"/>
                <a:sym typeface="Courier New"/>
              </a:rPr>
              <a:t>{ "id": "7277986355668438314", "desc": "I hope they enjoy their new home \u2764\ufe0f #homereno #beforeandafter #construction  We actually managed to completely renovate her house in 7 days \ud83d\ude33  Thanks @Emily Shaw and our construction team for making this happen!", "createTime": "1694538267", "scheduleTime": 0, "stats": { **    "diggCount": 2500000, "shareCount": 4346, "commentCount": 16800, "playCount": 16200000, "collectCount": "118252"** }, "nickname": "MrBeast", "authorId": "6614519312189947909", "authorSecId": "MS4wLjABAAAABKjQkOz_IIzXXzEAl_9LGsWhvK-gBnlczwRPXK8EmxAp6K3X0qiaP5_OEqmm0XwG", "avatarThumb": "https://p16-sign.tiktokcdn-us.com/tos-useast5-avt-0068-tx/54435a1ec165931f60f2a3872de74aa5~c5_100x100.jpeg?x-expires=1695236400&amp;x-signature=FOzc8n8d8F6HCsXLKWIblmT5vcc%3D", "downloadSetting": 0, "authorPrivate": false, "capcutAnchorsOriginal": [], "capcutAnchors": [] }</a:t>
            </a:r>
            <a:endParaRPr b="1" sz="1400"/>
          </a:p>
        </p:txBody>
      </p:sp>
      <p:sp>
        <p:nvSpPr>
          <p:cNvPr id="890" name="Google Shape;890;p10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103"/>
          <p:cNvSpPr txBox="1"/>
          <p:nvPr>
            <p:ph type="title"/>
          </p:nvPr>
        </p:nvSpPr>
        <p:spPr>
          <a:xfrm>
            <a:off x="311700" y="1513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NJSLS - CS Standards</a:t>
            </a:r>
            <a:endParaRPr/>
          </a:p>
        </p:txBody>
      </p:sp>
      <p:sp>
        <p:nvSpPr>
          <p:cNvPr id="896" name="Google Shape;896;p10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897" name="Google Shape;897;p103"/>
          <p:cNvGraphicFramePr/>
          <p:nvPr/>
        </p:nvGraphicFramePr>
        <p:xfrm>
          <a:off x="952500" y="911600"/>
          <a:ext cx="3000000" cy="3000000"/>
        </p:xfrm>
        <a:graphic>
          <a:graphicData uri="http://schemas.openxmlformats.org/drawingml/2006/table">
            <a:tbl>
              <a:tblPr>
                <a:noFill/>
                <a:tableStyleId>{44256010-0EAC-4903-85BF-085830AD6EE0}</a:tableStyleId>
              </a:tblPr>
              <a:tblGrid>
                <a:gridCol w="2413000"/>
                <a:gridCol w="2413000"/>
                <a:gridCol w="2413000"/>
              </a:tblGrid>
              <a:tr h="381000">
                <a:tc>
                  <a:txBody>
                    <a:bodyPr/>
                    <a:lstStyle/>
                    <a:p>
                      <a:pPr indent="0" lvl="0" marL="0" rtl="0" algn="l">
                        <a:spcBef>
                          <a:spcPts val="0"/>
                        </a:spcBef>
                        <a:spcAft>
                          <a:spcPts val="0"/>
                        </a:spcAft>
                        <a:buNone/>
                      </a:pPr>
                      <a:r>
                        <a:rPr lang="en" sz="1300"/>
                        <a:t>Core Idea</a:t>
                      </a:r>
                      <a:endParaRPr sz="1300"/>
                    </a:p>
                  </a:txBody>
                  <a:tcPr marT="91425" marB="91425" marR="91425" marL="91425">
                    <a:solidFill>
                      <a:srgbClr val="FFF2CC"/>
                    </a:solidFill>
                  </a:tcPr>
                </a:tc>
                <a:tc>
                  <a:txBody>
                    <a:bodyPr/>
                    <a:lstStyle/>
                    <a:p>
                      <a:pPr indent="0" lvl="0" marL="0" rtl="0" algn="l">
                        <a:spcBef>
                          <a:spcPts val="0"/>
                        </a:spcBef>
                        <a:spcAft>
                          <a:spcPts val="0"/>
                        </a:spcAft>
                        <a:buNone/>
                      </a:pPr>
                      <a:r>
                        <a:rPr lang="en" sz="1300">
                          <a:solidFill>
                            <a:schemeClr val="dk1"/>
                          </a:solidFill>
                        </a:rPr>
                        <a:t>Performance Expectations </a:t>
                      </a:r>
                      <a:endParaRPr sz="1300"/>
                    </a:p>
                  </a:txBody>
                  <a:tcPr marT="91425" marB="91425" marR="91425" marL="91425">
                    <a:solidFill>
                      <a:srgbClr val="FFF2CC"/>
                    </a:solidFill>
                  </a:tcPr>
                </a:tc>
                <a:tc>
                  <a:txBody>
                    <a:bodyPr/>
                    <a:lstStyle/>
                    <a:p>
                      <a:pPr indent="0" lvl="0" marL="0" rtl="0" algn="l">
                        <a:spcBef>
                          <a:spcPts val="0"/>
                        </a:spcBef>
                        <a:spcAft>
                          <a:spcPts val="0"/>
                        </a:spcAft>
                        <a:buNone/>
                      </a:pPr>
                      <a:r>
                        <a:rPr lang="en" sz="1300">
                          <a:solidFill>
                            <a:schemeClr val="dk1"/>
                          </a:solidFill>
                        </a:rPr>
                        <a:t>Lesson Idea</a:t>
                      </a:r>
                      <a:endParaRPr sz="1300">
                        <a:solidFill>
                          <a:schemeClr val="dk1"/>
                        </a:solidFill>
                      </a:endParaRPr>
                    </a:p>
                  </a:txBody>
                  <a:tcPr marT="91425" marB="91425" marR="91425" marL="91425">
                    <a:solidFill>
                      <a:srgbClr val="FFF2CC"/>
                    </a:solidFill>
                  </a:tcPr>
                </a:tc>
              </a:tr>
              <a:tr h="381000">
                <a:tc>
                  <a:txBody>
                    <a:bodyPr/>
                    <a:lstStyle/>
                    <a:p>
                      <a:pPr indent="0" lvl="0" marL="0" rtl="0" algn="l">
                        <a:spcBef>
                          <a:spcPts val="0"/>
                        </a:spcBef>
                        <a:spcAft>
                          <a:spcPts val="0"/>
                        </a:spcAft>
                        <a:buNone/>
                      </a:pPr>
                      <a:r>
                        <a:rPr lang="en" sz="1300">
                          <a:solidFill>
                            <a:schemeClr val="dk1"/>
                          </a:solidFill>
                        </a:rPr>
                        <a:t>Information needs a physical or wireless path to travel to be sent and received.</a:t>
                      </a:r>
                      <a:endParaRPr sz="1300"/>
                    </a:p>
                  </a:txBody>
                  <a:tcPr marT="91425" marB="91425" marR="91425" marL="91425"/>
                </a:tc>
                <a:tc>
                  <a:txBody>
                    <a:bodyPr/>
                    <a:lstStyle/>
                    <a:p>
                      <a:pPr indent="0" lvl="0" marL="0" rtl="0" algn="l">
                        <a:spcBef>
                          <a:spcPts val="0"/>
                        </a:spcBef>
                        <a:spcAft>
                          <a:spcPts val="0"/>
                        </a:spcAft>
                        <a:buNone/>
                      </a:pPr>
                      <a:r>
                        <a:rPr lang="en" sz="1300">
                          <a:solidFill>
                            <a:schemeClr val="dk1"/>
                          </a:solidFill>
                        </a:rPr>
                        <a:t> 8.1.5.NI.1: Develop models that successfully transmit and receive information using both wired and wireless methods. New</a:t>
                      </a:r>
                      <a:endParaRPr sz="1300">
                        <a:solidFill>
                          <a:schemeClr val="dk1"/>
                        </a:solidFill>
                      </a:endParaRPr>
                    </a:p>
                  </a:txBody>
                  <a:tcPr marT="91425" marB="91425" marR="91425" marL="91425"/>
                </a:tc>
                <a:tc>
                  <a:txBody>
                    <a:bodyPr/>
                    <a:lstStyle/>
                    <a:p>
                      <a:pPr indent="0" lvl="0" marL="0" rtl="0" algn="l">
                        <a:spcBef>
                          <a:spcPts val="0"/>
                        </a:spcBef>
                        <a:spcAft>
                          <a:spcPts val="0"/>
                        </a:spcAft>
                        <a:buNone/>
                      </a:pPr>
                      <a:r>
                        <a:rPr lang="en" sz="1300">
                          <a:solidFill>
                            <a:schemeClr val="dk1"/>
                          </a:solidFill>
                        </a:rPr>
                        <a:t>Beacons of Gondor,</a:t>
                      </a:r>
                      <a:endParaRPr sz="1300">
                        <a:solidFill>
                          <a:schemeClr val="dk1"/>
                        </a:solidFill>
                      </a:endParaRPr>
                    </a:p>
                    <a:p>
                      <a:pPr indent="0" lvl="0" marL="0" rtl="0" algn="l">
                        <a:spcBef>
                          <a:spcPts val="0"/>
                        </a:spcBef>
                        <a:spcAft>
                          <a:spcPts val="0"/>
                        </a:spcAft>
                        <a:buNone/>
                      </a:pPr>
                      <a:r>
                        <a:rPr lang="en" sz="1300">
                          <a:solidFill>
                            <a:schemeClr val="dk1"/>
                          </a:solidFill>
                        </a:rPr>
                        <a:t>Creating your own Information Highway,</a:t>
                      </a:r>
                      <a:endParaRPr sz="1300">
                        <a:solidFill>
                          <a:schemeClr val="dk1"/>
                        </a:solidFill>
                      </a:endParaRPr>
                    </a:p>
                    <a:p>
                      <a:pPr indent="0" lvl="0" marL="0" rtl="0" algn="l">
                        <a:spcBef>
                          <a:spcPts val="0"/>
                        </a:spcBef>
                        <a:spcAft>
                          <a:spcPts val="0"/>
                        </a:spcAft>
                        <a:buNone/>
                      </a:pPr>
                      <a:r>
                        <a:rPr lang="en" sz="1300">
                          <a:solidFill>
                            <a:schemeClr val="dk1"/>
                          </a:solidFill>
                        </a:rPr>
                        <a:t>Streams and Rivers</a:t>
                      </a:r>
                      <a:endParaRPr sz="1300">
                        <a:solidFill>
                          <a:schemeClr val="dk1"/>
                        </a:solidFill>
                      </a:endParaRPr>
                    </a:p>
                  </a:txBody>
                  <a:tcPr marT="91425" marB="91425" marR="91425" marL="91425"/>
                </a:tc>
              </a:tr>
              <a:tr h="381000">
                <a:tc>
                  <a:txBody>
                    <a:bodyPr/>
                    <a:lstStyle/>
                    <a:p>
                      <a:pPr indent="0" lvl="0" marL="0" rtl="0" algn="l">
                        <a:spcBef>
                          <a:spcPts val="0"/>
                        </a:spcBef>
                        <a:spcAft>
                          <a:spcPts val="0"/>
                        </a:spcAft>
                        <a:buNone/>
                      </a:pPr>
                      <a:r>
                        <a:rPr lang="en" sz="1300">
                          <a:solidFill>
                            <a:schemeClr val="dk1"/>
                          </a:solidFill>
                        </a:rPr>
                        <a:t>Distinguishing between public and private information is important for safe and secure online interactions.</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rPr lang="en" sz="1300">
                          <a:solidFill>
                            <a:schemeClr val="dk1"/>
                          </a:solidFill>
                        </a:rPr>
                        <a:t>Information can be protected using various security measures (i.e., physical and digital).</a:t>
                      </a:r>
                      <a:endParaRPr sz="1300">
                        <a:solidFill>
                          <a:schemeClr val="dk1"/>
                        </a:solidFill>
                      </a:endParaRPr>
                    </a:p>
                    <a:p>
                      <a:pPr indent="0" lvl="0" marL="0" rtl="0" algn="l">
                        <a:spcBef>
                          <a:spcPts val="0"/>
                        </a:spcBef>
                        <a:spcAft>
                          <a:spcPts val="0"/>
                        </a:spcAft>
                        <a:buNone/>
                      </a:pPr>
                      <a:r>
                        <a:t/>
                      </a:r>
                      <a:endParaRPr sz="1300">
                        <a:solidFill>
                          <a:schemeClr val="dk1"/>
                        </a:solidFill>
                      </a:endParaRPr>
                    </a:p>
                  </a:txBody>
                  <a:tcPr marT="91425" marB="91425" marR="91425" marL="91425"/>
                </a:tc>
                <a:tc>
                  <a:txBody>
                    <a:bodyPr/>
                    <a:lstStyle/>
                    <a:p>
                      <a:pPr indent="0" lvl="0" marL="0" rtl="0" algn="l">
                        <a:spcBef>
                          <a:spcPts val="0"/>
                        </a:spcBef>
                        <a:spcAft>
                          <a:spcPts val="0"/>
                        </a:spcAft>
                        <a:buNone/>
                      </a:pPr>
                      <a:r>
                        <a:rPr lang="en" sz="1300">
                          <a:solidFill>
                            <a:schemeClr val="dk1"/>
                          </a:solidFill>
                        </a:rPr>
                        <a:t>8.1.5.NI.2: Describe physical and digital security measures for protecting sensitive personal information.</a:t>
                      </a:r>
                      <a:endParaRPr sz="1300">
                        <a:solidFill>
                          <a:schemeClr val="dk1"/>
                        </a:solidFill>
                      </a:endParaRPr>
                    </a:p>
                  </a:txBody>
                  <a:tcPr marT="91425" marB="91425" marR="91425" marL="91425"/>
                </a:tc>
                <a:tc>
                  <a:txBody>
                    <a:bodyPr/>
                    <a:lstStyle/>
                    <a:p>
                      <a:pPr indent="0" lvl="0" marL="0" rtl="0" algn="l">
                        <a:spcBef>
                          <a:spcPts val="0"/>
                        </a:spcBef>
                        <a:spcAft>
                          <a:spcPts val="0"/>
                        </a:spcAft>
                        <a:buNone/>
                      </a:pPr>
                      <a:r>
                        <a:rPr lang="en"/>
                        <a:t>Hack my Home, Hack Tiktok</a:t>
                      </a:r>
                      <a:endParaRPr/>
                    </a:p>
                    <a:p>
                      <a:pPr indent="0" lvl="0" marL="0" rtl="0" algn="l">
                        <a:spcBef>
                          <a:spcPts val="0"/>
                        </a:spcBef>
                        <a:spcAft>
                          <a:spcPts val="0"/>
                        </a:spcAft>
                        <a:buNone/>
                      </a:pPr>
                      <a:r>
                        <a:rPr lang="en" sz="1300" u="sng">
                          <a:solidFill>
                            <a:schemeClr val="hlink"/>
                          </a:solidFill>
                          <a:hlinkClick r:id="rId3"/>
                        </a:rPr>
                        <a:t>https://docs.google.com/document/d/1-SUVvAw1huSGFi0qEZScg1zxBLtlosEo_pqgjidkeY0/edit</a:t>
                      </a:r>
                      <a:r>
                        <a:rPr lang="en" sz="1300">
                          <a:solidFill>
                            <a:schemeClr val="dk1"/>
                          </a:solidFill>
                        </a:rPr>
                        <a:t> </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rPr lang="en" sz="1300" u="sng">
                          <a:solidFill>
                            <a:schemeClr val="hlink"/>
                          </a:solidFill>
                          <a:hlinkClick r:id="rId4"/>
                        </a:rPr>
                        <a:t>https://docs.google.com/presentation/d/1CFxbg-hWFY5VVrkaogcbxHSycAf8FEuu8a1HRazN39c/edit#slide=id.g70b115774c_0_0</a:t>
                      </a:r>
                      <a:r>
                        <a:rPr lang="en" sz="1300">
                          <a:solidFill>
                            <a:schemeClr val="dk1"/>
                          </a:solidFill>
                        </a:rPr>
                        <a:t> </a:t>
                      </a:r>
                      <a:endParaRPr sz="1300">
                        <a:solidFill>
                          <a:schemeClr val="dk1"/>
                        </a:solidFill>
                      </a:endParaRPr>
                    </a:p>
                    <a:p>
                      <a:pPr indent="0" lvl="0" marL="0" rtl="0" algn="l">
                        <a:spcBef>
                          <a:spcPts val="0"/>
                        </a:spcBef>
                        <a:spcAft>
                          <a:spcPts val="0"/>
                        </a:spcAft>
                        <a:buNone/>
                      </a:pPr>
                      <a:r>
                        <a:t/>
                      </a:r>
                      <a:endParaRPr sz="1300">
                        <a:solidFill>
                          <a:schemeClr val="dk1"/>
                        </a:solidFill>
                      </a:endParaRPr>
                    </a:p>
                  </a:txBody>
                  <a:tcPr marT="91425" marB="91425" marR="91425" marL="91425"/>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Debrief</a:t>
            </a:r>
            <a:endParaRPr/>
          </a:p>
        </p:txBody>
      </p:sp>
      <p:sp>
        <p:nvSpPr>
          <p:cNvPr id="118" name="Google Shape;118;p2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HAPPY</a:t>
            </a:r>
            <a:endParaRPr b="1"/>
          </a:p>
          <a:p>
            <a:pPr indent="0" lvl="0" marL="0" rtl="0" algn="l">
              <a:spcBef>
                <a:spcPts val="1200"/>
              </a:spcBef>
              <a:spcAft>
                <a:spcPts val="0"/>
              </a:spcAft>
              <a:buNone/>
            </a:pPr>
            <a:r>
              <a:rPr b="1" lang="en"/>
              <a:t>I love being in contact with my kids</a:t>
            </a:r>
            <a:endParaRPr b="1"/>
          </a:p>
          <a:p>
            <a:pPr indent="0" lvl="0" marL="0" rtl="0" algn="l">
              <a:spcBef>
                <a:spcPts val="1200"/>
              </a:spcBef>
              <a:spcAft>
                <a:spcPts val="0"/>
              </a:spcAft>
              <a:buNone/>
            </a:pPr>
            <a:r>
              <a:rPr b="1" lang="en"/>
              <a:t>Connecting instantly </a:t>
            </a:r>
            <a:endParaRPr b="1"/>
          </a:p>
          <a:p>
            <a:pPr indent="0" lvl="0" marL="0" rtl="0" algn="l">
              <a:spcBef>
                <a:spcPts val="1200"/>
              </a:spcBef>
              <a:spcAft>
                <a:spcPts val="0"/>
              </a:spcAft>
              <a:buNone/>
            </a:pPr>
            <a:r>
              <a:rPr b="1" lang="en"/>
              <a:t>Excitement of students</a:t>
            </a:r>
            <a:endParaRPr b="1"/>
          </a:p>
          <a:p>
            <a:pPr indent="0" lvl="0" marL="0" rtl="0" algn="l">
              <a:spcBef>
                <a:spcPts val="1200"/>
              </a:spcBef>
              <a:spcAft>
                <a:spcPts val="0"/>
              </a:spcAft>
              <a:buNone/>
            </a:pPr>
            <a:r>
              <a:rPr b="1" lang="en"/>
              <a:t>Timeline of Photos and connection to friends and famiy </a:t>
            </a:r>
            <a:endParaRPr b="1"/>
          </a:p>
          <a:p>
            <a:pPr indent="0" lvl="0" marL="0" rtl="0" algn="l">
              <a:spcBef>
                <a:spcPts val="1200"/>
              </a:spcBef>
              <a:spcAft>
                <a:spcPts val="0"/>
              </a:spcAft>
              <a:buNone/>
            </a:pPr>
            <a:r>
              <a:rPr b="1" lang="en"/>
              <a:t>Al the new devices</a:t>
            </a:r>
            <a:endParaRPr b="1"/>
          </a:p>
          <a:p>
            <a:pPr indent="0" lvl="0" marL="0" rtl="0" algn="l">
              <a:spcBef>
                <a:spcPts val="1200"/>
              </a:spcBef>
              <a:spcAft>
                <a:spcPts val="1200"/>
              </a:spcAft>
              <a:buNone/>
            </a:pPr>
            <a:r>
              <a:rPr b="1" lang="en"/>
              <a:t>Risk Taking</a:t>
            </a:r>
            <a:endParaRPr b="1"/>
          </a:p>
        </p:txBody>
      </p:sp>
      <p:sp>
        <p:nvSpPr>
          <p:cNvPr id="119" name="Google Shape;119;p2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GRUMPY/SAD</a:t>
            </a:r>
            <a:endParaRPr b="1"/>
          </a:p>
          <a:p>
            <a:pPr indent="0" lvl="0" marL="0" rtl="0" algn="l">
              <a:spcBef>
                <a:spcPts val="1200"/>
              </a:spcBef>
              <a:spcAft>
                <a:spcPts val="0"/>
              </a:spcAft>
              <a:buNone/>
            </a:pPr>
            <a:r>
              <a:rPr b="1" lang="en"/>
              <a:t>EMAIL</a:t>
            </a:r>
            <a:endParaRPr b="1"/>
          </a:p>
          <a:p>
            <a:pPr indent="0" lvl="0" marL="0" rtl="0" algn="l">
              <a:spcBef>
                <a:spcPts val="1200"/>
              </a:spcBef>
              <a:spcAft>
                <a:spcPts val="0"/>
              </a:spcAft>
              <a:buNone/>
            </a:pPr>
            <a:r>
              <a:rPr b="1" lang="en"/>
              <a:t>Connecting instantly</a:t>
            </a:r>
            <a:endParaRPr b="1"/>
          </a:p>
          <a:p>
            <a:pPr indent="0" lvl="0" marL="0" rtl="0" algn="l">
              <a:spcBef>
                <a:spcPts val="1200"/>
              </a:spcBef>
              <a:spcAft>
                <a:spcPts val="0"/>
              </a:spcAft>
              <a:buNone/>
            </a:pPr>
            <a:r>
              <a:rPr b="1" lang="en"/>
              <a:t>New standards</a:t>
            </a:r>
            <a:endParaRPr b="1"/>
          </a:p>
          <a:p>
            <a:pPr indent="0" lvl="0" marL="0" rtl="0" algn="l">
              <a:spcBef>
                <a:spcPts val="1200"/>
              </a:spcBef>
              <a:spcAft>
                <a:spcPts val="0"/>
              </a:spcAft>
              <a:buNone/>
            </a:pPr>
            <a:r>
              <a:rPr b="1" lang="en"/>
              <a:t>When it doesn’t work</a:t>
            </a:r>
            <a:endParaRPr b="1"/>
          </a:p>
          <a:p>
            <a:pPr indent="0" lvl="0" marL="0" rtl="0" algn="l">
              <a:spcBef>
                <a:spcPts val="1200"/>
              </a:spcBef>
              <a:spcAft>
                <a:spcPts val="0"/>
              </a:spcAft>
              <a:buNone/>
            </a:pPr>
            <a:r>
              <a:rPr b="1" lang="en"/>
              <a:t>Expectations of CS teachers</a:t>
            </a:r>
            <a:endParaRPr b="1"/>
          </a:p>
          <a:p>
            <a:pPr indent="0" lvl="0" marL="0" rtl="0" algn="l">
              <a:spcBef>
                <a:spcPts val="1200"/>
              </a:spcBef>
              <a:spcAft>
                <a:spcPts val="1200"/>
              </a:spcAft>
              <a:buNone/>
            </a:pPr>
            <a:r>
              <a:rPr b="1" lang="en"/>
              <a:t>Huge high stressor</a:t>
            </a:r>
            <a:endParaRPr b="1"/>
          </a:p>
        </p:txBody>
      </p:sp>
      <p:pic>
        <p:nvPicPr>
          <p:cNvPr id="120" name="Google Shape;120;p23"/>
          <p:cNvPicPr preferRelativeResize="0"/>
          <p:nvPr/>
        </p:nvPicPr>
        <p:blipFill>
          <a:blip r:embed="rId3">
            <a:alphaModFix/>
          </a:blip>
          <a:stretch>
            <a:fillRect/>
          </a:stretch>
        </p:blipFill>
        <p:spPr>
          <a:xfrm>
            <a:off x="1952625" y="555600"/>
            <a:ext cx="992200" cy="992200"/>
          </a:xfrm>
          <a:prstGeom prst="rect">
            <a:avLst/>
          </a:prstGeom>
          <a:noFill/>
          <a:ln>
            <a:noFill/>
          </a:ln>
        </p:spPr>
      </p:pic>
      <p:pic>
        <p:nvPicPr>
          <p:cNvPr id="121" name="Google Shape;121;p23"/>
          <p:cNvPicPr preferRelativeResize="0"/>
          <p:nvPr/>
        </p:nvPicPr>
        <p:blipFill>
          <a:blip r:embed="rId4">
            <a:alphaModFix/>
          </a:blip>
          <a:stretch>
            <a:fillRect/>
          </a:stretch>
        </p:blipFill>
        <p:spPr>
          <a:xfrm>
            <a:off x="6521450" y="507975"/>
            <a:ext cx="992200" cy="994186"/>
          </a:xfrm>
          <a:prstGeom prst="rect">
            <a:avLst/>
          </a:prstGeom>
          <a:noFill/>
          <a:ln>
            <a:noFill/>
          </a:ln>
        </p:spPr>
      </p:pic>
      <p:sp>
        <p:nvSpPr>
          <p:cNvPr id="122" name="Google Shape;122;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p10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Further Resources</a:t>
            </a:r>
            <a:endParaRPr/>
          </a:p>
        </p:txBody>
      </p:sp>
      <p:sp>
        <p:nvSpPr>
          <p:cNvPr id="903" name="Google Shape;903;p10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u="sng">
                <a:solidFill>
                  <a:schemeClr val="hlink"/>
                </a:solidFill>
                <a:hlinkClick r:id="rId3"/>
              </a:rPr>
              <a:t>https://beinternetawesome.withgoogle.com/en_us/</a:t>
            </a:r>
            <a:endParaRPr/>
          </a:p>
          <a:p>
            <a:pPr indent="-342900" lvl="0" marL="457200" rtl="0" algn="l">
              <a:spcBef>
                <a:spcPts val="0"/>
              </a:spcBef>
              <a:spcAft>
                <a:spcPts val="0"/>
              </a:spcAft>
              <a:buSzPts val="1800"/>
              <a:buChar char="●"/>
            </a:pPr>
            <a:r>
              <a:rPr lang="en" u="sng">
                <a:solidFill>
                  <a:schemeClr val="hlink"/>
                </a:solidFill>
                <a:hlinkClick r:id="rId4"/>
              </a:rPr>
              <a:t>https://www.commonsense.org/education/articles/23-great-lesson-plans-for-internet-safety</a:t>
            </a:r>
            <a:r>
              <a:rPr lang="en"/>
              <a:t> </a:t>
            </a:r>
            <a:endParaRPr/>
          </a:p>
          <a:p>
            <a:pPr indent="-342900" lvl="0" marL="457200" rtl="0" algn="l">
              <a:spcBef>
                <a:spcPts val="0"/>
              </a:spcBef>
              <a:spcAft>
                <a:spcPts val="0"/>
              </a:spcAft>
              <a:buSzPts val="1800"/>
              <a:buChar char="●"/>
            </a:pPr>
            <a:r>
              <a:rPr lang="en" u="sng">
                <a:solidFill>
                  <a:schemeClr val="hlink"/>
                </a:solidFill>
                <a:hlinkClick r:id="rId5"/>
              </a:rPr>
              <a:t>https://kids.britannica.com/kids/article/Internet/353293</a:t>
            </a:r>
            <a:r>
              <a:rPr lang="en"/>
              <a:t> </a:t>
            </a:r>
            <a:endParaRPr/>
          </a:p>
        </p:txBody>
      </p:sp>
      <p:sp>
        <p:nvSpPr>
          <p:cNvPr id="904" name="Google Shape;904;p10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190D"/>
        </a:solidFill>
      </p:bgPr>
    </p:bg>
    <p:spTree>
      <p:nvGrpSpPr>
        <p:cNvPr id="908" name="Shape 908"/>
        <p:cNvGrpSpPr/>
        <p:nvPr/>
      </p:nvGrpSpPr>
      <p:grpSpPr>
        <a:xfrm>
          <a:off x="0" y="0"/>
          <a:ext cx="0" cy="0"/>
          <a:chOff x="0" y="0"/>
          <a:chExt cx="0" cy="0"/>
        </a:xfrm>
      </p:grpSpPr>
      <p:sp>
        <p:nvSpPr>
          <p:cNvPr id="909" name="Google Shape;909;p10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lt1"/>
                </a:solidFill>
              </a:rPr>
              <a:t>Pedagogy</a:t>
            </a:r>
            <a:endParaRPr b="1">
              <a:solidFill>
                <a:schemeClr val="lt1"/>
              </a:solidFill>
            </a:endParaRPr>
          </a:p>
        </p:txBody>
      </p:sp>
      <p:sp>
        <p:nvSpPr>
          <p:cNvPr id="910" name="Google Shape;910;p10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10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916" name="Google Shape;916;p106"/>
          <p:cNvSpPr txBox="1"/>
          <p:nvPr/>
        </p:nvSpPr>
        <p:spPr>
          <a:xfrm>
            <a:off x="1213050" y="338250"/>
            <a:ext cx="73710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100">
                <a:solidFill>
                  <a:schemeClr val="dk2"/>
                </a:solidFill>
              </a:rPr>
              <a:t>Approaches to Teaching CS</a:t>
            </a:r>
            <a:endParaRPr b="1" sz="4100">
              <a:solidFill>
                <a:schemeClr val="dk2"/>
              </a:solidFill>
            </a:endParaRPr>
          </a:p>
        </p:txBody>
      </p:sp>
      <p:sp>
        <p:nvSpPr>
          <p:cNvPr id="917" name="Google Shape;917;p106"/>
          <p:cNvSpPr txBox="1"/>
          <p:nvPr/>
        </p:nvSpPr>
        <p:spPr>
          <a:xfrm>
            <a:off x="641475" y="1481225"/>
            <a:ext cx="6717900" cy="287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dk2"/>
                </a:solidFill>
              </a:rPr>
              <a:t>Storytelling</a:t>
            </a:r>
            <a:endParaRPr sz="2500">
              <a:solidFill>
                <a:schemeClr val="dk2"/>
              </a:solidFill>
            </a:endParaRPr>
          </a:p>
          <a:p>
            <a:pPr indent="0" lvl="0" marL="0" rtl="0" algn="l">
              <a:spcBef>
                <a:spcPts val="0"/>
              </a:spcBef>
              <a:spcAft>
                <a:spcPts val="0"/>
              </a:spcAft>
              <a:buNone/>
            </a:pPr>
            <a:r>
              <a:t/>
            </a:r>
            <a:endParaRPr sz="2500">
              <a:solidFill>
                <a:schemeClr val="dk2"/>
              </a:solidFill>
            </a:endParaRPr>
          </a:p>
          <a:p>
            <a:pPr indent="0" lvl="0" marL="0" rtl="0" algn="l">
              <a:spcBef>
                <a:spcPts val="0"/>
              </a:spcBef>
              <a:spcAft>
                <a:spcPts val="0"/>
              </a:spcAft>
              <a:buNone/>
            </a:pPr>
            <a:r>
              <a:rPr lang="en" sz="2500">
                <a:solidFill>
                  <a:schemeClr val="dk2"/>
                </a:solidFill>
              </a:rPr>
              <a:t>Inter-/Trans-disciplinary</a:t>
            </a:r>
            <a:endParaRPr sz="2500">
              <a:solidFill>
                <a:schemeClr val="dk2"/>
              </a:solidFill>
            </a:endParaRPr>
          </a:p>
          <a:p>
            <a:pPr indent="0" lvl="0" marL="0" rtl="0" algn="l">
              <a:spcBef>
                <a:spcPts val="0"/>
              </a:spcBef>
              <a:spcAft>
                <a:spcPts val="0"/>
              </a:spcAft>
              <a:buNone/>
            </a:pPr>
            <a:r>
              <a:t/>
            </a:r>
            <a:endParaRPr sz="2500">
              <a:solidFill>
                <a:schemeClr val="dk2"/>
              </a:solidFill>
            </a:endParaRPr>
          </a:p>
          <a:p>
            <a:pPr indent="0" lvl="0" marL="0" rtl="0" algn="l">
              <a:spcBef>
                <a:spcPts val="0"/>
              </a:spcBef>
              <a:spcAft>
                <a:spcPts val="0"/>
              </a:spcAft>
              <a:buNone/>
            </a:pPr>
            <a:r>
              <a:rPr lang="en" sz="2500">
                <a:solidFill>
                  <a:schemeClr val="dk2"/>
                </a:solidFill>
              </a:rPr>
              <a:t>Universal Design for Learning</a:t>
            </a:r>
            <a:endParaRPr sz="2500">
              <a:solidFill>
                <a:schemeClr val="dk2"/>
              </a:solidFill>
            </a:endParaRPr>
          </a:p>
          <a:p>
            <a:pPr indent="0" lvl="0" marL="0" rtl="0" algn="l">
              <a:spcBef>
                <a:spcPts val="0"/>
              </a:spcBef>
              <a:spcAft>
                <a:spcPts val="0"/>
              </a:spcAft>
              <a:buNone/>
            </a:pPr>
            <a:r>
              <a:t/>
            </a:r>
            <a:endParaRPr sz="2500">
              <a:solidFill>
                <a:schemeClr val="dk2"/>
              </a:solidFill>
            </a:endParaRPr>
          </a:p>
          <a:p>
            <a:pPr indent="0" lvl="0" marL="0" rtl="0" algn="l">
              <a:spcBef>
                <a:spcPts val="0"/>
              </a:spcBef>
              <a:spcAft>
                <a:spcPts val="0"/>
              </a:spcAft>
              <a:buNone/>
            </a:pPr>
            <a:r>
              <a:t/>
            </a:r>
            <a:endParaRPr sz="2500">
              <a:solidFill>
                <a:schemeClr val="dk2"/>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10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923" name="Google Shape;923;p107"/>
          <p:cNvSpPr txBox="1"/>
          <p:nvPr/>
        </p:nvSpPr>
        <p:spPr>
          <a:xfrm>
            <a:off x="1213050" y="338250"/>
            <a:ext cx="73710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100">
                <a:solidFill>
                  <a:schemeClr val="dk2"/>
                </a:solidFill>
              </a:rPr>
              <a:t>Approaches to Teaching CS</a:t>
            </a:r>
            <a:endParaRPr b="1" sz="4100">
              <a:solidFill>
                <a:schemeClr val="dk2"/>
              </a:solidFill>
            </a:endParaRPr>
          </a:p>
        </p:txBody>
      </p:sp>
      <p:sp>
        <p:nvSpPr>
          <p:cNvPr id="924" name="Google Shape;924;p107"/>
          <p:cNvSpPr txBox="1"/>
          <p:nvPr/>
        </p:nvSpPr>
        <p:spPr>
          <a:xfrm>
            <a:off x="641475" y="1481225"/>
            <a:ext cx="7662900" cy="344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dk2"/>
                </a:solidFill>
              </a:rPr>
              <a:t>Storytelling</a:t>
            </a:r>
            <a:endParaRPr sz="2500">
              <a:solidFill>
                <a:schemeClr val="dk2"/>
              </a:solidFill>
            </a:endParaRPr>
          </a:p>
          <a:p>
            <a:pPr indent="0" lvl="0" marL="0" rtl="0" algn="l">
              <a:spcBef>
                <a:spcPts val="0"/>
              </a:spcBef>
              <a:spcAft>
                <a:spcPts val="0"/>
              </a:spcAft>
              <a:buNone/>
            </a:pPr>
            <a:r>
              <a:t/>
            </a:r>
            <a:endParaRPr sz="2500">
              <a:solidFill>
                <a:schemeClr val="dk2"/>
              </a:solidFill>
            </a:endParaRPr>
          </a:p>
          <a:p>
            <a:pPr indent="0" lvl="0" marL="0" rtl="0" algn="l">
              <a:spcBef>
                <a:spcPts val="0"/>
              </a:spcBef>
              <a:spcAft>
                <a:spcPts val="0"/>
              </a:spcAft>
              <a:buClr>
                <a:schemeClr val="dk1"/>
              </a:buClr>
              <a:buSzPts val="1100"/>
              <a:buFont typeface="Arial"/>
              <a:buNone/>
            </a:pPr>
            <a:r>
              <a:rPr lang="en" sz="1800">
                <a:solidFill>
                  <a:schemeClr val="dk2"/>
                </a:solidFill>
              </a:rPr>
              <a:t>“</a:t>
            </a:r>
            <a:r>
              <a:rPr lang="en" sz="1800">
                <a:solidFill>
                  <a:schemeClr val="dk2"/>
                </a:solidFill>
              </a:rPr>
              <a:t>coding is also reflective of the imaginative and narrative elements of fiction writing workshops.” (Burke &amp; Kafai, 2010)</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lnSpc>
                <a:spcPct val="115000"/>
              </a:lnSpc>
              <a:spcBef>
                <a:spcPts val="0"/>
              </a:spcBef>
              <a:spcAft>
                <a:spcPts val="0"/>
              </a:spcAft>
              <a:buClr>
                <a:schemeClr val="dk1"/>
              </a:buClr>
              <a:buSzPts val="1100"/>
              <a:buFont typeface="Arial"/>
              <a:buNone/>
            </a:pPr>
            <a:r>
              <a:rPr lang="en" sz="1800">
                <a:solidFill>
                  <a:schemeClr val="dk2"/>
                </a:solidFill>
              </a:rPr>
              <a:t>Demonstration of Language, Literacy, Equity, and Bilingual/Multilingual Students</a:t>
            </a:r>
            <a:endParaRPr sz="1800">
              <a:solidFill>
                <a:schemeClr val="dk2"/>
              </a:solidFill>
            </a:endParaRPr>
          </a:p>
          <a:p>
            <a:pPr indent="0" lvl="0" marL="0" rtl="0" algn="l">
              <a:lnSpc>
                <a:spcPct val="115000"/>
              </a:lnSpc>
              <a:spcBef>
                <a:spcPts val="1200"/>
              </a:spcBef>
              <a:spcAft>
                <a:spcPts val="1200"/>
              </a:spcAft>
              <a:buNone/>
            </a:pPr>
            <a:r>
              <a:rPr lang="en" sz="1800" u="sng">
                <a:solidFill>
                  <a:schemeClr val="accent5"/>
                </a:solidFill>
                <a:hlinkClick r:id="rId3">
                  <a:extLst>
                    <a:ext uri="{A12FA001-AC4F-418D-AE19-62706E023703}">
                      <ahyp:hlinkClr val="tx"/>
                    </a:ext>
                  </a:extLst>
                </a:hlinkClick>
              </a:rPr>
              <a:t>https://nyuscholars.nyu.edu/files/80078129/Fall_2020_PiLa_CS_Telenovela_Classroom_Case_Study.pdf</a:t>
            </a:r>
            <a:endParaRPr sz="2500">
              <a:solidFill>
                <a:schemeClr val="dk2"/>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10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930" name="Google Shape;930;p108"/>
          <p:cNvSpPr txBox="1"/>
          <p:nvPr/>
        </p:nvSpPr>
        <p:spPr>
          <a:xfrm>
            <a:off x="1213050" y="338250"/>
            <a:ext cx="73710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100">
                <a:solidFill>
                  <a:schemeClr val="dk2"/>
                </a:solidFill>
              </a:rPr>
              <a:t>Approaches to Teaching CS</a:t>
            </a:r>
            <a:endParaRPr b="1" sz="4100">
              <a:solidFill>
                <a:schemeClr val="dk2"/>
              </a:solidFill>
            </a:endParaRPr>
          </a:p>
        </p:txBody>
      </p:sp>
      <p:sp>
        <p:nvSpPr>
          <p:cNvPr id="931" name="Google Shape;931;p108"/>
          <p:cNvSpPr txBox="1"/>
          <p:nvPr/>
        </p:nvSpPr>
        <p:spPr>
          <a:xfrm>
            <a:off x="303250" y="1153950"/>
            <a:ext cx="6064800" cy="210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dk2"/>
                </a:solidFill>
              </a:rPr>
              <a:t>Inter-/Trans-disciplinary</a:t>
            </a:r>
            <a:endParaRPr sz="2500">
              <a:solidFill>
                <a:schemeClr val="dk2"/>
              </a:solidFill>
            </a:endParaRPr>
          </a:p>
          <a:p>
            <a:pPr indent="0" lvl="0" marL="0" rtl="0" algn="l">
              <a:spcBef>
                <a:spcPts val="0"/>
              </a:spcBef>
              <a:spcAft>
                <a:spcPts val="0"/>
              </a:spcAft>
              <a:buNone/>
            </a:pPr>
            <a:r>
              <a:t/>
            </a:r>
            <a:endParaRPr sz="2500">
              <a:solidFill>
                <a:schemeClr val="dk2"/>
              </a:solidFill>
            </a:endParaRPr>
          </a:p>
          <a:p>
            <a:pPr indent="0" lvl="0" marL="0" rtl="0" algn="l">
              <a:spcBef>
                <a:spcPts val="0"/>
              </a:spcBef>
              <a:spcAft>
                <a:spcPts val="0"/>
              </a:spcAft>
              <a:buNone/>
            </a:pPr>
            <a:r>
              <a:t/>
            </a:r>
            <a:endParaRPr sz="2500">
              <a:solidFill>
                <a:schemeClr val="dk2"/>
              </a:solidFill>
            </a:endParaRPr>
          </a:p>
          <a:p>
            <a:pPr indent="0" lvl="0" marL="0" rtl="0" algn="l">
              <a:spcBef>
                <a:spcPts val="0"/>
              </a:spcBef>
              <a:spcAft>
                <a:spcPts val="0"/>
              </a:spcAft>
              <a:buNone/>
            </a:pPr>
            <a:r>
              <a:t/>
            </a:r>
            <a:endParaRPr sz="2500">
              <a:solidFill>
                <a:schemeClr val="dk2"/>
              </a:solidFill>
            </a:endParaRPr>
          </a:p>
          <a:p>
            <a:pPr indent="0" lvl="0" marL="0" rtl="0" algn="l">
              <a:spcBef>
                <a:spcPts val="0"/>
              </a:spcBef>
              <a:spcAft>
                <a:spcPts val="0"/>
              </a:spcAft>
              <a:buNone/>
            </a:pPr>
            <a:r>
              <a:t/>
            </a:r>
            <a:endParaRPr sz="2500">
              <a:solidFill>
                <a:schemeClr val="dk2"/>
              </a:solidFill>
            </a:endParaRPr>
          </a:p>
        </p:txBody>
      </p:sp>
      <p:pic>
        <p:nvPicPr>
          <p:cNvPr id="932" name="Google Shape;932;p108"/>
          <p:cNvPicPr preferRelativeResize="0"/>
          <p:nvPr/>
        </p:nvPicPr>
        <p:blipFill>
          <a:blip r:embed="rId3">
            <a:alphaModFix/>
          </a:blip>
          <a:stretch>
            <a:fillRect/>
          </a:stretch>
        </p:blipFill>
        <p:spPr>
          <a:xfrm>
            <a:off x="0" y="1971075"/>
            <a:ext cx="9021149" cy="2183003"/>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chemeClr val="lt1"/>
            </a:gs>
            <a:gs pos="50000">
              <a:schemeClr val="lt1"/>
            </a:gs>
            <a:gs pos="76000">
              <a:srgbClr val="F3F3F3"/>
            </a:gs>
            <a:gs pos="92000">
              <a:srgbClr val="D8D8D8"/>
            </a:gs>
            <a:gs pos="100000">
              <a:srgbClr val="D8D8D8"/>
            </a:gs>
          </a:gsLst>
          <a:lin ang="2698631" scaled="0"/>
        </a:gradFill>
      </p:bgPr>
    </p:bg>
    <p:spTree>
      <p:nvGrpSpPr>
        <p:cNvPr id="936" name="Shape 936"/>
        <p:cNvGrpSpPr/>
        <p:nvPr/>
      </p:nvGrpSpPr>
      <p:grpSpPr>
        <a:xfrm>
          <a:off x="0" y="0"/>
          <a:ext cx="0" cy="0"/>
          <a:chOff x="0" y="0"/>
          <a:chExt cx="0" cy="0"/>
        </a:xfrm>
      </p:grpSpPr>
      <p:sp>
        <p:nvSpPr>
          <p:cNvPr id="937" name="Google Shape;937;p109"/>
          <p:cNvSpPr/>
          <p:nvPr/>
        </p:nvSpPr>
        <p:spPr>
          <a:xfrm>
            <a:off x="0" y="0"/>
            <a:ext cx="9144000" cy="57150"/>
          </a:xfrm>
          <a:custGeom>
            <a:rect b="b" l="l" r="r" t="t"/>
            <a:pathLst>
              <a:path extrusionOk="0" h="76200" w="12192000">
                <a:moveTo>
                  <a:pt x="0" y="76200"/>
                </a:moveTo>
                <a:lnTo>
                  <a:pt x="12192000" y="76200"/>
                </a:lnTo>
                <a:lnTo>
                  <a:pt x="12192000" y="0"/>
                </a:lnTo>
                <a:lnTo>
                  <a:pt x="0" y="0"/>
                </a:lnTo>
                <a:lnTo>
                  <a:pt x="0" y="76200"/>
                </a:lnTo>
                <a:close/>
              </a:path>
            </a:pathLst>
          </a:cu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38" name="Google Shape;938;p109"/>
          <p:cNvSpPr/>
          <p:nvPr/>
        </p:nvSpPr>
        <p:spPr>
          <a:xfrm>
            <a:off x="0" y="4743450"/>
            <a:ext cx="9144000" cy="400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39" name="Google Shape;939;p109"/>
          <p:cNvSpPr/>
          <p:nvPr/>
        </p:nvSpPr>
        <p:spPr>
          <a:xfrm>
            <a:off x="0" y="4742306"/>
            <a:ext cx="9144000" cy="401100"/>
          </a:xfrm>
          <a:prstGeom prst="rect">
            <a:avLst/>
          </a:prstGeom>
          <a:solidFill>
            <a:srgbClr val="D119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40" name="Google Shape;940;p109"/>
          <p:cNvSpPr txBox="1"/>
          <p:nvPr/>
        </p:nvSpPr>
        <p:spPr>
          <a:xfrm>
            <a:off x="4307107" y="4828032"/>
            <a:ext cx="110100" cy="2100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941" name="Google Shape;941;p109"/>
          <p:cNvSpPr txBox="1"/>
          <p:nvPr>
            <p:ph idx="12" type="sldNum"/>
          </p:nvPr>
        </p:nvSpPr>
        <p:spPr>
          <a:xfrm>
            <a:off x="8544803" y="4828032"/>
            <a:ext cx="191400" cy="171600"/>
          </a:xfrm>
          <a:prstGeom prst="rect">
            <a:avLst/>
          </a:prstGeom>
          <a:noFill/>
          <a:ln>
            <a:noFill/>
          </a:ln>
        </p:spPr>
        <p:txBody>
          <a:bodyPr anchorCtr="0" anchor="t" bIns="0" lIns="0" spcFirstLastPara="1" rIns="0" wrap="square" tIns="0">
            <a:normAutofit lnSpcReduction="10000"/>
          </a:bodyPr>
          <a:lstStyle/>
          <a:p>
            <a:pPr indent="0" lvl="0" marL="25400" rtl="0" algn="l">
              <a:spcBef>
                <a:spcPts val="0"/>
              </a:spcBef>
              <a:spcAft>
                <a:spcPts val="0"/>
              </a:spcAft>
              <a:buClr>
                <a:srgbClr val="000000"/>
              </a:buClr>
              <a:buFont typeface="Arial"/>
              <a:buNone/>
            </a:pPr>
            <a:fld id="{00000000-1234-1234-1234-123412341234}" type="slidenum">
              <a:rPr lang="en"/>
              <a:t>‹#›</a:t>
            </a:fld>
            <a:endParaRPr/>
          </a:p>
        </p:txBody>
      </p:sp>
      <p:grpSp>
        <p:nvGrpSpPr>
          <p:cNvPr id="942" name="Google Shape;942;p109"/>
          <p:cNvGrpSpPr/>
          <p:nvPr/>
        </p:nvGrpSpPr>
        <p:grpSpPr>
          <a:xfrm>
            <a:off x="312780" y="4766655"/>
            <a:ext cx="2220930" cy="352501"/>
            <a:chOff x="6077925" y="4856850"/>
            <a:chExt cx="6064800" cy="1143000"/>
          </a:xfrm>
        </p:grpSpPr>
        <p:sp>
          <p:nvSpPr>
            <p:cNvPr id="943" name="Google Shape;943;p109"/>
            <p:cNvSpPr/>
            <p:nvPr/>
          </p:nvSpPr>
          <p:spPr>
            <a:xfrm>
              <a:off x="6077925" y="4856850"/>
              <a:ext cx="6064800" cy="1143000"/>
            </a:xfrm>
            <a:prstGeom prst="rect">
              <a:avLst/>
            </a:prstGeom>
            <a:solidFill>
              <a:srgbClr val="D1190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944" name="Google Shape;944;p109"/>
            <p:cNvPicPr preferRelativeResize="0"/>
            <p:nvPr/>
          </p:nvPicPr>
          <p:blipFill>
            <a:blip r:embed="rId4">
              <a:alphaModFix/>
            </a:blip>
            <a:stretch>
              <a:fillRect/>
            </a:stretch>
          </p:blipFill>
          <p:spPr>
            <a:xfrm>
              <a:off x="6369202" y="4941951"/>
              <a:ext cx="5634652" cy="938175"/>
            </a:xfrm>
            <a:prstGeom prst="rect">
              <a:avLst/>
            </a:prstGeom>
            <a:noFill/>
            <a:ln>
              <a:noFill/>
            </a:ln>
          </p:spPr>
        </p:pic>
      </p:grpSp>
      <p:sp>
        <p:nvSpPr>
          <p:cNvPr id="945" name="Google Shape;945;p109"/>
          <p:cNvSpPr txBox="1"/>
          <p:nvPr/>
        </p:nvSpPr>
        <p:spPr>
          <a:xfrm>
            <a:off x="644513" y="228600"/>
            <a:ext cx="7740600" cy="969600"/>
          </a:xfrm>
          <a:prstGeom prst="rect">
            <a:avLst/>
          </a:prstGeom>
          <a:noFill/>
          <a:ln>
            <a:noFill/>
          </a:ln>
        </p:spPr>
        <p:txBody>
          <a:bodyPr anchorCtr="0" anchor="t" bIns="68575" lIns="68575" spcFirstLastPara="1" rIns="68575" wrap="square" tIns="68575">
            <a:spAutoFit/>
          </a:bodyPr>
          <a:lstStyle/>
          <a:p>
            <a:pPr indent="0" lvl="0" marL="0" rtl="0" algn="l">
              <a:lnSpc>
                <a:spcPct val="90000"/>
              </a:lnSpc>
              <a:spcBef>
                <a:spcPts val="0"/>
              </a:spcBef>
              <a:spcAft>
                <a:spcPts val="0"/>
              </a:spcAft>
              <a:buClr>
                <a:schemeClr val="dk1"/>
              </a:buClr>
              <a:buSzPts val="800"/>
              <a:buFont typeface="Arial"/>
              <a:buNone/>
            </a:pPr>
            <a:r>
              <a:rPr lang="en" sz="3000">
                <a:solidFill>
                  <a:schemeClr val="dk1"/>
                </a:solidFill>
              </a:rPr>
              <a:t>Abstraction and Art:  </a:t>
            </a:r>
            <a:endParaRPr sz="3000">
              <a:solidFill>
                <a:schemeClr val="dk1"/>
              </a:solidFill>
            </a:endParaRPr>
          </a:p>
          <a:p>
            <a:pPr indent="0" lvl="0" marL="0" rtl="0" algn="l">
              <a:lnSpc>
                <a:spcPct val="90000"/>
              </a:lnSpc>
              <a:spcBef>
                <a:spcPts val="0"/>
              </a:spcBef>
              <a:spcAft>
                <a:spcPts val="0"/>
              </a:spcAft>
              <a:buClr>
                <a:schemeClr val="dk1"/>
              </a:buClr>
              <a:buSzPts val="800"/>
              <a:buFont typeface="Arial"/>
              <a:buNone/>
            </a:pPr>
            <a:r>
              <a:rPr i="1" lang="en" sz="3000">
                <a:solidFill>
                  <a:schemeClr val="dk1"/>
                </a:solidFill>
              </a:rPr>
              <a:t>What is depicted in these Picasso paintings? </a:t>
            </a:r>
            <a:endParaRPr b="1" sz="3600" u="sng">
              <a:solidFill>
                <a:srgbClr val="808080"/>
              </a:solidFill>
              <a:latin typeface="Arimo"/>
              <a:ea typeface="Arimo"/>
              <a:cs typeface="Arimo"/>
              <a:sym typeface="Arimo"/>
            </a:endParaRPr>
          </a:p>
        </p:txBody>
      </p:sp>
      <p:pic>
        <p:nvPicPr>
          <p:cNvPr id="946" name="Google Shape;946;p109"/>
          <p:cNvPicPr preferRelativeResize="0"/>
          <p:nvPr/>
        </p:nvPicPr>
        <p:blipFill>
          <a:blip r:embed="rId5">
            <a:alphaModFix/>
          </a:blip>
          <a:stretch>
            <a:fillRect/>
          </a:stretch>
        </p:blipFill>
        <p:spPr>
          <a:xfrm>
            <a:off x="701663" y="1505437"/>
            <a:ext cx="3257793" cy="3257793"/>
          </a:xfrm>
          <a:prstGeom prst="rect">
            <a:avLst/>
          </a:prstGeom>
          <a:noFill/>
          <a:ln>
            <a:noFill/>
          </a:ln>
        </p:spPr>
      </p:pic>
      <p:pic>
        <p:nvPicPr>
          <p:cNvPr id="947" name="Google Shape;947;p109"/>
          <p:cNvPicPr preferRelativeResize="0"/>
          <p:nvPr/>
        </p:nvPicPr>
        <p:blipFill>
          <a:blip r:embed="rId6">
            <a:alphaModFix/>
          </a:blip>
          <a:stretch>
            <a:fillRect/>
          </a:stretch>
        </p:blipFill>
        <p:spPr>
          <a:xfrm>
            <a:off x="5290200" y="1505437"/>
            <a:ext cx="2485056" cy="3257794"/>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110"/>
          <p:cNvSpPr txBox="1"/>
          <p:nvPr>
            <p:ph type="title"/>
          </p:nvPr>
        </p:nvSpPr>
        <p:spPr>
          <a:xfrm>
            <a:off x="561725" y="933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320"/>
              <a:t>Language, Literacy, and CT</a:t>
            </a:r>
            <a:endParaRPr sz="3320"/>
          </a:p>
        </p:txBody>
      </p:sp>
      <p:sp>
        <p:nvSpPr>
          <p:cNvPr id="953" name="Google Shape;953;p110"/>
          <p:cNvSpPr/>
          <p:nvPr/>
        </p:nvSpPr>
        <p:spPr>
          <a:xfrm>
            <a:off x="529925" y="2317225"/>
            <a:ext cx="797700" cy="797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54" name="Google Shape;954;p110"/>
          <p:cNvSpPr/>
          <p:nvPr/>
        </p:nvSpPr>
        <p:spPr>
          <a:xfrm>
            <a:off x="1997075" y="2317225"/>
            <a:ext cx="797700" cy="797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55" name="Google Shape;955;p110"/>
          <p:cNvSpPr/>
          <p:nvPr/>
        </p:nvSpPr>
        <p:spPr>
          <a:xfrm>
            <a:off x="3312800" y="1721775"/>
            <a:ext cx="797700" cy="797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56" name="Google Shape;956;p110"/>
          <p:cNvSpPr/>
          <p:nvPr/>
        </p:nvSpPr>
        <p:spPr>
          <a:xfrm>
            <a:off x="3312800" y="3114925"/>
            <a:ext cx="797700" cy="797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957" name="Google Shape;957;p110"/>
          <p:cNvCxnSpPr>
            <a:stCxn id="953" idx="6"/>
            <a:endCxn id="954" idx="2"/>
          </p:cNvCxnSpPr>
          <p:nvPr/>
        </p:nvCxnSpPr>
        <p:spPr>
          <a:xfrm>
            <a:off x="1327625" y="2716075"/>
            <a:ext cx="669600" cy="0"/>
          </a:xfrm>
          <a:prstGeom prst="straightConnector1">
            <a:avLst/>
          </a:prstGeom>
          <a:noFill/>
          <a:ln cap="flat" cmpd="sng" w="9525">
            <a:solidFill>
              <a:schemeClr val="dk2"/>
            </a:solidFill>
            <a:prstDash val="solid"/>
            <a:round/>
            <a:headEnd len="med" w="med" type="none"/>
            <a:tailEnd len="med" w="med" type="none"/>
          </a:ln>
        </p:spPr>
      </p:cxnSp>
      <p:cxnSp>
        <p:nvCxnSpPr>
          <p:cNvPr id="958" name="Google Shape;958;p110"/>
          <p:cNvCxnSpPr>
            <a:stCxn id="954" idx="7"/>
            <a:endCxn id="955" idx="2"/>
          </p:cNvCxnSpPr>
          <p:nvPr/>
        </p:nvCxnSpPr>
        <p:spPr>
          <a:xfrm flipH="1" rot="10800000">
            <a:off x="2677955" y="2120545"/>
            <a:ext cx="634800" cy="313500"/>
          </a:xfrm>
          <a:prstGeom prst="straightConnector1">
            <a:avLst/>
          </a:prstGeom>
          <a:noFill/>
          <a:ln cap="flat" cmpd="sng" w="9525">
            <a:solidFill>
              <a:schemeClr val="dk2"/>
            </a:solidFill>
            <a:prstDash val="solid"/>
            <a:round/>
            <a:headEnd len="med" w="med" type="none"/>
            <a:tailEnd len="med" w="med" type="none"/>
          </a:ln>
        </p:spPr>
      </p:cxnSp>
      <p:cxnSp>
        <p:nvCxnSpPr>
          <p:cNvPr id="959" name="Google Shape;959;p110"/>
          <p:cNvCxnSpPr>
            <a:stCxn id="954" idx="5"/>
            <a:endCxn id="956" idx="1"/>
          </p:cNvCxnSpPr>
          <p:nvPr/>
        </p:nvCxnSpPr>
        <p:spPr>
          <a:xfrm>
            <a:off x="2677955" y="2998105"/>
            <a:ext cx="751800" cy="233700"/>
          </a:xfrm>
          <a:prstGeom prst="straightConnector1">
            <a:avLst/>
          </a:prstGeom>
          <a:noFill/>
          <a:ln cap="flat" cmpd="sng" w="9525">
            <a:solidFill>
              <a:schemeClr val="dk2"/>
            </a:solidFill>
            <a:prstDash val="solid"/>
            <a:round/>
            <a:headEnd len="med" w="med" type="none"/>
            <a:tailEnd len="med" w="med" type="none"/>
          </a:ln>
        </p:spPr>
      </p:cxnSp>
      <p:cxnSp>
        <p:nvCxnSpPr>
          <p:cNvPr id="960" name="Google Shape;960;p110"/>
          <p:cNvCxnSpPr>
            <a:stCxn id="955" idx="4"/>
            <a:endCxn id="956" idx="0"/>
          </p:cNvCxnSpPr>
          <p:nvPr/>
        </p:nvCxnSpPr>
        <p:spPr>
          <a:xfrm>
            <a:off x="3711650" y="2519475"/>
            <a:ext cx="0" cy="595500"/>
          </a:xfrm>
          <a:prstGeom prst="straightConnector1">
            <a:avLst/>
          </a:prstGeom>
          <a:noFill/>
          <a:ln cap="flat" cmpd="sng" w="9525">
            <a:solidFill>
              <a:schemeClr val="dk2"/>
            </a:solidFill>
            <a:prstDash val="solid"/>
            <a:round/>
            <a:headEnd len="med" w="med" type="none"/>
            <a:tailEnd len="med" w="med" type="none"/>
          </a:ln>
        </p:spPr>
      </p:cxnSp>
      <p:sp>
        <p:nvSpPr>
          <p:cNvPr id="961" name="Google Shape;961;p110"/>
          <p:cNvSpPr txBox="1"/>
          <p:nvPr/>
        </p:nvSpPr>
        <p:spPr>
          <a:xfrm>
            <a:off x="687875" y="2485225"/>
            <a:ext cx="481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962" name="Google Shape;962;p110"/>
          <p:cNvSpPr txBox="1"/>
          <p:nvPr/>
        </p:nvSpPr>
        <p:spPr>
          <a:xfrm>
            <a:off x="729425" y="2485225"/>
            <a:ext cx="481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W</a:t>
            </a:r>
            <a:endParaRPr sz="1800">
              <a:solidFill>
                <a:schemeClr val="dk2"/>
              </a:solidFill>
            </a:endParaRPr>
          </a:p>
        </p:txBody>
      </p:sp>
      <p:sp>
        <p:nvSpPr>
          <p:cNvPr id="963" name="Google Shape;963;p110"/>
          <p:cNvSpPr txBox="1"/>
          <p:nvPr/>
        </p:nvSpPr>
        <p:spPr>
          <a:xfrm>
            <a:off x="2199763" y="2434050"/>
            <a:ext cx="481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dk2"/>
                </a:solidFill>
              </a:rPr>
              <a:t>X</a:t>
            </a:r>
            <a:endParaRPr sz="2200">
              <a:solidFill>
                <a:schemeClr val="dk2"/>
              </a:solidFill>
            </a:endParaRPr>
          </a:p>
        </p:txBody>
      </p:sp>
      <p:sp>
        <p:nvSpPr>
          <p:cNvPr id="964" name="Google Shape;964;p110"/>
          <p:cNvSpPr txBox="1"/>
          <p:nvPr/>
        </p:nvSpPr>
        <p:spPr>
          <a:xfrm>
            <a:off x="3512350" y="1843575"/>
            <a:ext cx="54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2"/>
                </a:solidFill>
              </a:rPr>
              <a:t>Y</a:t>
            </a:r>
            <a:endParaRPr sz="2400">
              <a:solidFill>
                <a:schemeClr val="dk2"/>
              </a:solidFill>
            </a:endParaRPr>
          </a:p>
        </p:txBody>
      </p:sp>
      <p:sp>
        <p:nvSpPr>
          <p:cNvPr id="965" name="Google Shape;965;p110"/>
          <p:cNvSpPr txBox="1"/>
          <p:nvPr/>
        </p:nvSpPr>
        <p:spPr>
          <a:xfrm>
            <a:off x="3500600" y="3236775"/>
            <a:ext cx="422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2"/>
                </a:solidFill>
              </a:rPr>
              <a:t>Z</a:t>
            </a:r>
            <a:endParaRPr sz="2400">
              <a:solidFill>
                <a:schemeClr val="dk2"/>
              </a:solidFill>
            </a:endParaRPr>
          </a:p>
        </p:txBody>
      </p:sp>
      <p:graphicFrame>
        <p:nvGraphicFramePr>
          <p:cNvPr id="966" name="Google Shape;966;p110"/>
          <p:cNvGraphicFramePr/>
          <p:nvPr/>
        </p:nvGraphicFramePr>
        <p:xfrm>
          <a:off x="4251950" y="1705150"/>
          <a:ext cx="3000000" cy="3000000"/>
        </p:xfrm>
        <a:graphic>
          <a:graphicData uri="http://schemas.openxmlformats.org/drawingml/2006/table">
            <a:tbl>
              <a:tblPr>
                <a:noFill/>
                <a:tableStyleId>{44256010-0EAC-4903-85BF-085830AD6EE0}</a:tableStyleId>
              </a:tblPr>
              <a:tblGrid>
                <a:gridCol w="473925"/>
                <a:gridCol w="473925"/>
                <a:gridCol w="473925"/>
                <a:gridCol w="473925"/>
                <a:gridCol w="473925"/>
              </a:tblGrid>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W</a:t>
                      </a:r>
                      <a:endParaRPr/>
                    </a:p>
                  </a:txBody>
                  <a:tcPr marT="91425" marB="91425" marR="91425" marL="91425"/>
                </a:tc>
                <a:tc>
                  <a:txBody>
                    <a:bodyPr/>
                    <a:lstStyle/>
                    <a:p>
                      <a:pPr indent="0" lvl="0" marL="0" rtl="0" algn="l">
                        <a:spcBef>
                          <a:spcPts val="0"/>
                        </a:spcBef>
                        <a:spcAft>
                          <a:spcPts val="0"/>
                        </a:spcAft>
                        <a:buNone/>
                      </a:pPr>
                      <a:r>
                        <a:rPr lang="en"/>
                        <a:t>X</a:t>
                      </a:r>
                      <a:endParaRPr/>
                    </a:p>
                  </a:txBody>
                  <a:tcPr marT="91425" marB="91425" marR="91425" marL="91425"/>
                </a:tc>
                <a:tc>
                  <a:txBody>
                    <a:bodyPr/>
                    <a:lstStyle/>
                    <a:p>
                      <a:pPr indent="0" lvl="0" marL="0" rtl="0" algn="l">
                        <a:spcBef>
                          <a:spcPts val="0"/>
                        </a:spcBef>
                        <a:spcAft>
                          <a:spcPts val="0"/>
                        </a:spcAft>
                        <a:buNone/>
                      </a:pPr>
                      <a:r>
                        <a:rPr lang="en"/>
                        <a:t>Y</a:t>
                      </a:r>
                      <a:endParaRPr/>
                    </a:p>
                  </a:txBody>
                  <a:tcPr marT="91425" marB="91425" marR="91425" marL="91425"/>
                </a:tc>
                <a:tc>
                  <a:txBody>
                    <a:bodyPr/>
                    <a:lstStyle/>
                    <a:p>
                      <a:pPr indent="0" lvl="0" marL="0" rtl="0" algn="l">
                        <a:spcBef>
                          <a:spcPts val="0"/>
                        </a:spcBef>
                        <a:spcAft>
                          <a:spcPts val="0"/>
                        </a:spcAft>
                        <a:buNone/>
                      </a:pPr>
                      <a:r>
                        <a:rPr lang="en"/>
                        <a:t>Z</a:t>
                      </a:r>
                      <a:endParaRPr/>
                    </a:p>
                  </a:txBody>
                  <a:tcPr marT="91425" marB="91425" marR="91425" marL="91425"/>
                </a:tc>
              </a:tr>
              <a:tr h="381000">
                <a:tc>
                  <a:txBody>
                    <a:bodyPr/>
                    <a:lstStyle/>
                    <a:p>
                      <a:pPr indent="0" lvl="0" marL="0" rtl="0" algn="l">
                        <a:spcBef>
                          <a:spcPts val="0"/>
                        </a:spcBef>
                        <a:spcAft>
                          <a:spcPts val="0"/>
                        </a:spcAft>
                        <a:buNone/>
                      </a:pPr>
                      <a:r>
                        <a:rPr lang="en"/>
                        <a:t>W</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x</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X</a:t>
                      </a:r>
                      <a:endParaRPr/>
                    </a:p>
                  </a:txBody>
                  <a:tcPr marT="91425" marB="91425" marR="91425" marL="91425"/>
                </a:tc>
                <a:tc>
                  <a:txBody>
                    <a:bodyPr/>
                    <a:lstStyle/>
                    <a:p>
                      <a:pPr indent="0" lvl="0" marL="0" rtl="0" algn="l">
                        <a:spcBef>
                          <a:spcPts val="0"/>
                        </a:spcBef>
                        <a:spcAft>
                          <a:spcPts val="0"/>
                        </a:spcAft>
                        <a:buNone/>
                      </a:pPr>
                      <a:r>
                        <a:rPr lang="en"/>
                        <a:t>x</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x</a:t>
                      </a:r>
                      <a:endParaRPr/>
                    </a:p>
                  </a:txBody>
                  <a:tcPr marT="91425" marB="91425" marR="91425" marL="91425"/>
                </a:tc>
                <a:tc>
                  <a:txBody>
                    <a:bodyPr/>
                    <a:lstStyle/>
                    <a:p>
                      <a:pPr indent="0" lvl="0" marL="0" rtl="0" algn="l">
                        <a:spcBef>
                          <a:spcPts val="0"/>
                        </a:spcBef>
                        <a:spcAft>
                          <a:spcPts val="0"/>
                        </a:spcAft>
                        <a:buNone/>
                      </a:pPr>
                      <a:r>
                        <a:rPr lang="en"/>
                        <a:t>x</a:t>
                      </a:r>
                      <a:endParaRPr/>
                    </a:p>
                  </a:txBody>
                  <a:tcPr marT="91425" marB="91425" marR="91425" marL="91425"/>
                </a:tc>
              </a:tr>
              <a:tr h="381000">
                <a:tc>
                  <a:txBody>
                    <a:bodyPr/>
                    <a:lstStyle/>
                    <a:p>
                      <a:pPr indent="0" lvl="0" marL="0" rtl="0" algn="l">
                        <a:spcBef>
                          <a:spcPts val="0"/>
                        </a:spcBef>
                        <a:spcAft>
                          <a:spcPts val="0"/>
                        </a:spcAft>
                        <a:buNone/>
                      </a:pPr>
                      <a:r>
                        <a:rPr lang="en"/>
                        <a:t>Y</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Z</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graphicFrame>
        <p:nvGraphicFramePr>
          <p:cNvPr id="967" name="Google Shape;967;p110"/>
          <p:cNvGraphicFramePr/>
          <p:nvPr/>
        </p:nvGraphicFramePr>
        <p:xfrm>
          <a:off x="6821175" y="1705150"/>
          <a:ext cx="3000000" cy="3000000"/>
        </p:xfrm>
        <a:graphic>
          <a:graphicData uri="http://schemas.openxmlformats.org/drawingml/2006/table">
            <a:tbl>
              <a:tblPr>
                <a:noFill/>
                <a:tableStyleId>{44256010-0EAC-4903-85BF-085830AD6EE0}</a:tableStyleId>
              </a:tblPr>
              <a:tblGrid>
                <a:gridCol w="473925"/>
                <a:gridCol w="473925"/>
                <a:gridCol w="473925"/>
                <a:gridCol w="473925"/>
                <a:gridCol w="473925"/>
              </a:tblGrid>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W</a:t>
                      </a:r>
                      <a:endParaRPr/>
                    </a:p>
                  </a:txBody>
                  <a:tcPr marT="91425" marB="91425" marR="91425" marL="91425"/>
                </a:tc>
                <a:tc>
                  <a:txBody>
                    <a:bodyPr/>
                    <a:lstStyle/>
                    <a:p>
                      <a:pPr indent="0" lvl="0" marL="0" rtl="0" algn="l">
                        <a:spcBef>
                          <a:spcPts val="0"/>
                        </a:spcBef>
                        <a:spcAft>
                          <a:spcPts val="0"/>
                        </a:spcAft>
                        <a:buNone/>
                      </a:pPr>
                      <a:r>
                        <a:rPr lang="en"/>
                        <a:t>X</a:t>
                      </a:r>
                      <a:endParaRPr/>
                    </a:p>
                  </a:txBody>
                  <a:tcPr marT="91425" marB="91425" marR="91425" marL="91425"/>
                </a:tc>
                <a:tc>
                  <a:txBody>
                    <a:bodyPr/>
                    <a:lstStyle/>
                    <a:p>
                      <a:pPr indent="0" lvl="0" marL="0" rtl="0" algn="l">
                        <a:spcBef>
                          <a:spcPts val="0"/>
                        </a:spcBef>
                        <a:spcAft>
                          <a:spcPts val="0"/>
                        </a:spcAft>
                        <a:buNone/>
                      </a:pPr>
                      <a:r>
                        <a:rPr lang="en"/>
                        <a:t>Y</a:t>
                      </a:r>
                      <a:endParaRPr/>
                    </a:p>
                  </a:txBody>
                  <a:tcPr marT="91425" marB="91425" marR="91425" marL="91425"/>
                </a:tc>
                <a:tc>
                  <a:txBody>
                    <a:bodyPr/>
                    <a:lstStyle/>
                    <a:p>
                      <a:pPr indent="0" lvl="0" marL="0" rtl="0" algn="l">
                        <a:spcBef>
                          <a:spcPts val="0"/>
                        </a:spcBef>
                        <a:spcAft>
                          <a:spcPts val="0"/>
                        </a:spcAft>
                        <a:buNone/>
                      </a:pPr>
                      <a:r>
                        <a:rPr lang="en"/>
                        <a:t>Z</a:t>
                      </a:r>
                      <a:endParaRPr/>
                    </a:p>
                  </a:txBody>
                  <a:tcPr marT="91425" marB="91425" marR="91425" marL="91425"/>
                </a:tc>
              </a:tr>
              <a:tr h="381000">
                <a:tc>
                  <a:txBody>
                    <a:bodyPr/>
                    <a:lstStyle/>
                    <a:p>
                      <a:pPr indent="0" lvl="0" marL="0" rtl="0" algn="l">
                        <a:spcBef>
                          <a:spcPts val="0"/>
                        </a:spcBef>
                        <a:spcAft>
                          <a:spcPts val="0"/>
                        </a:spcAft>
                        <a:buNone/>
                      </a:pPr>
                      <a:r>
                        <a:rPr lang="en"/>
                        <a:t>W</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r>
              <a:tr h="381000">
                <a:tc>
                  <a:txBody>
                    <a:bodyPr/>
                    <a:lstStyle/>
                    <a:p>
                      <a:pPr indent="0" lvl="0" marL="0" rtl="0" algn="l">
                        <a:spcBef>
                          <a:spcPts val="0"/>
                        </a:spcBef>
                        <a:spcAft>
                          <a:spcPts val="0"/>
                        </a:spcAft>
                        <a:buNone/>
                      </a:pPr>
                      <a:r>
                        <a:rPr lang="en"/>
                        <a:t>X</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r>
              <a:tr h="381000">
                <a:tc>
                  <a:txBody>
                    <a:bodyPr/>
                    <a:lstStyle/>
                    <a:p>
                      <a:pPr indent="0" lvl="0" marL="0" rtl="0" algn="l">
                        <a:spcBef>
                          <a:spcPts val="0"/>
                        </a:spcBef>
                        <a:spcAft>
                          <a:spcPts val="0"/>
                        </a:spcAft>
                        <a:buNone/>
                      </a:pPr>
                      <a:r>
                        <a:rPr lang="en"/>
                        <a:t>Y</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Z</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
        <p:nvSpPr>
          <p:cNvPr id="968" name="Google Shape;968;p110"/>
          <p:cNvSpPr txBox="1"/>
          <p:nvPr/>
        </p:nvSpPr>
        <p:spPr>
          <a:xfrm>
            <a:off x="365600" y="4370725"/>
            <a:ext cx="47862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rPr>
              <a:t>Grover, S. (2000). </a:t>
            </a:r>
            <a:r>
              <a:rPr i="1" lang="en" sz="1100">
                <a:solidFill>
                  <a:schemeClr val="dk1"/>
                </a:solidFill>
              </a:rPr>
              <a:t>Computer science in K-12 an A to Z handbook on Teaching Programming</a:t>
            </a:r>
            <a:r>
              <a:rPr lang="en" sz="1100">
                <a:solidFill>
                  <a:schemeClr val="dk1"/>
                </a:solidFill>
              </a:rPr>
              <a:t>. Edfinity. </a:t>
            </a:r>
            <a:endParaRPr sz="1100">
              <a:solidFill>
                <a:schemeClr val="dk1"/>
              </a:solidFill>
            </a:endParaRPr>
          </a:p>
          <a:p>
            <a:pPr indent="0" lvl="0" marL="0" rtl="0" algn="l">
              <a:spcBef>
                <a:spcPts val="0"/>
              </a:spcBef>
              <a:spcAft>
                <a:spcPts val="0"/>
              </a:spcAft>
              <a:buNone/>
            </a:pPr>
            <a:r>
              <a:t/>
            </a:r>
            <a:endParaRPr sz="1100">
              <a:solidFill>
                <a:schemeClr val="dk2"/>
              </a:solidFill>
            </a:endParaRPr>
          </a:p>
        </p:txBody>
      </p:sp>
      <p:sp>
        <p:nvSpPr>
          <p:cNvPr id="969" name="Google Shape;969;p110"/>
          <p:cNvSpPr txBox="1"/>
          <p:nvPr/>
        </p:nvSpPr>
        <p:spPr>
          <a:xfrm>
            <a:off x="529925" y="677700"/>
            <a:ext cx="85842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Integrate the idea of social network analysis with literary analysis and demonstrates how to integrate pgrahs (closed networks with nodes and edges) into mathematical abstractions coded as 2-dimensional arrays or data structures. </a:t>
            </a:r>
            <a:endParaRPr sz="1800">
              <a:solidFill>
                <a:schemeClr val="dk2"/>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111"/>
          <p:cNvSpPr txBox="1"/>
          <p:nvPr/>
        </p:nvSpPr>
        <p:spPr>
          <a:xfrm>
            <a:off x="275681" y="1159181"/>
            <a:ext cx="8513100" cy="12225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t/>
            </a:r>
            <a:endParaRPr sz="2300">
              <a:solidFill>
                <a:srgbClr val="595959"/>
              </a:solidFill>
              <a:latin typeface="Century Gothic"/>
              <a:ea typeface="Century Gothic"/>
              <a:cs typeface="Century Gothic"/>
              <a:sym typeface="Century Gothic"/>
            </a:endParaRPr>
          </a:p>
        </p:txBody>
      </p:sp>
      <p:sp>
        <p:nvSpPr>
          <p:cNvPr id="975" name="Google Shape;975;p111"/>
          <p:cNvSpPr txBox="1"/>
          <p:nvPr>
            <p:ph type="title"/>
          </p:nvPr>
        </p:nvSpPr>
        <p:spPr>
          <a:xfrm>
            <a:off x="1604231" y="327431"/>
            <a:ext cx="7264800" cy="623400"/>
          </a:xfrm>
          <a:prstGeom prst="rect">
            <a:avLst/>
          </a:prstGeom>
        </p:spPr>
        <p:txBody>
          <a:bodyPr anchorCtr="0" anchor="ctr" bIns="91425" lIns="91425" spcFirstLastPara="1" rIns="91425" wrap="square" tIns="91425">
            <a:normAutofit fontScale="90000"/>
          </a:bodyPr>
          <a:lstStyle/>
          <a:p>
            <a:pPr indent="0" lvl="0" marL="0" rtl="0" algn="l">
              <a:lnSpc>
                <a:spcPct val="100000"/>
              </a:lnSpc>
              <a:spcBef>
                <a:spcPts val="0"/>
              </a:spcBef>
              <a:spcAft>
                <a:spcPts val="0"/>
              </a:spcAft>
              <a:buClr>
                <a:srgbClr val="7033A0"/>
              </a:buClr>
              <a:buSzPct val="100000"/>
              <a:buFont typeface="Century Gothic"/>
              <a:buNone/>
            </a:pPr>
            <a:r>
              <a:rPr lang="en">
                <a:solidFill>
                  <a:schemeClr val="dk1"/>
                </a:solidFill>
                <a:latin typeface="Calibri"/>
                <a:ea typeface="Calibri"/>
                <a:cs typeface="Calibri"/>
                <a:sym typeface="Calibri"/>
              </a:rPr>
              <a:t>What is Scratch? - 3 minutes</a:t>
            </a:r>
            <a:endParaRPr>
              <a:solidFill>
                <a:schemeClr val="dk1"/>
              </a:solidFill>
              <a:latin typeface="Calibri"/>
              <a:ea typeface="Calibri"/>
              <a:cs typeface="Calibri"/>
              <a:sym typeface="Calibri"/>
            </a:endParaRPr>
          </a:p>
        </p:txBody>
      </p:sp>
      <p:pic>
        <p:nvPicPr>
          <p:cNvPr descr="Scratch is a programming language that makes it easy to create interactive art, stories, simulations, and games -- and share those creations online.&#10;&#10;Imagine, program, and share at http://scratch.mit.edu.&#10;&#10;&#10;Scratch is a project of the Lifelong Kindergarten group at MIT Media Lab.&#10;Music: &quot;And It Spread&quot; by The Avett Brothers" id="976" name="Google Shape;976;p111" title="Scratch 2.0 Overview Video">
            <a:hlinkClick r:id="rId3"/>
          </p:cNvPr>
          <p:cNvPicPr preferRelativeResize="0"/>
          <p:nvPr/>
        </p:nvPicPr>
        <p:blipFill>
          <a:blip r:embed="rId4">
            <a:alphaModFix/>
          </a:blip>
          <a:stretch>
            <a:fillRect/>
          </a:stretch>
        </p:blipFill>
        <p:spPr>
          <a:xfrm>
            <a:off x="1926309" y="950681"/>
            <a:ext cx="5291382" cy="396855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112"/>
          <p:cNvSpPr txBox="1"/>
          <p:nvPr>
            <p:ph type="title"/>
          </p:nvPr>
        </p:nvSpPr>
        <p:spPr>
          <a:xfrm>
            <a:off x="1106138" y="296944"/>
            <a:ext cx="7264800" cy="6234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solidFill>
                  <a:schemeClr val="dk1"/>
                </a:solidFill>
                <a:latin typeface="Calibri"/>
                <a:ea typeface="Calibri"/>
                <a:cs typeface="Calibri"/>
                <a:sym typeface="Calibri"/>
              </a:rPr>
              <a:t>Impact of Computing </a:t>
            </a:r>
            <a:endParaRPr>
              <a:solidFill>
                <a:schemeClr val="dk1"/>
              </a:solidFill>
              <a:latin typeface="Calibri"/>
              <a:ea typeface="Calibri"/>
              <a:cs typeface="Calibri"/>
              <a:sym typeface="Calibri"/>
            </a:endParaRPr>
          </a:p>
        </p:txBody>
      </p:sp>
      <p:sp>
        <p:nvSpPr>
          <p:cNvPr id="982" name="Google Shape;982;p112"/>
          <p:cNvSpPr txBox="1"/>
          <p:nvPr/>
        </p:nvSpPr>
        <p:spPr>
          <a:xfrm>
            <a:off x="967313" y="1016119"/>
            <a:ext cx="7542600" cy="846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i="1" lang="en" sz="2300">
                <a:latin typeface="Calibri"/>
                <a:ea typeface="Calibri"/>
                <a:cs typeface="Calibri"/>
                <a:sym typeface="Calibri"/>
              </a:rPr>
              <a:t>How do we impact computing technology positively/negatively? </a:t>
            </a:r>
            <a:endParaRPr i="1" sz="2300">
              <a:latin typeface="Calibri"/>
              <a:ea typeface="Calibri"/>
              <a:cs typeface="Calibri"/>
              <a:sym typeface="Calibri"/>
            </a:endParaRPr>
          </a:p>
        </p:txBody>
      </p:sp>
      <p:sp>
        <p:nvSpPr>
          <p:cNvPr id="983" name="Google Shape;983;p112"/>
          <p:cNvSpPr txBox="1"/>
          <p:nvPr/>
        </p:nvSpPr>
        <p:spPr>
          <a:xfrm>
            <a:off x="1107994" y="2734388"/>
            <a:ext cx="58551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latin typeface="Calibri"/>
              <a:ea typeface="Calibri"/>
              <a:cs typeface="Calibri"/>
              <a:sym typeface="Calibri"/>
            </a:endParaRPr>
          </a:p>
        </p:txBody>
      </p:sp>
      <p:pic>
        <p:nvPicPr>
          <p:cNvPr descr="Made by dutch television" id="984" name="Google Shape;984;p112" title="Grandmaster Flash - Interview 1986">
            <a:hlinkClick r:id="rId3"/>
          </p:cNvPr>
          <p:cNvPicPr preferRelativeResize="0"/>
          <p:nvPr/>
        </p:nvPicPr>
        <p:blipFill>
          <a:blip r:embed="rId4">
            <a:alphaModFix/>
          </a:blip>
          <a:stretch>
            <a:fillRect/>
          </a:stretch>
        </p:blipFill>
        <p:spPr>
          <a:xfrm>
            <a:off x="2285400" y="1765969"/>
            <a:ext cx="4434750" cy="33260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4"/>
                                        </p:tgtEl>
                                        <p:attrNameLst>
                                          <p:attrName>style.visibility</p:attrName>
                                        </p:attrNameLst>
                                      </p:cBhvr>
                                      <p:to>
                                        <p:strVal val="visible"/>
                                      </p:to>
                                    </p:set>
                                    <p:animEffect filter="fade" transition="in">
                                      <p:cBhvr>
                                        <p:cTn dur="1000"/>
                                        <p:tgtEl>
                                          <p:spTgt spid="9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113"/>
          <p:cNvSpPr txBox="1"/>
          <p:nvPr>
            <p:ph type="title"/>
          </p:nvPr>
        </p:nvSpPr>
        <p:spPr>
          <a:xfrm>
            <a:off x="1106138" y="296944"/>
            <a:ext cx="7264800" cy="6234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solidFill>
                  <a:schemeClr val="dk1"/>
                </a:solidFill>
                <a:latin typeface="Calibri"/>
                <a:ea typeface="Calibri"/>
                <a:cs typeface="Calibri"/>
                <a:sym typeface="Calibri"/>
              </a:rPr>
              <a:t>Scratch, Language, Math, and More</a:t>
            </a:r>
            <a:endParaRPr>
              <a:solidFill>
                <a:schemeClr val="dk1"/>
              </a:solidFill>
              <a:latin typeface="Calibri"/>
              <a:ea typeface="Calibri"/>
              <a:cs typeface="Calibri"/>
              <a:sym typeface="Calibri"/>
            </a:endParaRPr>
          </a:p>
        </p:txBody>
      </p:sp>
      <p:sp>
        <p:nvSpPr>
          <p:cNvPr id="990" name="Google Shape;990;p113"/>
          <p:cNvSpPr txBox="1"/>
          <p:nvPr/>
        </p:nvSpPr>
        <p:spPr>
          <a:xfrm>
            <a:off x="967313" y="1016119"/>
            <a:ext cx="7542600" cy="492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i="1" sz="2300">
              <a:latin typeface="Calibri"/>
              <a:ea typeface="Calibri"/>
              <a:cs typeface="Calibri"/>
              <a:sym typeface="Calibri"/>
            </a:endParaRPr>
          </a:p>
        </p:txBody>
      </p:sp>
      <p:sp>
        <p:nvSpPr>
          <p:cNvPr id="991" name="Google Shape;991;p113"/>
          <p:cNvSpPr txBox="1"/>
          <p:nvPr/>
        </p:nvSpPr>
        <p:spPr>
          <a:xfrm>
            <a:off x="1107994" y="2734388"/>
            <a:ext cx="58551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latin typeface="Calibri"/>
              <a:ea typeface="Calibri"/>
              <a:cs typeface="Calibri"/>
              <a:sym typeface="Calibri"/>
            </a:endParaRPr>
          </a:p>
        </p:txBody>
      </p:sp>
      <p:pic>
        <p:nvPicPr>
          <p:cNvPr descr="Scratch is now the world’s largest coding community for kids. Scratch founder Mitch Resnick will discuss the motivations underlying Scratch, the reasons for its success, and its plans for the future — including a sneak peek at the next generation of Scratch. &#10;&#10;Resnick will also share ideas and stories from his new book “Lifelong Kindergarten,” in which he argues that all of school (in fact, all of life) should be more like kindergarten — providing learners with opportunities to work on projects, based on their passions, in collaboration with peers, in a playful spirit.&#10;&#10;Resnick is Professor of Learning Research at MIT Media Lab.&#10;&#10;Intro by Tammy Stern.&#10;&#10;Get the book: https://goo.gl/k1c8SB" id="992" name="Google Shape;992;p113" title="Scratch: Coding for Everyone! | Mitchel Resnick | Talks at Google">
            <a:hlinkClick r:id="rId3"/>
          </p:cNvPr>
          <p:cNvPicPr preferRelativeResize="0"/>
          <p:nvPr/>
        </p:nvPicPr>
        <p:blipFill>
          <a:blip r:embed="rId4">
            <a:alphaModFix/>
          </a:blip>
          <a:stretch>
            <a:fillRect/>
          </a:stretch>
        </p:blipFill>
        <p:spPr>
          <a:xfrm>
            <a:off x="967325" y="828650"/>
            <a:ext cx="7323175" cy="4119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2"/>
                                        </p:tgtEl>
                                        <p:attrNameLst>
                                          <p:attrName>style.visibility</p:attrName>
                                        </p:attrNameLst>
                                      </p:cBhvr>
                                      <p:to>
                                        <p:strVal val="visible"/>
                                      </p:to>
                                    </p:set>
                                    <p:animEffect filter="fade" transition="in">
                                      <p:cBhvr>
                                        <p:cTn dur="1000"/>
                                        <p:tgtEl>
                                          <p:spTgt spid="9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