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200.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58.xml"/>
  <Override ContentType="application/vnd.openxmlformats-officedocument.presentationml.slide+xml" PartName="/ppt/slides/slide15.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Lst>
  <p:sldSz cy="5143500" cx="9144000"/>
  <p:notesSz cx="6858000" cy="9144000"/>
  <p:embeddedFontLst>
    <p:embeddedFont>
      <p:font typeface="Roboto"/>
      <p:regular r:id="rId213"/>
      <p:bold r:id="rId214"/>
      <p:italic r:id="rId215"/>
      <p:boldItalic r:id="rId216"/>
    </p:embeddedFont>
    <p:embeddedFont>
      <p:font typeface="Arimo"/>
      <p:regular r:id="rId217"/>
      <p:bold r:id="rId218"/>
      <p:italic r:id="rId219"/>
      <p:boldItalic r:id="rId220"/>
    </p:embeddedFont>
    <p:embeddedFont>
      <p:font typeface="Helvetica Neue"/>
      <p:regular r:id="rId221"/>
      <p:bold r:id="rId222"/>
      <p:italic r:id="rId223"/>
      <p:boldItalic r:id="rId224"/>
    </p:embeddedFont>
    <p:embeddedFont>
      <p:font typeface="Century Gothic"/>
      <p:regular r:id="rId225"/>
      <p:bold r:id="rId226"/>
      <p:italic r:id="rId227"/>
      <p:boldItalic r:id="rId228"/>
    </p:embeddedFont>
    <p:embeddedFont>
      <p:font typeface="Open Sans"/>
      <p:regular r:id="rId229"/>
      <p:bold r:id="rId230"/>
      <p:italic r:id="rId231"/>
      <p:boldItalic r:id="rId2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7AB638-948D-4D40-8156-22DA9B22E39A}">
  <a:tblStyle styleId="{1B7AB638-948D-4D40-8156-22DA9B22E39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07" Type="http://schemas.openxmlformats.org/officeDocument/2006/relationships/slide" Target="slides/slide101.xml"/><Relationship Id="rId228" Type="http://schemas.openxmlformats.org/officeDocument/2006/relationships/font" Target="fonts/CenturyGothic-boldItalic.fntdata"/><Relationship Id="rId106" Type="http://schemas.openxmlformats.org/officeDocument/2006/relationships/slide" Target="slides/slide100.xml"/><Relationship Id="rId227" Type="http://schemas.openxmlformats.org/officeDocument/2006/relationships/font" Target="fonts/CenturyGothic-italic.fntdata"/><Relationship Id="rId105" Type="http://schemas.openxmlformats.org/officeDocument/2006/relationships/slide" Target="slides/slide99.xml"/><Relationship Id="rId226" Type="http://schemas.openxmlformats.org/officeDocument/2006/relationships/font" Target="fonts/CenturyGothic-bold.fntdata"/><Relationship Id="rId104" Type="http://schemas.openxmlformats.org/officeDocument/2006/relationships/slide" Target="slides/slide98.xml"/><Relationship Id="rId225" Type="http://schemas.openxmlformats.org/officeDocument/2006/relationships/font" Target="fonts/CenturyGothic-regular.fntdata"/><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font" Target="fonts/OpenSans-regular.fntdata"/><Relationship Id="rId220" Type="http://schemas.openxmlformats.org/officeDocument/2006/relationships/font" Target="fonts/Arimo-boldItalic.fntdata"/><Relationship Id="rId103" Type="http://schemas.openxmlformats.org/officeDocument/2006/relationships/slide" Target="slides/slide97.xml"/><Relationship Id="rId224" Type="http://schemas.openxmlformats.org/officeDocument/2006/relationships/font" Target="fonts/HelveticaNeue-boldItalic.fntdata"/><Relationship Id="rId102" Type="http://schemas.openxmlformats.org/officeDocument/2006/relationships/slide" Target="slides/slide96.xml"/><Relationship Id="rId223" Type="http://schemas.openxmlformats.org/officeDocument/2006/relationships/font" Target="fonts/HelveticaNeue-italic.fntdata"/><Relationship Id="rId101" Type="http://schemas.openxmlformats.org/officeDocument/2006/relationships/slide" Target="slides/slide95.xml"/><Relationship Id="rId222" Type="http://schemas.openxmlformats.org/officeDocument/2006/relationships/font" Target="fonts/HelveticaNeue-bold.fntdata"/><Relationship Id="rId100" Type="http://schemas.openxmlformats.org/officeDocument/2006/relationships/slide" Target="slides/slide94.xml"/><Relationship Id="rId221" Type="http://schemas.openxmlformats.org/officeDocument/2006/relationships/font" Target="fonts/HelveticaNeue-regular.fntdata"/><Relationship Id="rId217" Type="http://schemas.openxmlformats.org/officeDocument/2006/relationships/font" Target="fonts/Arimo-regular.fntdata"/><Relationship Id="rId216" Type="http://schemas.openxmlformats.org/officeDocument/2006/relationships/font" Target="fonts/Roboto-boldItalic.fntdata"/><Relationship Id="rId215" Type="http://schemas.openxmlformats.org/officeDocument/2006/relationships/font" Target="fonts/Roboto-italic.fntdata"/><Relationship Id="rId214" Type="http://schemas.openxmlformats.org/officeDocument/2006/relationships/font" Target="fonts/Roboto-bold.fntdata"/><Relationship Id="rId219" Type="http://schemas.openxmlformats.org/officeDocument/2006/relationships/font" Target="fonts/Arimo-italic.fntdata"/><Relationship Id="rId218" Type="http://schemas.openxmlformats.org/officeDocument/2006/relationships/font" Target="fonts/Arimo-bold.fntdata"/><Relationship Id="rId213" Type="http://schemas.openxmlformats.org/officeDocument/2006/relationships/font" Target="fonts/Roboto-regular.fntdata"/><Relationship Id="rId212" Type="http://schemas.openxmlformats.org/officeDocument/2006/relationships/slide" Target="slides/slide206.xml"/><Relationship Id="rId211" Type="http://schemas.openxmlformats.org/officeDocument/2006/relationships/slide" Target="slides/slide205.xml"/><Relationship Id="rId210" Type="http://schemas.openxmlformats.org/officeDocument/2006/relationships/slide" Target="slides/slide204.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1" Type="http://schemas.openxmlformats.org/officeDocument/2006/relationships/slide" Target="slides/slide115.xml"/><Relationship Id="rId120" Type="http://schemas.openxmlformats.org/officeDocument/2006/relationships/slide" Target="slides/slide114.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font" Target="fonts/OpenSans-italic.fntdata"/><Relationship Id="rId230" Type="http://schemas.openxmlformats.org/officeDocument/2006/relationships/font" Target="fonts/OpenSans-bold.fntdata"/><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232" Type="http://schemas.openxmlformats.org/officeDocument/2006/relationships/font" Target="fonts/OpenSans-boldItalic.fntdata"/><Relationship Id="rId206" Type="http://schemas.openxmlformats.org/officeDocument/2006/relationships/slide" Target="slides/slide200.xml"/><Relationship Id="rId205" Type="http://schemas.openxmlformats.org/officeDocument/2006/relationships/slide" Target="slides/slide199.xml"/><Relationship Id="rId204" Type="http://schemas.openxmlformats.org/officeDocument/2006/relationships/slide" Target="slides/slide198.xml"/><Relationship Id="rId203" Type="http://schemas.openxmlformats.org/officeDocument/2006/relationships/slide" Target="slides/slide197.xml"/><Relationship Id="rId209" Type="http://schemas.openxmlformats.org/officeDocument/2006/relationships/slide" Target="slides/slide203.xml"/><Relationship Id="rId208" Type="http://schemas.openxmlformats.org/officeDocument/2006/relationships/slide" Target="slides/slide202.xml"/><Relationship Id="rId207" Type="http://schemas.openxmlformats.org/officeDocument/2006/relationships/slide" Target="slides/slide201.xml"/><Relationship Id="rId202" Type="http://schemas.openxmlformats.org/officeDocument/2006/relationships/slide" Target="slides/slide196.xml"/><Relationship Id="rId201" Type="http://schemas.openxmlformats.org/officeDocument/2006/relationships/slide" Target="slides/slide195.xml"/><Relationship Id="rId200" Type="http://schemas.openxmlformats.org/officeDocument/2006/relationships/slide" Target="slides/slide1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90973c95f1_0_2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7" name="Google Shape;127;g290973c95f1_0_2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2b2661c1848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8" name="Google Shape;1138;g2b2661c1848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9" name="Google Shape;1139;g2b2661c1848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2b2661c1848_0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5" name="Google Shape;1155;g2b2661c1848_0_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6" name="Google Shape;1156;g2b2661c1848_0_4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2b2661c1848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1" name="Google Shape;1171;g2b2661c1848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2" name="Google Shape;1172;g2b2661c1848_0_4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2b2661c1848_0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8" name="Google Shape;1188;g2b2661c1848_0_4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9" name="Google Shape;1189;g2b2661c1848_0_4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2b2661c1848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5" name="Google Shape;1205;g2b2661c1848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6" name="Google Shape;1206;g2b2661c1848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2b2661c1848_0_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1" name="Google Shape;1221;g2b2661c1848_0_4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2" name="Google Shape;1222;g2b2661c1848_0_4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2b2661c1848_0_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7" name="Google Shape;1237;g2b2661c1848_0_5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8" name="Google Shape;1238;g2b2661c1848_0_5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2b2661c1848_0_5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3" name="Google Shape;1253;g2b2661c1848_0_5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4" name="Google Shape;1254;g2b2661c1848_0_5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2b2661c1848_0_5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g2b2661c1848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2b2661c1848_0_5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5" name="Google Shape;1275;g2b2661c1848_0_5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6" name="Google Shape;1276;g2b2661c1848_0_5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90973c95f1_0_3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36" name="Google Shape;136;g290973c95f1_0_3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2b2661c1848_0_5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7" name="Google Shape;1287;g2b2661c1848_0_5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8" name="Google Shape;1288;g2b2661c1848_0_5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g2b2661c1848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9" name="Google Shape;1299;g2b2661c1848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290973c95f1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6" name="Google Shape;1306;g290973c95f1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29feb5ef747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3" name="Google Shape;1313;g29feb5ef747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2627c0da8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9" name="Google Shape;1319;g2627c0da8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2627c0da82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2627c0da82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2627c0da82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3" name="Google Shape;1333;g2627c0da82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2627c0da82f_0_19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1000"/>
              </a:spcBef>
              <a:spcAft>
                <a:spcPts val="0"/>
              </a:spcAft>
              <a:buClr>
                <a:schemeClr val="dk1"/>
              </a:buClr>
              <a:buSzPts val="2800"/>
              <a:buNone/>
            </a:pPr>
            <a:r>
              <a:t/>
            </a:r>
            <a:endParaRPr sz="1200">
              <a:solidFill>
                <a:schemeClr val="dk1"/>
              </a:solidFill>
              <a:latin typeface="Calibri"/>
              <a:ea typeface="Calibri"/>
              <a:cs typeface="Calibri"/>
              <a:sym typeface="Calibri"/>
            </a:endParaRPr>
          </a:p>
        </p:txBody>
      </p:sp>
      <p:sp>
        <p:nvSpPr>
          <p:cNvPr id="1341" name="Google Shape;1341;g2627c0da82f_0_19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2627c0da82f_0_72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595959"/>
                </a:solidFill>
                <a:latin typeface="Century Gothic"/>
                <a:ea typeface="Century Gothic"/>
                <a:cs typeface="Century Gothic"/>
                <a:sym typeface="Century Gothic"/>
              </a:rPr>
              <a:t>ASK: What types of projects did you see in the video? </a:t>
            </a:r>
            <a:endParaRPr sz="1200">
              <a:solidFill>
                <a:srgbClr val="595959"/>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 sz="1200">
                <a:solidFill>
                  <a:srgbClr val="595959"/>
                </a:solidFill>
                <a:latin typeface="Century Gothic"/>
                <a:ea typeface="Century Gothic"/>
                <a:cs typeface="Century Gothic"/>
                <a:sym typeface="Century Gothic"/>
              </a:rPr>
              <a:t>animations, games, stories, presentations, etc.</a:t>
            </a:r>
            <a:endParaRPr sz="1200">
              <a:solidFill>
                <a:srgbClr val="595959"/>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rgbClr val="595959"/>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rgbClr val="59595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t/>
            </a:r>
            <a:endParaRPr sz="1200"/>
          </a:p>
        </p:txBody>
      </p:sp>
      <p:sp>
        <p:nvSpPr>
          <p:cNvPr id="1356" name="Google Shape;1356;g2627c0da82f_0_724:notes"/>
          <p:cNvSpPr/>
          <p:nvPr>
            <p:ph idx="2" type="sldImg"/>
          </p:nvPr>
        </p:nvSpPr>
        <p:spPr>
          <a:xfrm>
            <a:off x="3810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2627c0da82f_0_730: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
        <p:nvSpPr>
          <p:cNvPr id="1363" name="Google Shape;1363;g2627c0da82f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90973c95f1_0_5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4" name="Google Shape;144;g290973c95f1_0_5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2627c0da82f_0_621: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2627c0da82f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 19:10 - 20:50</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2627c0da82f_0_2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rPr lang="en" sz="1200">
                <a:solidFill>
                  <a:schemeClr val="dk1"/>
                </a:solidFill>
                <a:latin typeface="Calibri"/>
                <a:ea typeface="Calibri"/>
                <a:cs typeface="Calibri"/>
                <a:sym typeface="Calibri"/>
              </a:rPr>
              <a:t>Move to the last slide</a:t>
            </a:r>
            <a:endParaRPr sz="1200">
              <a:solidFill>
                <a:schemeClr val="dk1"/>
              </a:solidFill>
              <a:latin typeface="Calibri"/>
              <a:ea typeface="Calibri"/>
              <a:cs typeface="Calibri"/>
              <a:sym typeface="Calibri"/>
            </a:endParaRPr>
          </a:p>
        </p:txBody>
      </p:sp>
      <p:sp>
        <p:nvSpPr>
          <p:cNvPr id="1379" name="Google Shape;1379;g2627c0da82f_0_2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2627c0da82f_0_43:notes"/>
          <p:cNvSpPr txBox="1"/>
          <p:nvPr>
            <p:ph idx="1" type="body"/>
          </p:nvPr>
        </p:nvSpPr>
        <p:spPr>
          <a:xfrm>
            <a:off x="0" y="0"/>
            <a:ext cx="1687500" cy="3999900"/>
          </a:xfrm>
          <a:prstGeom prst="rect">
            <a:avLst/>
          </a:prstGeom>
          <a:noFill/>
          <a:ln>
            <a:noFill/>
          </a:ln>
        </p:spPr>
        <p:txBody>
          <a:bodyPr anchorCtr="0" anchor="t" bIns="45700" lIns="91425" spcFirstLastPara="1" rIns="91425" wrap="square" tIns="45700">
            <a:noAutofit/>
          </a:bodyPr>
          <a:lstStyle/>
          <a:p>
            <a:pPr indent="0" lvl="0" marL="0" rtl="0" algn="l">
              <a:spcBef>
                <a:spcPts val="600"/>
              </a:spcBef>
              <a:spcAft>
                <a:spcPts val="0"/>
              </a:spcAft>
              <a:buNone/>
            </a:pPr>
            <a:r>
              <a:t/>
            </a:r>
            <a:endParaRPr b="1" sz="2600">
              <a:solidFill>
                <a:schemeClr val="dk1"/>
              </a:solidFill>
              <a:latin typeface="Calibri"/>
              <a:ea typeface="Calibri"/>
              <a:cs typeface="Calibri"/>
              <a:sym typeface="Calibri"/>
            </a:endParaRPr>
          </a:p>
        </p:txBody>
      </p:sp>
      <p:sp>
        <p:nvSpPr>
          <p:cNvPr id="1394" name="Google Shape;1394;g2627c0da82f_0_43: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2627c0da82f_0_58:notes"/>
          <p:cNvSpPr txBox="1"/>
          <p:nvPr>
            <p:ph idx="1" type="body"/>
          </p:nvPr>
        </p:nvSpPr>
        <p:spPr>
          <a:xfrm>
            <a:off x="0" y="0"/>
            <a:ext cx="1687500" cy="3999900"/>
          </a:xfrm>
          <a:prstGeom prst="rect">
            <a:avLst/>
          </a:prstGeom>
          <a:noFill/>
          <a:ln>
            <a:noFill/>
          </a:ln>
        </p:spPr>
        <p:txBody>
          <a:bodyPr anchorCtr="0" anchor="t" bIns="45700" lIns="91425" spcFirstLastPara="1" rIns="91425" wrap="square" tIns="45700">
            <a:noAutofit/>
          </a:bodyPr>
          <a:lstStyle/>
          <a:p>
            <a:pPr indent="0" lvl="0" marL="914400" rtl="0" algn="l">
              <a:spcBef>
                <a:spcPts val="600"/>
              </a:spcBef>
              <a:spcAft>
                <a:spcPts val="0"/>
              </a:spcAft>
              <a:buNone/>
            </a:pPr>
            <a:r>
              <a:t/>
            </a:r>
            <a:endParaRPr b="1" sz="2600">
              <a:solidFill>
                <a:schemeClr val="dk1"/>
              </a:solidFill>
              <a:latin typeface="Calibri"/>
              <a:ea typeface="Calibri"/>
              <a:cs typeface="Calibri"/>
              <a:sym typeface="Calibri"/>
            </a:endParaRPr>
          </a:p>
          <a:p>
            <a:pPr indent="0" lvl="0" marL="914400" rtl="0" algn="l">
              <a:spcBef>
                <a:spcPts val="600"/>
              </a:spcBef>
              <a:spcAft>
                <a:spcPts val="0"/>
              </a:spcAft>
              <a:buNone/>
            </a:pPr>
            <a:r>
              <a:t/>
            </a:r>
            <a:endParaRPr b="1" sz="2600">
              <a:solidFill>
                <a:schemeClr val="dk1"/>
              </a:solidFill>
              <a:latin typeface="Calibri"/>
              <a:ea typeface="Calibri"/>
              <a:cs typeface="Calibri"/>
              <a:sym typeface="Calibri"/>
            </a:endParaRPr>
          </a:p>
        </p:txBody>
      </p:sp>
      <p:sp>
        <p:nvSpPr>
          <p:cNvPr id="1410" name="Google Shape;1410;g2627c0da82f_0_58: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2627c0da82f_0_71:notes"/>
          <p:cNvSpPr txBox="1"/>
          <p:nvPr>
            <p:ph idx="1" type="body"/>
          </p:nvPr>
        </p:nvSpPr>
        <p:spPr>
          <a:xfrm>
            <a:off x="0" y="0"/>
            <a:ext cx="1687500" cy="3999900"/>
          </a:xfrm>
          <a:prstGeom prst="rect">
            <a:avLst/>
          </a:prstGeom>
          <a:noFill/>
          <a:ln>
            <a:noFill/>
          </a:ln>
        </p:spPr>
        <p:txBody>
          <a:bodyPr anchorCtr="0" anchor="t" bIns="45700" lIns="91425" spcFirstLastPara="1" rIns="91425" wrap="square" tIns="45700">
            <a:noAutofit/>
          </a:bodyPr>
          <a:lstStyle/>
          <a:p>
            <a:pPr indent="0" lvl="0" marL="914400" rtl="0" algn="l">
              <a:spcBef>
                <a:spcPts val="600"/>
              </a:spcBef>
              <a:spcAft>
                <a:spcPts val="0"/>
              </a:spcAft>
              <a:buNone/>
            </a:pPr>
            <a:r>
              <a:t/>
            </a:r>
            <a:endParaRPr b="1" sz="2600">
              <a:solidFill>
                <a:schemeClr val="dk1"/>
              </a:solidFill>
              <a:latin typeface="Calibri"/>
              <a:ea typeface="Calibri"/>
              <a:cs typeface="Calibri"/>
              <a:sym typeface="Calibri"/>
            </a:endParaRPr>
          </a:p>
          <a:p>
            <a:pPr indent="0" lvl="0" marL="914400" rtl="0" algn="l">
              <a:spcBef>
                <a:spcPts val="600"/>
              </a:spcBef>
              <a:spcAft>
                <a:spcPts val="0"/>
              </a:spcAft>
              <a:buNone/>
            </a:pPr>
            <a:r>
              <a:t/>
            </a:r>
            <a:endParaRPr b="1" sz="2600">
              <a:solidFill>
                <a:schemeClr val="dk1"/>
              </a:solidFill>
              <a:latin typeface="Calibri"/>
              <a:ea typeface="Calibri"/>
              <a:cs typeface="Calibri"/>
              <a:sym typeface="Calibri"/>
            </a:endParaRPr>
          </a:p>
        </p:txBody>
      </p:sp>
      <p:sp>
        <p:nvSpPr>
          <p:cNvPr id="1424" name="Google Shape;1424;g2627c0da82f_0_71: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g2627c0da82f_0_98: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rPr lang="en" sz="1200">
                <a:solidFill>
                  <a:schemeClr val="dk1"/>
                </a:solidFill>
                <a:latin typeface="Calibri"/>
                <a:ea typeface="Calibri"/>
                <a:cs typeface="Calibri"/>
                <a:sym typeface="Calibri"/>
              </a:rPr>
              <a:t>Move to the last slide</a:t>
            </a:r>
            <a:endParaRPr sz="1200">
              <a:solidFill>
                <a:schemeClr val="dk1"/>
              </a:solidFill>
              <a:latin typeface="Calibri"/>
              <a:ea typeface="Calibri"/>
              <a:cs typeface="Calibri"/>
              <a:sym typeface="Calibri"/>
            </a:endParaRPr>
          </a:p>
        </p:txBody>
      </p:sp>
      <p:sp>
        <p:nvSpPr>
          <p:cNvPr id="1439" name="Google Shape;1439;g2627c0da82f_0_98: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g2627c0da82f_0_12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56" name="Google Shape;1456;g2627c0da82f_0_12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g290973c95f1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9" name="Google Shape;1479;g290973c95f1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290973c95f1_0_1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5" name="Google Shape;1485;g290973c95f1_0_1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290973c95f1_0_1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2" name="Google Shape;1492;g290973c95f1_0_1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0973c95f1_0_2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90973c95f1_0_2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290973c95f1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9" name="Google Shape;1499;g290973c95f1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290973c95f1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6" name="Google Shape;1506;g290973c95f1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g290973c95f1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3" name="Google Shape;1513;g290973c95f1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2b2661c1848_0_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0" name="Google Shape;1520;g2b2661c1848_0_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2b2661c1848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7" name="Google Shape;1527;g2b2661c1848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g2b2661c1848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4" name="Google Shape;1534;g2b2661c1848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2b2661c1848_0_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2b2661c1848_0_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g290973c95f1_0_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8" name="Google Shape;1548;g290973c95f1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g290973c95f1_0_92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54" name="Google Shape;1554;g290973c95f1_0_92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g290973c95f1_0_93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70" name="Google Shape;1570;g290973c95f1_0_93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0973c95f1_0_2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90973c95f1_0_2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g290973c95f1_0_95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86" name="Google Shape;1586;g290973c95f1_0_95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290973c95f1_0_96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02" name="Google Shape;1602;g290973c95f1_0_96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g290973c95f1_0_98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18" name="Google Shape;1618;g290973c95f1_0_98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g290973c95f1_0_101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33" name="Google Shape;1633;g290973c95f1_0_101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g290973c95f1_0_1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8" name="Google Shape;1648;g290973c95f1_0_1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g290973c95f1_0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5" name="Google Shape;1655;g290973c95f1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0" name="Shape 1660"/>
        <p:cNvGrpSpPr/>
        <p:nvPr/>
      </p:nvGrpSpPr>
      <p:grpSpPr>
        <a:xfrm>
          <a:off x="0" y="0"/>
          <a:ext cx="0" cy="0"/>
          <a:chOff x="0" y="0"/>
          <a:chExt cx="0" cy="0"/>
        </a:xfrm>
      </p:grpSpPr>
      <p:sp>
        <p:nvSpPr>
          <p:cNvPr id="1661" name="Google Shape;1661;g290973c95f1_0_103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62" name="Google Shape;1662;g290973c95f1_0_103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g290973c95f1_0_104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78" name="Google Shape;1678;g290973c95f1_0_104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g290973c95f1_0_105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93" name="Google Shape;1693;g290973c95f1_0_105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g290973c95f1_0_107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708" name="Google Shape;1708;g290973c95f1_0_107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90973c95f1_0_2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90973c95f1_0_2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g290973c95f1_0_108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723" name="Google Shape;1723;g290973c95f1_0_108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290973c95f1_0_1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0" name="Google Shape;1740;g290973c95f1_0_1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5" name="Shape 1745"/>
        <p:cNvGrpSpPr/>
        <p:nvPr/>
      </p:nvGrpSpPr>
      <p:grpSpPr>
        <a:xfrm>
          <a:off x="0" y="0"/>
          <a:ext cx="0" cy="0"/>
          <a:chOff x="0" y="0"/>
          <a:chExt cx="0" cy="0"/>
        </a:xfrm>
      </p:grpSpPr>
      <p:sp>
        <p:nvSpPr>
          <p:cNvPr id="1746" name="Google Shape;1746;g29feb5ef747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7" name="Google Shape;1747;g29feb5ef747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g290973c95f1_0_1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4" name="Google Shape;1754;g290973c95f1_0_1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g290973c95f1_0_1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1" name="Google Shape;1761;g290973c95f1_0_1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g290973c95f1_0_1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9" name="Google Shape;1769;g290973c95f1_0_1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5" name="Shape 1775"/>
        <p:cNvGrpSpPr/>
        <p:nvPr/>
      </p:nvGrpSpPr>
      <p:grpSpPr>
        <a:xfrm>
          <a:off x="0" y="0"/>
          <a:ext cx="0" cy="0"/>
          <a:chOff x="0" y="0"/>
          <a:chExt cx="0" cy="0"/>
        </a:xfrm>
      </p:grpSpPr>
      <p:sp>
        <p:nvSpPr>
          <p:cNvPr id="1776" name="Google Shape;1776;g2b2661c1848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7" name="Google Shape;1777;g2b2661c1848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g2b2661c1848_0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4" name="Google Shape;1784;g2b2661c1848_0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g29feb5ef747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1" name="Google Shape;1791;g29feb5ef747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g29feb5ef747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8" name="Google Shape;1798;g29feb5ef747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90973c95f1_0_2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90973c95f1_0_2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g2b2661c1848_0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5" name="Google Shape;1805;g2b2661c1848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290973c95f1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2" name="Google Shape;1812;g290973c95f1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28d2085165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9" name="Google Shape;1819;g28d2085165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g290973c95f1_0_1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5" name="Google Shape;1825;g290973c95f1_0_1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0" name="Shape 1830"/>
        <p:cNvGrpSpPr/>
        <p:nvPr/>
      </p:nvGrpSpPr>
      <p:grpSpPr>
        <a:xfrm>
          <a:off x="0" y="0"/>
          <a:ext cx="0" cy="0"/>
          <a:chOff x="0" y="0"/>
          <a:chExt cx="0" cy="0"/>
        </a:xfrm>
      </p:grpSpPr>
      <p:sp>
        <p:nvSpPr>
          <p:cNvPr id="1831" name="Google Shape;1831;g290973c95f1_0_1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2" name="Google Shape;1832;g290973c95f1_0_1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g28d2085165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9" name="Google Shape;1839;g28d2085165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g28d2085165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6" name="Google Shape;1846;g28d2085165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1" name="Shape 1851"/>
        <p:cNvGrpSpPr/>
        <p:nvPr/>
      </p:nvGrpSpPr>
      <p:grpSpPr>
        <a:xfrm>
          <a:off x="0" y="0"/>
          <a:ext cx="0" cy="0"/>
          <a:chOff x="0" y="0"/>
          <a:chExt cx="0" cy="0"/>
        </a:xfrm>
      </p:grpSpPr>
      <p:sp>
        <p:nvSpPr>
          <p:cNvPr id="1852" name="Google Shape;1852;g28d20851650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3" name="Google Shape;1853;g28d20851650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g29f65d922c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0" name="Google Shape;1860;g29f65d922c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5" name="Shape 1865"/>
        <p:cNvGrpSpPr/>
        <p:nvPr/>
      </p:nvGrpSpPr>
      <p:grpSpPr>
        <a:xfrm>
          <a:off x="0" y="0"/>
          <a:ext cx="0" cy="0"/>
          <a:chOff x="0" y="0"/>
          <a:chExt cx="0" cy="0"/>
        </a:xfrm>
      </p:grpSpPr>
      <p:sp>
        <p:nvSpPr>
          <p:cNvPr id="1866" name="Google Shape;1866;g2b2661c1848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7" name="Google Shape;1867;g2b2661c1848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90973c95f1_0_2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90973c95f1_0_2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g2b2661c1848_0_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4" name="Google Shape;1874;g2b2661c1848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g2b2661c1848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1" name="Google Shape;1881;g2b2661c1848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6" name="Shape 1886"/>
        <p:cNvGrpSpPr/>
        <p:nvPr/>
      </p:nvGrpSpPr>
      <p:grpSpPr>
        <a:xfrm>
          <a:off x="0" y="0"/>
          <a:ext cx="0" cy="0"/>
          <a:chOff x="0" y="0"/>
          <a:chExt cx="0" cy="0"/>
        </a:xfrm>
      </p:grpSpPr>
      <p:sp>
        <p:nvSpPr>
          <p:cNvPr id="1887" name="Google Shape;1887;g290973c95f1_0_1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8" name="Google Shape;1888;g290973c95f1_0_1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2" name="Shape 1892"/>
        <p:cNvGrpSpPr/>
        <p:nvPr/>
      </p:nvGrpSpPr>
      <p:grpSpPr>
        <a:xfrm>
          <a:off x="0" y="0"/>
          <a:ext cx="0" cy="0"/>
          <a:chOff x="0" y="0"/>
          <a:chExt cx="0" cy="0"/>
        </a:xfrm>
      </p:grpSpPr>
      <p:sp>
        <p:nvSpPr>
          <p:cNvPr id="1893" name="Google Shape;1893;g290973c95f1_0_161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894" name="Google Shape;1894;g290973c95f1_0_161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7" name="Shape 1907"/>
        <p:cNvGrpSpPr/>
        <p:nvPr/>
      </p:nvGrpSpPr>
      <p:grpSpPr>
        <a:xfrm>
          <a:off x="0" y="0"/>
          <a:ext cx="0" cy="0"/>
          <a:chOff x="0" y="0"/>
          <a:chExt cx="0" cy="0"/>
        </a:xfrm>
      </p:grpSpPr>
      <p:sp>
        <p:nvSpPr>
          <p:cNvPr id="1908" name="Google Shape;1908;g290973c95f1_0_162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909" name="Google Shape;1909;g290973c95f1_0_162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2" name="Shape 1922"/>
        <p:cNvGrpSpPr/>
        <p:nvPr/>
      </p:nvGrpSpPr>
      <p:grpSpPr>
        <a:xfrm>
          <a:off x="0" y="0"/>
          <a:ext cx="0" cy="0"/>
          <a:chOff x="0" y="0"/>
          <a:chExt cx="0" cy="0"/>
        </a:xfrm>
      </p:grpSpPr>
      <p:sp>
        <p:nvSpPr>
          <p:cNvPr id="1923" name="Google Shape;1923;g290973c95f1_0_164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924" name="Google Shape;1924;g290973c95f1_0_164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g290973c95f1_0_165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939" name="Google Shape;1939;g290973c95f1_0_165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g290973c95f1_0_166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954" name="Google Shape;1954;g290973c95f1_0_166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7" name="Shape 1967"/>
        <p:cNvGrpSpPr/>
        <p:nvPr/>
      </p:nvGrpSpPr>
      <p:grpSpPr>
        <a:xfrm>
          <a:off x="0" y="0"/>
          <a:ext cx="0" cy="0"/>
          <a:chOff x="0" y="0"/>
          <a:chExt cx="0" cy="0"/>
        </a:xfrm>
      </p:grpSpPr>
      <p:sp>
        <p:nvSpPr>
          <p:cNvPr id="1968" name="Google Shape;1968;g290973c95f1_0_168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969" name="Google Shape;1969;g290973c95f1_0_168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2" name="Shape 1982"/>
        <p:cNvGrpSpPr/>
        <p:nvPr/>
      </p:nvGrpSpPr>
      <p:grpSpPr>
        <a:xfrm>
          <a:off x="0" y="0"/>
          <a:ext cx="0" cy="0"/>
          <a:chOff x="0" y="0"/>
          <a:chExt cx="0" cy="0"/>
        </a:xfrm>
      </p:grpSpPr>
      <p:sp>
        <p:nvSpPr>
          <p:cNvPr id="1983" name="Google Shape;1983;g290973c95f1_0_169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984" name="Google Shape;1984;g290973c95f1_0_169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90973c95f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90973c95f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8" name="Shape 1998"/>
        <p:cNvGrpSpPr/>
        <p:nvPr/>
      </p:nvGrpSpPr>
      <p:grpSpPr>
        <a:xfrm>
          <a:off x="0" y="0"/>
          <a:ext cx="0" cy="0"/>
          <a:chOff x="0" y="0"/>
          <a:chExt cx="0" cy="0"/>
        </a:xfrm>
      </p:grpSpPr>
      <p:sp>
        <p:nvSpPr>
          <p:cNvPr id="1999" name="Google Shape;1999;g290973c95f1_0_171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00" name="Google Shape;2000;g290973c95f1_0_171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g290973c95f1_0_172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15" name="Google Shape;2015;g290973c95f1_0_172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8" name="Shape 2028"/>
        <p:cNvGrpSpPr/>
        <p:nvPr/>
      </p:nvGrpSpPr>
      <p:grpSpPr>
        <a:xfrm>
          <a:off x="0" y="0"/>
          <a:ext cx="0" cy="0"/>
          <a:chOff x="0" y="0"/>
          <a:chExt cx="0" cy="0"/>
        </a:xfrm>
      </p:grpSpPr>
      <p:sp>
        <p:nvSpPr>
          <p:cNvPr id="2029" name="Google Shape;2029;g290973c95f1_0_174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30" name="Google Shape;2030;g290973c95f1_0_174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g290973c95f1_0_175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45" name="Google Shape;2045;g290973c95f1_0_175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8" name="Shape 2058"/>
        <p:cNvGrpSpPr/>
        <p:nvPr/>
      </p:nvGrpSpPr>
      <p:grpSpPr>
        <a:xfrm>
          <a:off x="0" y="0"/>
          <a:ext cx="0" cy="0"/>
          <a:chOff x="0" y="0"/>
          <a:chExt cx="0" cy="0"/>
        </a:xfrm>
      </p:grpSpPr>
      <p:sp>
        <p:nvSpPr>
          <p:cNvPr id="2059" name="Google Shape;2059;g290973c95f1_0_1768: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60" name="Google Shape;2060;g290973c95f1_0_1768: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3" name="Shape 2073"/>
        <p:cNvGrpSpPr/>
        <p:nvPr/>
      </p:nvGrpSpPr>
      <p:grpSpPr>
        <a:xfrm>
          <a:off x="0" y="0"/>
          <a:ext cx="0" cy="0"/>
          <a:chOff x="0" y="0"/>
          <a:chExt cx="0" cy="0"/>
        </a:xfrm>
      </p:grpSpPr>
      <p:sp>
        <p:nvSpPr>
          <p:cNvPr id="2074" name="Google Shape;2074;g290973c95f1_0_20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5" name="Google Shape;2075;g290973c95f1_0_2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g290973c95f1_0_208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81" name="Google Shape;2081;g290973c95f1_0_208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7" name="Shape 2097"/>
        <p:cNvGrpSpPr/>
        <p:nvPr/>
      </p:nvGrpSpPr>
      <p:grpSpPr>
        <a:xfrm>
          <a:off x="0" y="0"/>
          <a:ext cx="0" cy="0"/>
          <a:chOff x="0" y="0"/>
          <a:chExt cx="0" cy="0"/>
        </a:xfrm>
      </p:grpSpPr>
      <p:sp>
        <p:nvSpPr>
          <p:cNvPr id="2098" name="Google Shape;2098;g290973c95f1_0_210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99" name="Google Shape;2099;g290973c95f1_0_210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3" name="Shape 2113"/>
        <p:cNvGrpSpPr/>
        <p:nvPr/>
      </p:nvGrpSpPr>
      <p:grpSpPr>
        <a:xfrm>
          <a:off x="0" y="0"/>
          <a:ext cx="0" cy="0"/>
          <a:chOff x="0" y="0"/>
          <a:chExt cx="0" cy="0"/>
        </a:xfrm>
      </p:grpSpPr>
      <p:sp>
        <p:nvSpPr>
          <p:cNvPr id="2114" name="Google Shape;2114;g290973c95f1_0_211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115" name="Google Shape;2115;g290973c95f1_0_211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g290973c95f1_0_213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130" name="Google Shape;2130;g290973c95f1_0_213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90973c95f1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90973c95f1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9" name="Shape 2149"/>
        <p:cNvGrpSpPr/>
        <p:nvPr/>
      </p:nvGrpSpPr>
      <p:grpSpPr>
        <a:xfrm>
          <a:off x="0" y="0"/>
          <a:ext cx="0" cy="0"/>
          <a:chOff x="0" y="0"/>
          <a:chExt cx="0" cy="0"/>
        </a:xfrm>
      </p:grpSpPr>
      <p:sp>
        <p:nvSpPr>
          <p:cNvPr id="2150" name="Google Shape;2150;g290973c95f1_0_215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151" name="Google Shape;2151;g290973c95f1_0_215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4" name="Shape 2164"/>
        <p:cNvGrpSpPr/>
        <p:nvPr/>
      </p:nvGrpSpPr>
      <p:grpSpPr>
        <a:xfrm>
          <a:off x="0" y="0"/>
          <a:ext cx="0" cy="0"/>
          <a:chOff x="0" y="0"/>
          <a:chExt cx="0" cy="0"/>
        </a:xfrm>
      </p:grpSpPr>
      <p:sp>
        <p:nvSpPr>
          <p:cNvPr id="2165" name="Google Shape;2165;g29feb5ef747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6" name="Google Shape;2166;g29feb5ef747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1" name="Shape 2171"/>
        <p:cNvGrpSpPr/>
        <p:nvPr/>
      </p:nvGrpSpPr>
      <p:grpSpPr>
        <a:xfrm>
          <a:off x="0" y="0"/>
          <a:ext cx="0" cy="0"/>
          <a:chOff x="0" y="0"/>
          <a:chExt cx="0" cy="0"/>
        </a:xfrm>
      </p:grpSpPr>
      <p:sp>
        <p:nvSpPr>
          <p:cNvPr id="2172" name="Google Shape;2172;g29feb5ef747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3" name="Google Shape;2173;g29feb5ef747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8" name="Shape 2178"/>
        <p:cNvGrpSpPr/>
        <p:nvPr/>
      </p:nvGrpSpPr>
      <p:grpSpPr>
        <a:xfrm>
          <a:off x="0" y="0"/>
          <a:ext cx="0" cy="0"/>
          <a:chOff x="0" y="0"/>
          <a:chExt cx="0" cy="0"/>
        </a:xfrm>
      </p:grpSpPr>
      <p:sp>
        <p:nvSpPr>
          <p:cNvPr id="2179" name="Google Shape;2179;g29feb5ef747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0" name="Google Shape;2180;g29feb5ef747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5" name="Shape 2185"/>
        <p:cNvGrpSpPr/>
        <p:nvPr/>
      </p:nvGrpSpPr>
      <p:grpSpPr>
        <a:xfrm>
          <a:off x="0" y="0"/>
          <a:ext cx="0" cy="0"/>
          <a:chOff x="0" y="0"/>
          <a:chExt cx="0" cy="0"/>
        </a:xfrm>
      </p:grpSpPr>
      <p:sp>
        <p:nvSpPr>
          <p:cNvPr id="2186" name="Google Shape;2186;g290973c95f1_0_224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187" name="Google Shape;2187;g290973c95f1_0_224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0" name="Shape 2200"/>
        <p:cNvGrpSpPr/>
        <p:nvPr/>
      </p:nvGrpSpPr>
      <p:grpSpPr>
        <a:xfrm>
          <a:off x="0" y="0"/>
          <a:ext cx="0" cy="0"/>
          <a:chOff x="0" y="0"/>
          <a:chExt cx="0" cy="0"/>
        </a:xfrm>
      </p:grpSpPr>
      <p:sp>
        <p:nvSpPr>
          <p:cNvPr id="2201" name="Google Shape;2201;g290973c95f1_0_2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2" name="Google Shape;2202;g290973c95f1_0_2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7" name="Shape 2207"/>
        <p:cNvGrpSpPr/>
        <p:nvPr/>
      </p:nvGrpSpPr>
      <p:grpSpPr>
        <a:xfrm>
          <a:off x="0" y="0"/>
          <a:ext cx="0" cy="0"/>
          <a:chOff x="0" y="0"/>
          <a:chExt cx="0" cy="0"/>
        </a:xfrm>
      </p:grpSpPr>
      <p:sp>
        <p:nvSpPr>
          <p:cNvPr id="2208" name="Google Shape;2208;g29feb5ef74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9" name="Google Shape;2209;g29feb5ef74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g29feb5ef747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5" name="Google Shape;2215;g29feb5ef747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g29feb5ef747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2" name="Google Shape;2222;g29feb5ef747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g29feb5ef747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9" name="Google Shape;2229;g29feb5ef747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8d20851650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8d2085165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8d2085165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8d2085165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4" name="Shape 2234"/>
        <p:cNvGrpSpPr/>
        <p:nvPr/>
      </p:nvGrpSpPr>
      <p:grpSpPr>
        <a:xfrm>
          <a:off x="0" y="0"/>
          <a:ext cx="0" cy="0"/>
          <a:chOff x="0" y="0"/>
          <a:chExt cx="0" cy="0"/>
        </a:xfrm>
      </p:grpSpPr>
      <p:sp>
        <p:nvSpPr>
          <p:cNvPr id="2235" name="Google Shape;2235;g29feb5ef747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6" name="Google Shape;2236;g29feb5ef747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0" name="Shape 2240"/>
        <p:cNvGrpSpPr/>
        <p:nvPr/>
      </p:nvGrpSpPr>
      <p:grpSpPr>
        <a:xfrm>
          <a:off x="0" y="0"/>
          <a:ext cx="0" cy="0"/>
          <a:chOff x="0" y="0"/>
          <a:chExt cx="0" cy="0"/>
        </a:xfrm>
      </p:grpSpPr>
      <p:sp>
        <p:nvSpPr>
          <p:cNvPr id="2241" name="Google Shape;2241;g29feb5ef747_0_102: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
        <p:nvSpPr>
          <p:cNvPr id="2242" name="Google Shape;2242;g29feb5ef747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8" name="Shape 2248"/>
        <p:cNvGrpSpPr/>
        <p:nvPr/>
      </p:nvGrpSpPr>
      <p:grpSpPr>
        <a:xfrm>
          <a:off x="0" y="0"/>
          <a:ext cx="0" cy="0"/>
          <a:chOff x="0" y="0"/>
          <a:chExt cx="0" cy="0"/>
        </a:xfrm>
      </p:grpSpPr>
      <p:sp>
        <p:nvSpPr>
          <p:cNvPr id="2249" name="Google Shape;2249;g29feb5ef747_0_10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250" name="Google Shape;2250;g29feb5ef747_0_10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4" name="Shape 2264"/>
        <p:cNvGrpSpPr/>
        <p:nvPr/>
      </p:nvGrpSpPr>
      <p:grpSpPr>
        <a:xfrm>
          <a:off x="0" y="0"/>
          <a:ext cx="0" cy="0"/>
          <a:chOff x="0" y="0"/>
          <a:chExt cx="0" cy="0"/>
        </a:xfrm>
      </p:grpSpPr>
      <p:sp>
        <p:nvSpPr>
          <p:cNvPr id="2265" name="Google Shape;2265;g29feb5ef747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6" name="Google Shape;2266;g29feb5ef747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g29feb5ef747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3" name="Google Shape;2273;g29feb5ef747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8" name="Shape 2278"/>
        <p:cNvGrpSpPr/>
        <p:nvPr/>
      </p:nvGrpSpPr>
      <p:grpSpPr>
        <a:xfrm>
          <a:off x="0" y="0"/>
          <a:ext cx="0" cy="0"/>
          <a:chOff x="0" y="0"/>
          <a:chExt cx="0" cy="0"/>
        </a:xfrm>
      </p:grpSpPr>
      <p:sp>
        <p:nvSpPr>
          <p:cNvPr id="2279" name="Google Shape;2279;g2b2661c1848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0" name="Google Shape;2280;g2b2661c1848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5" name="Shape 2285"/>
        <p:cNvGrpSpPr/>
        <p:nvPr/>
      </p:nvGrpSpPr>
      <p:grpSpPr>
        <a:xfrm>
          <a:off x="0" y="0"/>
          <a:ext cx="0" cy="0"/>
          <a:chOff x="0" y="0"/>
          <a:chExt cx="0" cy="0"/>
        </a:xfrm>
      </p:grpSpPr>
      <p:sp>
        <p:nvSpPr>
          <p:cNvPr id="2286" name="Google Shape;2286;g29feb5ef747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7" name="Google Shape;2287;g29feb5ef747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8d2085165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8d2085165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8d2085165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8d2085165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b2661c184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b2661c1848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b2661c184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b2661c184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b2661c184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b2661c184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9feb5ef747_1_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lnSpc>
                <a:spcPct val="115000"/>
              </a:lnSpc>
              <a:spcBef>
                <a:spcPts val="0"/>
              </a:spcBef>
              <a:spcAft>
                <a:spcPts val="0"/>
              </a:spcAft>
              <a:buClr>
                <a:schemeClr val="dk1"/>
              </a:buClr>
              <a:buSzPts val="1100"/>
              <a:buFont typeface="Arial"/>
              <a:buNone/>
            </a:pPr>
            <a:r>
              <a:rPr b="1" lang="en" sz="1700">
                <a:solidFill>
                  <a:schemeClr val="dk1"/>
                </a:solidFill>
              </a:rPr>
              <a:t>The first computer is generally considered to be the abacus.  It was a manual computer that allowed for rapid calculations.</a:t>
            </a:r>
            <a:endParaRPr sz="1200">
              <a:solidFill>
                <a:schemeClr val="dk1"/>
              </a:solidFill>
              <a:latin typeface="Calibri"/>
              <a:ea typeface="Calibri"/>
              <a:cs typeface="Calibri"/>
              <a:sym typeface="Calibri"/>
            </a:endParaRPr>
          </a:p>
        </p:txBody>
      </p:sp>
      <p:sp>
        <p:nvSpPr>
          <p:cNvPr id="248" name="Google Shape;248;g29feb5ef747_1_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90973c95f1_0_14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lnSpc>
                <a:spcPct val="115000"/>
              </a:lnSpc>
              <a:spcBef>
                <a:spcPts val="0"/>
              </a:spcBef>
              <a:spcAft>
                <a:spcPts val="0"/>
              </a:spcAft>
              <a:buClr>
                <a:schemeClr val="dk1"/>
              </a:buClr>
              <a:buSzPts val="1100"/>
              <a:buFont typeface="Arial"/>
              <a:buNone/>
            </a:pPr>
            <a:r>
              <a:rPr b="1" lang="en" sz="1700">
                <a:solidFill>
                  <a:schemeClr val="dk1"/>
                </a:solidFill>
              </a:rPr>
              <a:t>Next came mechanical computers - computers that used simple machines to do the computations (Hollerith’s tabulating </a:t>
            </a:r>
            <a:r>
              <a:rPr b="1" lang="en" sz="1700">
                <a:solidFill>
                  <a:schemeClr val="dk1"/>
                </a:solidFill>
              </a:rPr>
              <a:t>machine</a:t>
            </a:r>
            <a:r>
              <a:rPr b="1" lang="en" sz="1700">
                <a:solidFill>
                  <a:schemeClr val="dk1"/>
                </a:solidFill>
              </a:rPr>
              <a:t>).</a:t>
            </a:r>
            <a:endParaRPr b="1" sz="1700">
              <a:solidFill>
                <a:schemeClr val="dk1"/>
              </a:solidFill>
            </a:endParaRPr>
          </a:p>
          <a:p>
            <a:pPr indent="0" lvl="0" marL="342900" rtl="0" algn="l">
              <a:lnSpc>
                <a:spcPct val="115000"/>
              </a:lnSpc>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800"/>
              <a:buFont typeface="Arial"/>
              <a:buNone/>
            </a:pPr>
            <a:r>
              <a:rPr b="1" lang="en" sz="1700">
                <a:solidFill>
                  <a:schemeClr val="dk1"/>
                </a:solidFill>
              </a:rPr>
              <a:t>With the turn of the 20th century - data is exploding and everyone wants to do computations quicker - especially the military.</a:t>
            </a:r>
            <a:endParaRPr b="1" sz="1700">
              <a:solidFill>
                <a:schemeClr val="dk1"/>
              </a:solidFill>
            </a:endParaRPr>
          </a:p>
        </p:txBody>
      </p:sp>
      <p:sp>
        <p:nvSpPr>
          <p:cNvPr id="263" name="Google Shape;263;g290973c95f1_0_14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90973c95f1_0_16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chemeClr val="dk1"/>
              </a:buClr>
              <a:buSzPts val="1100"/>
              <a:buFont typeface="Arial"/>
              <a:buNone/>
            </a:pPr>
            <a:r>
              <a:rPr b="1" lang="en" sz="1700">
                <a:solidFill>
                  <a:schemeClr val="dk1"/>
                </a:solidFill>
              </a:rPr>
              <a:t>Electricity offered a way to work very fast - theoretically at a speed close to light.  </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800"/>
              <a:buFont typeface="Arial"/>
              <a:buNone/>
            </a:pPr>
            <a:r>
              <a:rPr b="1" lang="en" sz="1700">
                <a:solidFill>
                  <a:schemeClr val="dk1"/>
                </a:solidFill>
              </a:rPr>
              <a:t>However, there are problems - namely electricity and reliability.</a:t>
            </a:r>
            <a:endParaRPr sz="1200">
              <a:solidFill>
                <a:schemeClr val="dk1"/>
              </a:solidFill>
              <a:latin typeface="Calibri"/>
              <a:ea typeface="Calibri"/>
              <a:cs typeface="Calibri"/>
              <a:sym typeface="Calibri"/>
            </a:endParaRPr>
          </a:p>
        </p:txBody>
      </p:sp>
      <p:sp>
        <p:nvSpPr>
          <p:cNvPr id="279" name="Google Shape;279;g290973c95f1_0_16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90973c95f1_0_17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chemeClr val="dk1"/>
              </a:buClr>
              <a:buSzPts val="1100"/>
              <a:buFont typeface="Arial"/>
              <a:buNone/>
            </a:pPr>
            <a:r>
              <a:rPr b="1" lang="en" sz="1700">
                <a:solidFill>
                  <a:schemeClr val="dk1"/>
                </a:solidFill>
              </a:rPr>
              <a:t>If we assign presence of voltage (on) the concept of “1” and absence of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voltage (power off) the concept of zero, we then had a math system to help us design ways to process the electricity with 100% reliability - Binary math!</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To this day, everything on the modern computer at its most very basic level uses binary math. The circuits of the computer do approximately 100 math options, 20 of which are used frequently.</a:t>
            </a:r>
            <a:endParaRPr b="1" sz="1700">
              <a:solidFill>
                <a:schemeClr val="dk1"/>
              </a:solidFill>
            </a:endParaRPr>
          </a:p>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97" name="Google Shape;297;g290973c95f1_0_17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8d208516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8d208516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9feb5ef747_1_2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chemeClr val="dk1"/>
              </a:buClr>
              <a:buSzPts val="1100"/>
              <a:buFont typeface="Arial"/>
              <a:buNone/>
            </a:pPr>
            <a:r>
              <a:rPr b="1" lang="en" sz="1700">
                <a:solidFill>
                  <a:schemeClr val="dk1"/>
                </a:solidFill>
              </a:rPr>
              <a:t>A</a:t>
            </a:r>
            <a:r>
              <a:rPr b="1" lang="en" sz="1700">
                <a:solidFill>
                  <a:schemeClr val="dk1"/>
                </a:solidFill>
              </a:rPr>
              <a:t> Decimal Computer was just not practical. However, we could still work with the concept of power on and power off!</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Math also had a ton of work on number systems - that is a number system with bases other than 10.  And the cool thing was there are clear rules on how to convert numbers from one system to another.</a:t>
            </a:r>
            <a:endParaRPr sz="1200">
              <a:solidFill>
                <a:schemeClr val="dk1"/>
              </a:solidFill>
              <a:latin typeface="Calibri"/>
              <a:ea typeface="Calibri"/>
              <a:cs typeface="Calibri"/>
              <a:sym typeface="Calibri"/>
            </a:endParaRPr>
          </a:p>
        </p:txBody>
      </p:sp>
      <p:sp>
        <p:nvSpPr>
          <p:cNvPr id="313" name="Google Shape;313;g29feb5ef747_1_2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9feb5ef747_1_4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chemeClr val="dk1"/>
              </a:buClr>
              <a:buSzPts val="1100"/>
              <a:buFont typeface="Arial"/>
              <a:buNone/>
            </a:pPr>
            <a:r>
              <a:rPr b="1" lang="en" sz="1700">
                <a:solidFill>
                  <a:schemeClr val="dk1"/>
                </a:solidFill>
              </a:rPr>
              <a:t>All data must be able to be mapped onto the binary number system.  This type of data is called discrete data.</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We can do a lot of representation with this - most text can be represented this way.  Pictures used binary values to represent the presence of certain colors in a picture element or pixel.  We can record sound waves and the play rapid pictures with sound over them to make movies.</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Some things cannot be represented by the computer.  For example - a computer cannot represent a circle completely - only an approximation of it.  </a:t>
            </a:r>
            <a:endParaRPr b="1" sz="1700">
              <a:solidFill>
                <a:schemeClr val="dk1"/>
              </a:solidFill>
            </a:endParaRPr>
          </a:p>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27" name="Google Shape;327;g29feb5ef747_1_4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90973c95f1_0_129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43" name="Google Shape;343;g290973c95f1_0_129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90973c95f1_0_131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254000" lvl="0" marL="342900" rtl="0" algn="l">
              <a:lnSpc>
                <a:spcPct val="115000"/>
              </a:lnSpc>
              <a:spcBef>
                <a:spcPts val="1000"/>
              </a:spcBef>
              <a:spcAft>
                <a:spcPts val="0"/>
              </a:spcAft>
              <a:buClr>
                <a:srgbClr val="0A0A0A"/>
              </a:buClr>
              <a:buSzPts val="1400"/>
              <a:buChar char="●"/>
            </a:pPr>
            <a:r>
              <a:rPr lang="en">
                <a:solidFill>
                  <a:srgbClr val="0A0A0A"/>
                </a:solidFill>
                <a:highlight>
                  <a:schemeClr val="lt1"/>
                </a:highlight>
              </a:rPr>
              <a:t>The ALU is responsible for carrying out the arithmetic and logical operations of the CPU. It consists of an arithmetic logic unit (which performs arithmetic and logical operations) and a set of registers (which store data and instructions).</a:t>
            </a:r>
            <a:endParaRPr>
              <a:solidFill>
                <a:srgbClr val="0A0A0A"/>
              </a:solidFill>
              <a:highlight>
                <a:schemeClr val="lt1"/>
              </a:highlight>
            </a:endParaRPr>
          </a:p>
          <a:p>
            <a:pPr indent="-254000" lvl="0" marL="342900" rtl="0" algn="l">
              <a:lnSpc>
                <a:spcPct val="115000"/>
              </a:lnSpc>
              <a:spcBef>
                <a:spcPts val="0"/>
              </a:spcBef>
              <a:spcAft>
                <a:spcPts val="0"/>
              </a:spcAft>
              <a:buClr>
                <a:srgbClr val="0A0A0A"/>
              </a:buClr>
              <a:buSzPts val="1400"/>
              <a:buChar char="●"/>
            </a:pPr>
            <a:r>
              <a:rPr lang="en">
                <a:solidFill>
                  <a:srgbClr val="0A0A0A"/>
                </a:solidFill>
                <a:highlight>
                  <a:schemeClr val="lt1"/>
                </a:highlight>
              </a:rPr>
              <a:t>The control unit is responsible for fetching, decoding, and executing instructions. It also controls the flow of data between the various components of the CPU.</a:t>
            </a:r>
            <a:endParaRPr>
              <a:solidFill>
                <a:srgbClr val="0A0A0A"/>
              </a:solidFill>
              <a:highlight>
                <a:schemeClr val="lt1"/>
              </a:highlight>
            </a:endParaRPr>
          </a:p>
          <a:p>
            <a:pPr indent="-254000" lvl="0" marL="342900" rtl="0" algn="l">
              <a:lnSpc>
                <a:spcPct val="115000"/>
              </a:lnSpc>
              <a:spcBef>
                <a:spcPts val="0"/>
              </a:spcBef>
              <a:spcAft>
                <a:spcPts val="0"/>
              </a:spcAft>
              <a:buClr>
                <a:srgbClr val="0A0A0A"/>
              </a:buClr>
              <a:buSzPts val="1400"/>
              <a:buChar char="●"/>
            </a:pPr>
            <a:r>
              <a:rPr lang="en">
                <a:solidFill>
                  <a:srgbClr val="0A0A0A"/>
                </a:solidFill>
                <a:highlight>
                  <a:schemeClr val="lt1"/>
                </a:highlight>
              </a:rPr>
              <a:t>The registers are used to store data and instructions. There are four types of registers: general-purpose, floating-point, control, and status. General-purpose registers can be used for any purpose. floating point registers are used for storing floating-point numbers. Control registers or unit  contain control signals that tell the various components of the CPU what to do. Status registers contain information about the current state of the CPU.</a:t>
            </a:r>
            <a:endParaRPr sz="1200">
              <a:solidFill>
                <a:schemeClr val="dk1"/>
              </a:solidFill>
              <a:latin typeface="Calibri"/>
              <a:ea typeface="Calibri"/>
              <a:cs typeface="Calibri"/>
              <a:sym typeface="Calibri"/>
            </a:endParaRPr>
          </a:p>
        </p:txBody>
      </p:sp>
      <p:sp>
        <p:nvSpPr>
          <p:cNvPr id="361" name="Google Shape;361;g290973c95f1_0_131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90973c95f1_0_134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77" name="Google Shape;377;g290973c95f1_0_134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90973c95f1_0_136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93" name="Google Shape;393;g290973c95f1_0_136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90973c95f1_0_137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09" name="Google Shape;409;g290973c95f1_0_137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90973c95f1_0_141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S</a:t>
            </a:r>
            <a:r>
              <a:rPr b="1" lang="en" sz="1500">
                <a:solidFill>
                  <a:schemeClr val="dk1"/>
                </a:solidFill>
                <a:latin typeface="Calibri"/>
                <a:ea typeface="Calibri"/>
                <a:cs typeface="Calibri"/>
                <a:sym typeface="Calibri"/>
              </a:rPr>
              <a:t>oftware is a set of programs that are used to help the computer complete a task.</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Computers use to have their programs “hard coded” into them - that is if you wanted to change the program, you had to change the physical hardware.</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Now, software lets a mass produce general purpose computers and then use software to do different things with them.</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Software interfaces for the human user so that the user gets an experience that they expect, but the actions or directions the user wants to perform are translated by software into the 1’s and 0’s the computer needs to run a task.</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All software reduces its actions down to about 20 mathematical actions on the Arithmetic Logic Unit.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Programming is a component of creating software.</a:t>
            </a:r>
            <a:endParaRPr b="1" sz="1500">
              <a:solidFill>
                <a:schemeClr val="dk1"/>
              </a:solidFill>
              <a:latin typeface="Calibri"/>
              <a:ea typeface="Calibri"/>
              <a:cs typeface="Calibri"/>
              <a:sym typeface="Calibri"/>
            </a:endParaRPr>
          </a:p>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32" name="Google Shape;432;g290973c95f1_0_141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9feb5ef747_1_58: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50" name="Google Shape;450;g29feb5ef747_1_58: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9feb5ef747_1_7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66" name="Google Shape;466;g29feb5ef747_1_7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8d20851650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8d2085165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90973c95f1_0_142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84" name="Google Shape;484;g290973c95f1_0_142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90973c95f1_0_144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500" name="Google Shape;500;g290973c95f1_0_144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90973c95f1_0_2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90973c95f1_0_2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8d20851650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8d20851650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9f65d922c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9f65d922c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90973c95f1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90973c95f1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9feb5ef74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9feb5ef74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8d2085165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8d2085165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90973c95f1_0_2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90973c95f1_0_2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90973c95f1_0_2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290973c95f1_0_2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90973c95f1_0_2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90973c95f1_0_2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8d20851650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8d20851650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90973c95f1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90973c95f1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9feb5ef74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9feb5ef74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9feb5ef74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9feb5ef74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8d20851650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8d20851650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b2661c1848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b2661c1848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b2661c1848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b2661c1848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b2661c1848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b2661c1848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90973c95f1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90973c95f1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90973c95f1_0_42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36" name="Google Shape;636;g290973c95f1_0_42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90973c95f1_0_2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90973c95f1_0_2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90973c95f1_0_44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52" name="Google Shape;652;g290973c95f1_0_44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90973c95f1_0_45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68" name="Google Shape;668;g290973c95f1_0_45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90973c95f1_0_47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83" name="Google Shape;683;g290973c95f1_0_47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90973c95f1_0_48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98" name="Google Shape;698;g290973c95f1_0_48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90973c95f1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90973c95f1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90973c95f1_0_2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290973c95f1_0_2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90973c95f1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90973c95f1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90973c95f1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90973c95f1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90973c95f1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90973c95f1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9feb5ef747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29feb5ef74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8d20851650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8d20851650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90973c95f1_0_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90973c95f1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90973c95f1_0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90973c95f1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9feb5ef747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9feb5ef74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9feb5ef747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29feb5ef74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9feb5ef747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29feb5ef74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90973c95f1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290973c95f1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90973c95f1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290973c95f1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90973c95f1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90973c95f1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90973c95f1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290973c95f1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b2661c1848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2b2661c1848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8d2085165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8d2085165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9feb5ef747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29feb5ef747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b2661c1848_0_1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g2b2661c1848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2b2661c1848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3" name="Google Shape;843;g2b2661c1848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g2b2661c1848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b2661c1848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g2b2661c1848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0" name="Google Shape;860;g2b2661c1848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2b2661c1848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g2b2661c1848_0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7" name="Google Shape;877;g2b2661c1848_0_1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2b2661c1848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g2b2661c1848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3" name="Google Shape;893;g2b2661c1848_0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2b2661c1848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g2b2661c1848_0_1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9" name="Google Shape;909;g2b2661c1848_0_1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b2661c1848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g2b2661c1848_0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5" name="Google Shape;925;g2b2661c1848_0_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2b2661c1848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g2b2661c1848_0_2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2" name="Google Shape;942;g2b2661c1848_0_2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b2661c1848_0_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g2b2661c1848_0_2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9" name="Google Shape;959;g2b2661c1848_0_2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90973c95f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90973c95f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b2661c1848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g2b2661c1848_0_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7" name="Google Shape;977;g2b2661c1848_0_2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2b2661c1848_0_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g2b2661c1848_0_2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3" name="Google Shape;993;g2b2661c1848_0_2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2b2661c1848_0_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g2b2661c1848_0_2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9" name="Google Shape;1009;g2b2661c1848_0_2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2b2661c1848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5" name="Google Shape;1025;g2b2661c1848_0_3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6" name="Google Shape;1026;g2b2661c1848_0_3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2b2661c1848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g2b2661c1848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2" name="Google Shape;1042;g2b2661c1848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2b2661c1848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7" name="Google Shape;1057;g2b2661c1848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8" name="Google Shape;1058;g2b2661c1848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b2661c1848_0_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3" name="Google Shape;1073;g2b2661c1848_0_3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4" name="Google Shape;1074;g2b2661c1848_0_3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2b2661c1848_0_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0" name="Google Shape;1090;g2b2661c1848_0_3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1" name="Google Shape;1091;g2b2661c1848_0_3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2b2661c1848_0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7" name="Google Shape;1107;g2b2661c1848_0_3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8" name="Google Shape;1108;g2b2661c1848_0_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2b2661c1848_0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0" name="Google Shape;1120;g2b2661c1848_0_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1" name="Google Shape;1121;g2b2661c1848_0_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0" name="Shape 50"/>
        <p:cNvGrpSpPr/>
        <p:nvPr/>
      </p:nvGrpSpPr>
      <p:grpSpPr>
        <a:xfrm>
          <a:off x="0" y="0"/>
          <a:ext cx="0" cy="0"/>
          <a:chOff x="0" y="0"/>
          <a:chExt cx="0" cy="0"/>
        </a:xfrm>
      </p:grpSpPr>
      <p:sp>
        <p:nvSpPr>
          <p:cNvPr id="51" name="Google Shape;51;p13"/>
          <p:cNvSpPr txBox="1"/>
          <p:nvPr>
            <p:ph type="title"/>
          </p:nvPr>
        </p:nvSpPr>
        <p:spPr>
          <a:xfrm>
            <a:off x="792084" y="219919"/>
            <a:ext cx="7559700" cy="933600"/>
          </a:xfrm>
          <a:prstGeom prst="rect">
            <a:avLst/>
          </a:prstGeom>
          <a:noFill/>
          <a:ln>
            <a:noFill/>
          </a:ln>
        </p:spPr>
        <p:txBody>
          <a:bodyPr anchorCtr="0" anchor="t" bIns="0" lIns="0" spcFirstLastPara="1" rIns="0" wrap="square" tIns="0">
            <a:normAutofit/>
          </a:bodyPr>
          <a:lstStyle>
            <a:lvl1pPr lvl="0" rtl="0" algn="l">
              <a:spcBef>
                <a:spcPts val="0"/>
              </a:spcBef>
              <a:spcAft>
                <a:spcPts val="0"/>
              </a:spcAft>
              <a:buSzPts val="2800"/>
              <a:buNone/>
              <a:defRPr b="1" i="0" sz="2400" u="sng">
                <a:solidFill>
                  <a:srgbClr val="808080"/>
                </a:solidFill>
                <a:latin typeface="Arimo"/>
                <a:ea typeface="Arimo"/>
                <a:cs typeface="Arimo"/>
                <a:sym typeface="Arim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731187" y="1663040"/>
            <a:ext cx="7681800" cy="19074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800"/>
              <a:buNone/>
              <a:defRPr b="0" i="0" sz="1800">
                <a:solidFill>
                  <a:schemeClr val="dk1"/>
                </a:solidFill>
                <a:latin typeface="Calibri"/>
                <a:ea typeface="Calibri"/>
                <a:cs typeface="Calibri"/>
                <a:sym typeface="Calibri"/>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53" name="Google Shape;53;p13"/>
          <p:cNvSpPr txBox="1"/>
          <p:nvPr>
            <p:ph idx="11" type="ftr"/>
          </p:nvPr>
        </p:nvSpPr>
        <p:spPr>
          <a:xfrm>
            <a:off x="4525417" y="4852898"/>
            <a:ext cx="2781600" cy="210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b="1" i="0" sz="1500">
                <a:solidFill>
                  <a:schemeClr val="lt1"/>
                </a:solidFill>
                <a:latin typeface="Calibri"/>
                <a:ea typeface="Calibri"/>
                <a:cs typeface="Calibri"/>
                <a:sym typeface="Calibri"/>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0" type="dt"/>
          </p:nvPr>
        </p:nvSpPr>
        <p:spPr>
          <a:xfrm>
            <a:off x="1836611" y="4852898"/>
            <a:ext cx="2321700" cy="210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b="1" i="0" sz="1500">
                <a:solidFill>
                  <a:schemeClr val="lt1"/>
                </a:solidFill>
                <a:latin typeface="Calibri"/>
                <a:ea typeface="Calibri"/>
                <a:cs typeface="Calibri"/>
                <a:sym typeface="Calibri"/>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8544803" y="4877324"/>
            <a:ext cx="191400" cy="171600"/>
          </a:xfrm>
          <a:prstGeom prst="rect">
            <a:avLst/>
          </a:prstGeom>
          <a:noFill/>
          <a:ln>
            <a:noFill/>
          </a:ln>
        </p:spPr>
        <p:txBody>
          <a:bodyPr anchorCtr="0" anchor="t" bIns="0" lIns="0" spcFirstLastPara="1" rIns="0" wrap="square" tIns="0">
            <a:normAutofit lnSpcReduction="10000"/>
          </a:bodyPr>
          <a:lstStyle>
            <a:lvl1pPr indent="0" lvl="0" marL="25400" marR="0" rtl="0" algn="l">
              <a:lnSpc>
                <a:spcPct val="100000"/>
              </a:lnSpc>
              <a:spcBef>
                <a:spcPts val="0"/>
              </a:spcBef>
              <a:buNone/>
              <a:defRPr b="0" i="0" sz="1200">
                <a:solidFill>
                  <a:schemeClr val="lt1"/>
                </a:solidFill>
                <a:latin typeface="Calibri"/>
                <a:ea typeface="Calibri"/>
                <a:cs typeface="Calibri"/>
                <a:sym typeface="Calibri"/>
              </a:defRPr>
            </a:lvl1pPr>
            <a:lvl2pPr indent="0" lvl="1" marL="25400" marR="0" rtl="0" algn="l">
              <a:lnSpc>
                <a:spcPct val="100000"/>
              </a:lnSpc>
              <a:spcBef>
                <a:spcPts val="0"/>
              </a:spcBef>
              <a:buNone/>
              <a:defRPr b="0" i="0" sz="1200">
                <a:solidFill>
                  <a:schemeClr val="lt1"/>
                </a:solidFill>
                <a:latin typeface="Calibri"/>
                <a:ea typeface="Calibri"/>
                <a:cs typeface="Calibri"/>
                <a:sym typeface="Calibri"/>
              </a:defRPr>
            </a:lvl2pPr>
            <a:lvl3pPr indent="0" lvl="2" marL="25400" marR="0" rtl="0" algn="l">
              <a:lnSpc>
                <a:spcPct val="100000"/>
              </a:lnSpc>
              <a:spcBef>
                <a:spcPts val="0"/>
              </a:spcBef>
              <a:buNone/>
              <a:defRPr b="0" i="0" sz="1200">
                <a:solidFill>
                  <a:schemeClr val="lt1"/>
                </a:solidFill>
                <a:latin typeface="Calibri"/>
                <a:ea typeface="Calibri"/>
                <a:cs typeface="Calibri"/>
                <a:sym typeface="Calibri"/>
              </a:defRPr>
            </a:lvl3pPr>
            <a:lvl4pPr indent="0" lvl="3" marL="25400" marR="0" rtl="0" algn="l">
              <a:lnSpc>
                <a:spcPct val="100000"/>
              </a:lnSpc>
              <a:spcBef>
                <a:spcPts val="0"/>
              </a:spcBef>
              <a:buNone/>
              <a:defRPr b="0" i="0" sz="1200">
                <a:solidFill>
                  <a:schemeClr val="lt1"/>
                </a:solidFill>
                <a:latin typeface="Calibri"/>
                <a:ea typeface="Calibri"/>
                <a:cs typeface="Calibri"/>
                <a:sym typeface="Calibri"/>
              </a:defRPr>
            </a:lvl4pPr>
            <a:lvl5pPr indent="0" lvl="4" marL="25400" marR="0" rtl="0" algn="l">
              <a:lnSpc>
                <a:spcPct val="100000"/>
              </a:lnSpc>
              <a:spcBef>
                <a:spcPts val="0"/>
              </a:spcBef>
              <a:buNone/>
              <a:defRPr b="0" i="0" sz="1200">
                <a:solidFill>
                  <a:schemeClr val="lt1"/>
                </a:solidFill>
                <a:latin typeface="Calibri"/>
                <a:ea typeface="Calibri"/>
                <a:cs typeface="Calibri"/>
                <a:sym typeface="Calibri"/>
              </a:defRPr>
            </a:lvl5pPr>
            <a:lvl6pPr indent="0" lvl="5" marL="25400" marR="0" rtl="0" algn="l">
              <a:lnSpc>
                <a:spcPct val="100000"/>
              </a:lnSpc>
              <a:spcBef>
                <a:spcPts val="0"/>
              </a:spcBef>
              <a:buNone/>
              <a:defRPr b="0" i="0" sz="1200">
                <a:solidFill>
                  <a:schemeClr val="lt1"/>
                </a:solidFill>
                <a:latin typeface="Calibri"/>
                <a:ea typeface="Calibri"/>
                <a:cs typeface="Calibri"/>
                <a:sym typeface="Calibri"/>
              </a:defRPr>
            </a:lvl6pPr>
            <a:lvl7pPr indent="0" lvl="6" marL="25400" marR="0" rtl="0" algn="l">
              <a:lnSpc>
                <a:spcPct val="100000"/>
              </a:lnSpc>
              <a:spcBef>
                <a:spcPts val="0"/>
              </a:spcBef>
              <a:buNone/>
              <a:defRPr b="0" i="0" sz="1200">
                <a:solidFill>
                  <a:schemeClr val="lt1"/>
                </a:solidFill>
                <a:latin typeface="Calibri"/>
                <a:ea typeface="Calibri"/>
                <a:cs typeface="Calibri"/>
                <a:sym typeface="Calibri"/>
              </a:defRPr>
            </a:lvl7pPr>
            <a:lvl8pPr indent="0" lvl="7" marL="25400" marR="0" rtl="0" algn="l">
              <a:lnSpc>
                <a:spcPct val="100000"/>
              </a:lnSpc>
              <a:spcBef>
                <a:spcPts val="0"/>
              </a:spcBef>
              <a:buNone/>
              <a:defRPr b="0" i="0" sz="1200">
                <a:solidFill>
                  <a:schemeClr val="lt1"/>
                </a:solidFill>
                <a:latin typeface="Calibri"/>
                <a:ea typeface="Calibri"/>
                <a:cs typeface="Calibri"/>
                <a:sym typeface="Calibri"/>
              </a:defRPr>
            </a:lvl8pPr>
            <a:lvl9pPr indent="0" lvl="8" marL="25400" marR="0" rtl="0" algn="l">
              <a:lnSpc>
                <a:spcPct val="100000"/>
              </a:lnSpc>
              <a:spcBef>
                <a:spcPts val="0"/>
              </a:spcBef>
              <a:buNone/>
              <a:defRPr b="0" i="0" sz="12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woObj">
  <p:cSld name="TWO_OBJECTS">
    <p:spTree>
      <p:nvGrpSpPr>
        <p:cNvPr id="56" name="Shape 56"/>
        <p:cNvGrpSpPr/>
        <p:nvPr/>
      </p:nvGrpSpPr>
      <p:grpSpPr>
        <a:xfrm>
          <a:off x="0" y="0"/>
          <a:ext cx="0" cy="0"/>
          <a:chOff x="0" y="0"/>
          <a:chExt cx="0" cy="0"/>
        </a:xfrm>
      </p:grpSpPr>
      <p:sp>
        <p:nvSpPr>
          <p:cNvPr id="57" name="Google Shape;57;p14"/>
          <p:cNvSpPr txBox="1"/>
          <p:nvPr>
            <p:ph type="title"/>
          </p:nvPr>
        </p:nvSpPr>
        <p:spPr>
          <a:xfrm>
            <a:off x="1604231" y="327431"/>
            <a:ext cx="7264800" cy="623400"/>
          </a:xfrm>
          <a:prstGeom prst="rect">
            <a:avLst/>
          </a:prstGeom>
          <a:noFill/>
          <a:ln>
            <a:noFill/>
          </a:ln>
        </p:spPr>
        <p:txBody>
          <a:bodyPr anchorCtr="0" anchor="ctr" bIns="91425" lIns="91425" spcFirstLastPara="1" rIns="91425" wrap="square" tIns="91425">
            <a:normAutofit/>
          </a:bodyPr>
          <a:lstStyle>
            <a:lvl1pPr lvl="0" marR="0" rtl="0" algn="l">
              <a:lnSpc>
                <a:spcPct val="90000"/>
              </a:lnSpc>
              <a:spcBef>
                <a:spcPts val="0"/>
              </a:spcBef>
              <a:spcAft>
                <a:spcPts val="0"/>
              </a:spcAft>
              <a:buClr>
                <a:srgbClr val="7033A0"/>
              </a:buClr>
              <a:buSzPts val="3600"/>
              <a:buFont typeface="Century Gothic"/>
              <a:buNone/>
              <a:defRPr b="1" i="0" sz="3600" u="none" cap="none" strike="noStrike">
                <a:solidFill>
                  <a:srgbClr val="7033A0"/>
                </a:solidFill>
                <a:latin typeface="Century Gothic"/>
                <a:ea typeface="Century Gothic"/>
                <a:cs typeface="Century Gothic"/>
                <a:sym typeface="Century Gothic"/>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58" name="Shape 58"/>
        <p:cNvGrpSpPr/>
        <p:nvPr/>
      </p:nvGrpSpPr>
      <p:grpSpPr>
        <a:xfrm>
          <a:off x="0" y="0"/>
          <a:ext cx="0" cy="0"/>
          <a:chOff x="0" y="0"/>
          <a:chExt cx="0" cy="0"/>
        </a:xfrm>
      </p:grpSpPr>
      <p:sp>
        <p:nvSpPr>
          <p:cNvPr id="59" name="Google Shape;59;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 name="Google Shape;60;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1" name="Google Shape;61;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2" name="Google Shape;62;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3" name="Google Shape;63;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0.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4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1.xml"/><Relationship Id="rId3" Type="http://schemas.openxmlformats.org/officeDocument/2006/relationships/image" Target="../media/image38.png"/><Relationship Id="rId4" Type="http://schemas.openxmlformats.org/officeDocument/2006/relationships/hyperlink" Target="https://www.dinopass.com/" TargetMode="External"/><Relationship Id="rId5" Type="http://schemas.openxmlformats.org/officeDocument/2006/relationships/image" Target="../media/image3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2.xml"/><Relationship Id="rId3" Type="http://schemas.openxmlformats.org/officeDocument/2006/relationships/image" Target="../media/image38.png"/><Relationship Id="rId4" Type="http://schemas.openxmlformats.org/officeDocument/2006/relationships/hyperlink" Target="https://kids.kiddle.co/Ciphertext" TargetMode="External"/><Relationship Id="rId5" Type="http://schemas.openxmlformats.org/officeDocument/2006/relationships/hyperlink" Target="https://kids.kiddle.co/Internet" TargetMode="External"/><Relationship Id="rId6" Type="http://schemas.openxmlformats.org/officeDocument/2006/relationships/image" Target="../media/image32.png"/><Relationship Id="rId7" Type="http://schemas.openxmlformats.org/officeDocument/2006/relationships/image" Target="../media/image71.png"/></Relationships>
</file>

<file path=ppt/slides/_rels/slide103.xml.rels><?xml version="1.0" encoding="UTF-8" standalone="yes"?><Relationships xmlns="http://schemas.openxmlformats.org/package/2006/relationships"><Relationship Id="rId10" Type="http://schemas.openxmlformats.org/officeDocument/2006/relationships/image" Target="../media/image55.png"/><Relationship Id="rId1" Type="http://schemas.openxmlformats.org/officeDocument/2006/relationships/slideLayout" Target="../slideLayouts/slideLayout11.xml"/><Relationship Id="rId2" Type="http://schemas.openxmlformats.org/officeDocument/2006/relationships/notesSlide" Target="../notesSlides/notesSlide103.xml"/><Relationship Id="rId3" Type="http://schemas.openxmlformats.org/officeDocument/2006/relationships/image" Target="../media/image38.png"/><Relationship Id="rId4" Type="http://schemas.openxmlformats.org/officeDocument/2006/relationships/hyperlink" Target="https://academickids.com/encyclopedia/index.php/Substitution_cipher" TargetMode="External"/><Relationship Id="rId9" Type="http://schemas.openxmlformats.org/officeDocument/2006/relationships/image" Target="../media/image32.png"/><Relationship Id="rId5" Type="http://schemas.openxmlformats.org/officeDocument/2006/relationships/hyperlink" Target="https://academickids.com/encyclopedia/index.php/Plaintext" TargetMode="External"/><Relationship Id="rId6" Type="http://schemas.openxmlformats.org/officeDocument/2006/relationships/hyperlink" Target="https://academickids.com/encyclopedia/index.php/Alphabet" TargetMode="External"/><Relationship Id="rId7" Type="http://schemas.openxmlformats.org/officeDocument/2006/relationships/hyperlink" Target="https://www.activityvillage.co.uk/3-caesar-cipher-challenges" TargetMode="External"/><Relationship Id="rId8" Type="http://schemas.openxmlformats.org/officeDocument/2006/relationships/hyperlink" Target="https://www.giftofcuriosity.com/secret-codes-for-kids/"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4.xml"/><Relationship Id="rId3" Type="http://schemas.openxmlformats.org/officeDocument/2006/relationships/image" Target="../media/image38.png"/><Relationship Id="rId4" Type="http://schemas.openxmlformats.org/officeDocument/2006/relationships/image" Target="../media/image3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5.xml"/><Relationship Id="rId3" Type="http://schemas.openxmlformats.org/officeDocument/2006/relationships/image" Target="../media/image38.png"/><Relationship Id="rId4" Type="http://schemas.openxmlformats.org/officeDocument/2006/relationships/hyperlink" Target="https://classic.csunplugged.org/documents/activities/information-hiding/unplugged-16-information_hiding_0.pdf" TargetMode="External"/><Relationship Id="rId5" Type="http://schemas.openxmlformats.org/officeDocument/2006/relationships/image" Target="../media/image3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6.xml"/><Relationship Id="rId3" Type="http://schemas.openxmlformats.org/officeDocument/2006/relationships/image" Target="../media/image38.png"/><Relationship Id="rId4" Type="http://schemas.openxmlformats.org/officeDocument/2006/relationships/image" Target="../media/image3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7.xml"/><Relationship Id="rId3" Type="http://schemas.openxmlformats.org/officeDocument/2006/relationships/image" Target="../media/image38.png"/><Relationship Id="rId4" Type="http://schemas.openxmlformats.org/officeDocument/2006/relationships/hyperlink" Target="https://niccs.cisa.gov/education-training/cybersecurity-teachers" TargetMode="External"/><Relationship Id="rId9" Type="http://schemas.openxmlformats.org/officeDocument/2006/relationships/image" Target="../media/image32.png"/><Relationship Id="rId5" Type="http://schemas.openxmlformats.org/officeDocument/2006/relationships/hyperlink" Target="https://www.cisa.gov/sites/default/files/publications/stc-tipcard-cyber%20for%20kids.pdf" TargetMode="External"/><Relationship Id="rId6" Type="http://schemas.openxmlformats.org/officeDocument/2006/relationships/hyperlink" Target="https://www.cisa.gov/tips/st05-002" TargetMode="External"/><Relationship Id="rId7" Type="http://schemas.openxmlformats.org/officeDocument/2006/relationships/hyperlink" Target="https://www.cisecurity.org/insights/blog/6-educational-cybersecurity-resources-for-kids" TargetMode="External"/><Relationship Id="rId8" Type="http://schemas.openxmlformats.org/officeDocument/2006/relationships/hyperlink" Target="https://www.cisa.gov/cybergames"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8.xml"/><Relationship Id="rId3" Type="http://schemas.openxmlformats.org/officeDocument/2006/relationships/image" Target="../media/image6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9.xml"/><Relationship Id="rId3" Type="http://schemas.openxmlformats.org/officeDocument/2006/relationships/image" Target="../media/image38.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0.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hyperlink" Target="mailto:samanthulab@montclair.edu"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hyperlink" Target="https://classic.csunplugged.org/documents/activities/information-hiding/unplugged-16-information_hiding_0.pdf" TargetMode="External"/><Relationship Id="rId4" Type="http://schemas.openxmlformats.org/officeDocument/2006/relationships/hyperlink" Target="https://www.uscyberpatriot.org/Pages/Special%20Initiatives/Elementary-School-Initiative.aspx" TargetMode="External"/><Relationship Id="rId5" Type="http://schemas.openxmlformats.org/officeDocument/2006/relationships/hyperlink" Target="https://www.cyber.nj.gov/"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hyperlink" Target="https://beinternetawesome.withgoogle.com/en_us/" TargetMode="External"/><Relationship Id="rId4" Type="http://schemas.openxmlformats.org/officeDocument/2006/relationships/hyperlink" Target="https://www.commonsense.org/education/articles/23-great-lesson-plans-for-internet-safety" TargetMode="External"/><Relationship Id="rId5" Type="http://schemas.openxmlformats.org/officeDocument/2006/relationships/hyperlink" Target="https://kids.britannica.com/kids/article/Internet/353293"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hyperlink" Target="https://nyuscholars.nyu.edu/files/80078129/Fall_2020_PiLa_CS_Telenovela_Classroom_Case_Study.pdf"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6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78.png"/><Relationship Id="rId6" Type="http://schemas.openxmlformats.org/officeDocument/2006/relationships/image" Target="../media/image7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8.xml"/><Relationship Id="rId3" Type="http://schemas.openxmlformats.org/officeDocument/2006/relationships/hyperlink" Target="http://www.youtube.com/watch?v=-SjuiawRMU4" TargetMode="External"/><Relationship Id="rId4" Type="http://schemas.openxmlformats.org/officeDocument/2006/relationships/image" Target="../media/image69.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9.xml"/><Relationship Id="rId3" Type="http://schemas.openxmlformats.org/officeDocument/2006/relationships/hyperlink" Target="http://www.youtube.com/watch?v=oiojcGahgG4" TargetMode="External"/><Relationship Id="rId4" Type="http://schemas.openxmlformats.org/officeDocument/2006/relationships/image" Target="../media/image6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0.xml"/><Relationship Id="rId3" Type="http://schemas.openxmlformats.org/officeDocument/2006/relationships/hyperlink" Target="http://www.youtube.com/watch?v=-tj2WXCGFSI" TargetMode="External"/><Relationship Id="rId4" Type="http://schemas.openxmlformats.org/officeDocument/2006/relationships/image" Target="../media/image63.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1.xml"/><Relationship Id="rId3" Type="http://schemas.openxmlformats.org/officeDocument/2006/relationships/image" Target="../media/image7.png"/><Relationship Id="rId4" Type="http://schemas.openxmlformats.org/officeDocument/2006/relationships/hyperlink" Target="https://udlguidelines.cast.org/" TargetMode="External"/><Relationship Id="rId5" Type="http://schemas.openxmlformats.org/officeDocument/2006/relationships/hyperlink" Target="http://www.youtube.com/watch?v=bDvKnY0g6e4" TargetMode="External"/><Relationship Id="rId6" Type="http://schemas.openxmlformats.org/officeDocument/2006/relationships/image" Target="../media/image73.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6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7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4.xml"/><Relationship Id="rId3" Type="http://schemas.openxmlformats.org/officeDocument/2006/relationships/image" Target="../media/image5.png"/><Relationship Id="rId4" Type="http://schemas.openxmlformats.org/officeDocument/2006/relationships/image" Target="../media/image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5.xml"/><Relationship Id="rId3" Type="http://schemas.openxmlformats.org/officeDocument/2006/relationships/image" Target="../media/image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6.xml"/><Relationship Id="rId3" Type="http://schemas.openxmlformats.org/officeDocument/2006/relationships/image" Target="../media/image7.png"/><Relationship Id="rId4" Type="http://schemas.openxmlformats.org/officeDocument/2006/relationships/hyperlink" Target="http://dontchangethislink.peardeckmagic.zone?eyJ0eXBlIjoiZ29vZ2xlLXNsaWRlcy1hZGRvbi1yZXNwb25zZS1mb290ZXIiLCJsYXN0RWRpdGVkQnkiOiIxMDM5Mjc0ODkwODU0Mzg4Njk5NTEiLCJwcmVzZW50YXRpb25JZCI6IjFvbFI0UGx3TGNnWGg1VWItT2ljUWd3cURvMUZVRjI3ZGFqZlRvSVZ5X3dnIiwiY29udGVudElkIjoiY3VzdG9tLXJlc3BvbnNlLW11bHRpcGxlQ2hvaWNlIiwic2xpZGVJZCI6ImcyNzVmNTE3YjVmY18wXzIyIiwiY29udGVudEluc3RhbmNlSWQiOiIxb2xSNFBsd0xjZ1hoNVViLU9pY1Fnd3FEbzFGVUYyN2RhamZUb0lWeV93Zy82ZmE2NjkyYy00MzY0LTRmMzItODAwOS0xNmMwYjhmYTg0ZDUifQ==pearId=magic-pear-metadata-identifier"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7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1.xml"/><Relationship Id="rId3" Type="http://schemas.openxmlformats.org/officeDocument/2006/relationships/image" Target="../media/image5.png"/><Relationship Id="rId4" Type="http://schemas.openxmlformats.org/officeDocument/2006/relationships/image" Target="../media/image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7.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hyperlink" Target="https://www.npr.org/sections/live-updates-2020-election-results"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hyperlink" Target="https://www.nytimes.com/interactive/2021/us/covid-cases.html" TargetMode="External"/><Relationship Id="rId4" Type="http://schemas.openxmlformats.org/officeDocument/2006/relationships/hyperlink" Target="https://covid19.healthdata.org/global?view=cumulative-deaths&amp;tab=trend"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92.png"/><Relationship Id="rId6" Type="http://schemas.openxmlformats.org/officeDocument/2006/relationships/image" Target="../media/image82.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7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93.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79.png"/><Relationship Id="rId6" Type="http://schemas.openxmlformats.org/officeDocument/2006/relationships/image" Target="../media/image8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 Id="rId3" Type="http://schemas.openxmlformats.org/officeDocument/2006/relationships/hyperlink" Target="https://www.kaggle.com/datasets" TargetMode="External"/><Relationship Id="rId4" Type="http://schemas.openxmlformats.org/officeDocument/2006/relationships/hyperlink" Target="https://data.gov/" TargetMode="External"/><Relationship Id="rId5" Type="http://schemas.openxmlformats.org/officeDocument/2006/relationships/hyperlink" Target="https://careers.uw.edu/blog/2021/10/05/21-places-to-find-free-datasets-for-data-science-projects-shared-article-from-dataquest/" TargetMode="External"/><Relationship Id="rId6" Type="http://schemas.openxmlformats.org/officeDocument/2006/relationships/hyperlink" Target="https://www.ncdc.noaa.gov/cdo-web/datasets"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image" Target="../media/image8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 Id="rId3" Type="http://schemas.openxmlformats.org/officeDocument/2006/relationships/image" Target="../media/image83.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hyperlink" Target="https://scied.ucar.edu/activity/very-simple-climate-model-activity"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hyperlink" Target="https://www.epa.gov/climate-change/climate-change-resources-educators-and-students" TargetMode="External"/><Relationship Id="rId4" Type="http://schemas.openxmlformats.org/officeDocument/2006/relationships/hyperlink" Target="https://education.nationalgeographic.org/resource/satellite-imagery-and-change-over-time/" TargetMode="External"/><Relationship Id="rId5" Type="http://schemas.openxmlformats.org/officeDocument/2006/relationships/hyperlink" Target="https://www.nesdis.noaa.gov/" TargetMode="External"/><Relationship Id="rId6" Type="http://schemas.openxmlformats.org/officeDocument/2006/relationships/hyperlink" Target="https://www.noaa.gov/education/resource-collections/data/classroom-ready" TargetMode="External"/><Relationship Id="rId7" Type="http://schemas.openxmlformats.org/officeDocument/2006/relationships/hyperlink" Target="https://climatekids.nasa.gov/kids-guide-to-climate-change/" TargetMode="Externa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hyperlink" Target="https://climatekids.nasa.gov/kids-guide-to-climate-change/" TargetMode="External"/><Relationship Id="rId4" Type="http://schemas.openxmlformats.org/officeDocument/2006/relationships/hyperlink" Target="https://oceanservice.noaa.gov/kids/" TargetMode="External"/><Relationship Id="rId5" Type="http://schemas.openxmlformats.org/officeDocument/2006/relationships/hyperlink" Target="https://oceanexplorer.noaa.gov/octonauts/"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3.xml"/><Relationship Id="rId3" Type="http://schemas.openxmlformats.org/officeDocument/2006/relationships/image" Target="../media/image5.png"/><Relationship Id="rId4" Type="http://schemas.openxmlformats.org/officeDocument/2006/relationships/image" Target="../media/image7.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4.xml"/><Relationship Id="rId3" Type="http://schemas.openxmlformats.org/officeDocument/2006/relationships/image" Target="../media/image5.png"/><Relationship Id="rId4" Type="http://schemas.openxmlformats.org/officeDocument/2006/relationships/image" Target="../media/image7.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5.xml"/><Relationship Id="rId3" Type="http://schemas.openxmlformats.org/officeDocument/2006/relationships/image" Target="../media/image5.png"/><Relationship Id="rId4" Type="http://schemas.openxmlformats.org/officeDocument/2006/relationships/image" Target="../media/image7.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6.xml"/><Relationship Id="rId3" Type="http://schemas.openxmlformats.org/officeDocument/2006/relationships/image" Target="../media/image5.png"/><Relationship Id="rId4" Type="http://schemas.openxmlformats.org/officeDocument/2006/relationships/image" Target="../media/image7.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7.xml"/><Relationship Id="rId3" Type="http://schemas.openxmlformats.org/officeDocument/2006/relationships/image" Target="../media/image5.png"/><Relationship Id="rId4" Type="http://schemas.openxmlformats.org/officeDocument/2006/relationships/image" Target="../media/image7.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8.xml"/><Relationship Id="rId3" Type="http://schemas.openxmlformats.org/officeDocument/2006/relationships/image" Target="../media/image5.png"/><Relationship Id="rId4" Type="http://schemas.openxmlformats.org/officeDocument/2006/relationships/image" Target="../media/image7.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9.xml"/><Relationship Id="rId3" Type="http://schemas.openxmlformats.org/officeDocument/2006/relationships/image" Target="../media/image5.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njbmagazine.com/njb-news-now/strong-decade-of-growth-for-nj-technology-industry/" TargetMode="Externa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0.xml"/><Relationship Id="rId3" Type="http://schemas.openxmlformats.org/officeDocument/2006/relationships/image" Target="../media/image5.png"/><Relationship Id="rId4" Type="http://schemas.openxmlformats.org/officeDocument/2006/relationships/image" Target="../media/image7.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1.xml"/><Relationship Id="rId3" Type="http://schemas.openxmlformats.org/officeDocument/2006/relationships/image" Target="../media/image5.png"/><Relationship Id="rId4" Type="http://schemas.openxmlformats.org/officeDocument/2006/relationships/image" Target="../media/image7.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2.xml"/><Relationship Id="rId3" Type="http://schemas.openxmlformats.org/officeDocument/2006/relationships/image" Target="../media/image5.png"/><Relationship Id="rId4" Type="http://schemas.openxmlformats.org/officeDocument/2006/relationships/image" Target="../media/image7.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3.xml"/><Relationship Id="rId3" Type="http://schemas.openxmlformats.org/officeDocument/2006/relationships/image" Target="../media/image5.png"/><Relationship Id="rId4" Type="http://schemas.openxmlformats.org/officeDocument/2006/relationships/image" Target="../media/image7.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4.xml"/><Relationship Id="rId3" Type="http://schemas.openxmlformats.org/officeDocument/2006/relationships/image" Target="../media/image5.png"/><Relationship Id="rId4" Type="http://schemas.openxmlformats.org/officeDocument/2006/relationships/image" Target="../media/image7.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hyperlink" Target="https://active-living.ucalgary.ca/sites/default/files/teams/1/Coding%20Cups%20-%20MIM.pdf" TargetMode="External"/><Relationship Id="rId6" Type="http://schemas.openxmlformats.org/officeDocument/2006/relationships/hyperlink" Target="https://youtu.be/7zXtn8CoJ-w" TargetMode="External"/><Relationship Id="rId7" Type="http://schemas.openxmlformats.org/officeDocument/2006/relationships/hyperlink" Target="https://code.org/curriculum/course1/12/Teacher#Activity1" TargetMode="External"/><Relationship Id="rId8" Type="http://schemas.openxmlformats.org/officeDocument/2006/relationships/hyperlink" Target="https://code.org/curriculum/course1/12/Activity12-GettingLoopy.pdf" TargetMode="Externa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hyperlink" Target="https://studio.code.org/s/course1/lessons/12/levels/1" TargetMode="External"/><Relationship Id="rId6" Type="http://schemas.openxmlformats.org/officeDocument/2006/relationships/image" Target="../media/image98.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hyperlink" Target="https://app.gonoodle.com/activities/meow-moo-moo?sp=search&amp;sn=search&amp;st=video%20versions&amp;sid=471" TargetMode="External"/><Relationship Id="rId6" Type="http://schemas.openxmlformats.org/officeDocument/2006/relationships/image" Target="../media/image98.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9.xml"/><Relationship Id="rId3" Type="http://schemas.openxmlformats.org/officeDocument/2006/relationships/image" Target="../media/image5.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0.xml"/><Relationship Id="rId3" Type="http://schemas.openxmlformats.org/officeDocument/2006/relationships/image" Target="../media/image7.png"/><Relationship Id="rId4" Type="http://schemas.openxmlformats.org/officeDocument/2006/relationships/image" Target="../media/image97.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1.xml"/><Relationship Id="rId3" Type="http://schemas.openxmlformats.org/officeDocument/2006/relationships/hyperlink" Target="https://scratch.mit.edu/" TargetMode="External"/><Relationship Id="rId4" Type="http://schemas.openxmlformats.org/officeDocument/2006/relationships/hyperlink" Target="https://appinventor.mit.edu/" TargetMode="Externa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3.xml"/><Relationship Id="rId3" Type="http://schemas.openxmlformats.org/officeDocument/2006/relationships/hyperlink" Target="https://www.youtube.com/thetechtrain" TargetMode="Externa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4.xml"/><Relationship Id="rId3" Type="http://schemas.openxmlformats.org/officeDocument/2006/relationships/image" Target="../media/image5.png"/><Relationship Id="rId4" Type="http://schemas.openxmlformats.org/officeDocument/2006/relationships/image" Target="../media/image7.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5.xml"/><Relationship Id="rId3" Type="http://schemas.openxmlformats.org/officeDocument/2006/relationships/hyperlink" Target="https://code.org/student/middle-high" TargetMode="External"/><Relationship Id="rId4" Type="http://schemas.openxmlformats.org/officeDocument/2006/relationships/hyperlink" Target="https://www.create-learn.us/blog/coding-competitions-for-kids-teens/" TargetMode="Externa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1.xml"/><Relationship Id="rId3" Type="http://schemas.openxmlformats.org/officeDocument/2006/relationships/image" Target="../media/image94.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95.png"/><Relationship Id="rId6" Type="http://schemas.openxmlformats.org/officeDocument/2006/relationships/image" Target="../media/image96.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3.xml"/><Relationship Id="rId3" Type="http://schemas.openxmlformats.org/officeDocument/2006/relationships/hyperlink" Target="https://www.buzzfeed.com/andyneuenschwander/chatgpt-ai-fails-funny" TargetMode="Externa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5.xml"/><Relationship Id="rId3" Type="http://schemas.openxmlformats.org/officeDocument/2006/relationships/hyperlink" Target="https://www.bloomberg.com/graphics/2023-generative-ai-bias/" TargetMode="Externa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6.xml"/><Relationship Id="rId3" Type="http://schemas.openxmlformats.org/officeDocument/2006/relationships/hyperlink" Target="mailto:k12csed@montclair.edu" TargetMode="External"/><Relationship Id="rId4" Type="http://schemas.openxmlformats.org/officeDocument/2006/relationships/hyperlink" Target="https://forms.gle/AJEiBHf1wcMPmyfA8"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6.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hyperlink" Target="https://palmetto.com/learning-center/blog/understanding-solar-power-electricity-terms-volts-amps-watts" TargetMode="External"/><Relationship Id="rId7" Type="http://schemas.openxmlformats.org/officeDocument/2006/relationships/hyperlink" Target="https://www.thegeekpub.com/243163/what-is-resistance-ohms-electricity-basics/" TargetMode="External"/><Relationship Id="rId8"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2.png"/><Relationship Id="rId6" Type="http://schemas.openxmlformats.org/officeDocument/2006/relationships/image" Target="../media/image19.png"/><Relationship Id="rId7"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40.png"/><Relationship Id="rId6"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3.png"/><Relationship Id="rId6"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37.png"/><Relationship Id="rId6" Type="http://schemas.openxmlformats.org/officeDocument/2006/relationships/image" Target="../media/image17.png"/><Relationship Id="rId7"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docs.google.com/drawings/d/1RD0z7raBvgHbSlJ3xY6vmflj5prsB3a7_uq1W_CLPCE/edit?usp=sharin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drive.google.com/file/d/1jFhZ71fsOFAS1EDAeHDdURcg4_FVl3o2/view" TargetMode="External"/><Relationship Id="rId4" Type="http://schemas.openxmlformats.org/officeDocument/2006/relationships/hyperlink" Target="https://www.helloruby.com/play/2" TargetMode="External"/><Relationship Id="rId5" Type="http://schemas.openxmlformats.org/officeDocument/2006/relationships/hyperlink" Target="https://www.youtube.com/watch?v=Pih_5TlpngY"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s://www.educationworld.com/a_tech/tech/tech195.shtml" TargetMode="External"/><Relationship Id="rId4" Type="http://schemas.openxmlformats.org/officeDocument/2006/relationships/hyperlink" Target="https://www.azed.gov/sites/default/files/2019/09/Kindergarten%20CS%20Lessons.pdf?id=5d72d0e91dcb251298c0faa2" TargetMode="External"/><Relationship Id="rId5" Type="http://schemas.openxmlformats.org/officeDocument/2006/relationships/hyperlink" Target="https://www.sfusd.edu/learning/curriculum/elementary-school/computer-science/k-2-computer-science-curriculu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s://www.ic3.gov/Media/PDF/AnnualReport/2021_IC3Report.pdf" TargetMode="External"/><Relationship Id="rId4" Type="http://schemas.openxmlformats.org/officeDocument/2006/relationships/hyperlink" Target="https://www.ic3.gov/Media/PDF/AnnualReport/2022_IC3Report.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3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5.pn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5.pn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hyperlink" Target="http://www.youtube.com/watch?v=9eyFDBPk4Yw" TargetMode="External"/><Relationship Id="rId6" Type="http://schemas.openxmlformats.org/officeDocument/2006/relationships/image" Target="../media/image4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4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www.youtube.com/watch?v=i6LGJ7evrAg"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rc.doe.state.nj.us/" TargetMode="External"/><Relationship Id="rId4" Type="http://schemas.openxmlformats.org/officeDocument/2006/relationships/hyperlink" Target="https://nces.ed.gov/iped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3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5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3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34.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44.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4.xml"/><Relationship Id="rId3" Type="http://schemas.openxmlformats.org/officeDocument/2006/relationships/image" Target="../media/image38.png"/><Relationship Id="rId4" Type="http://schemas.openxmlformats.org/officeDocument/2006/relationships/image" Target="../media/image3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5.xml"/><Relationship Id="rId3" Type="http://schemas.openxmlformats.org/officeDocument/2006/relationships/image" Target="../media/image38.png"/><Relationship Id="rId4" Type="http://schemas.openxmlformats.org/officeDocument/2006/relationships/image" Target="../media/image3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 Id="rId3" Type="http://schemas.openxmlformats.org/officeDocument/2006/relationships/image" Target="../media/image38.png"/><Relationship Id="rId4" Type="http://schemas.openxmlformats.org/officeDocument/2006/relationships/image" Target="../media/image3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6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5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9.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42.png"/><Relationship Id="rId6"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0.xml"/><Relationship Id="rId3" Type="http://schemas.openxmlformats.org/officeDocument/2006/relationships/image" Target="../media/image38.png"/><Relationship Id="rId4" Type="http://schemas.openxmlformats.org/officeDocument/2006/relationships/image" Target="../media/image3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1.xml"/><Relationship Id="rId3" Type="http://schemas.openxmlformats.org/officeDocument/2006/relationships/image" Target="../media/image38.png"/><Relationship Id="rId4" Type="http://schemas.openxmlformats.org/officeDocument/2006/relationships/image" Target="../media/image3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2.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5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3.xml"/><Relationship Id="rId3" Type="http://schemas.openxmlformats.org/officeDocument/2006/relationships/image" Target="../media/image38.png"/><Relationship Id="rId4" Type="http://schemas.openxmlformats.org/officeDocument/2006/relationships/image" Target="../media/image3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4.xml"/><Relationship Id="rId3" Type="http://schemas.openxmlformats.org/officeDocument/2006/relationships/image" Target="../media/image38.png"/><Relationship Id="rId4" Type="http://schemas.openxmlformats.org/officeDocument/2006/relationships/image" Target="../media/image3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5.xml"/><Relationship Id="rId3" Type="http://schemas.openxmlformats.org/officeDocument/2006/relationships/image" Target="../media/image38.png"/><Relationship Id="rId4" Type="http://schemas.openxmlformats.org/officeDocument/2006/relationships/image" Target="../media/image3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6.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54.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7.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45.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8.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52.png"/><Relationship Id="rId6" Type="http://schemas.openxmlformats.org/officeDocument/2006/relationships/image" Target="../media/image51.png"/></Relationships>
</file>

<file path=ppt/slides/_rels/slide99.xml.rels><?xml version="1.0" encoding="UTF-8" standalone="yes"?><Relationships xmlns="http://schemas.openxmlformats.org/package/2006/relationships"><Relationship Id="rId10" Type="http://schemas.openxmlformats.org/officeDocument/2006/relationships/image" Target="../media/image48.png"/><Relationship Id="rId1" Type="http://schemas.openxmlformats.org/officeDocument/2006/relationships/slideLayout" Target="../slideLayouts/slideLayout11.xml"/><Relationship Id="rId2" Type="http://schemas.openxmlformats.org/officeDocument/2006/relationships/notesSlide" Target="../notesSlides/notesSlide99.xml"/><Relationship Id="rId3" Type="http://schemas.openxmlformats.org/officeDocument/2006/relationships/image" Target="../media/image38.png"/><Relationship Id="rId4" Type="http://schemas.openxmlformats.org/officeDocument/2006/relationships/hyperlink" Target="https://kids.kiddle.co/Software" TargetMode="External"/><Relationship Id="rId9" Type="http://schemas.openxmlformats.org/officeDocument/2006/relationships/image" Target="../media/image50.png"/><Relationship Id="rId5" Type="http://schemas.openxmlformats.org/officeDocument/2006/relationships/hyperlink" Target="https://kids.kiddle.co/Computer_virus" TargetMode="External"/><Relationship Id="rId6" Type="http://schemas.openxmlformats.org/officeDocument/2006/relationships/hyperlink" Target="https://kids.kiddle.co/Computer_worm" TargetMode="External"/><Relationship Id="rId7" Type="http://schemas.openxmlformats.org/officeDocument/2006/relationships/image" Target="../media/image32.png"/><Relationship Id="rId8"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Grade 6-8</a:t>
            </a:r>
            <a:endParaRPr/>
          </a:p>
          <a:p>
            <a:pPr indent="0" lvl="0" marL="0" rtl="0" algn="ctr">
              <a:spcBef>
                <a:spcPts val="0"/>
              </a:spcBef>
              <a:spcAft>
                <a:spcPts val="0"/>
              </a:spcAft>
              <a:buNone/>
            </a:pPr>
            <a:r>
              <a:rPr lang="en"/>
              <a:t> Computer Science Education Primer</a:t>
            </a:r>
            <a:endParaRPr/>
          </a:p>
        </p:txBody>
      </p:sp>
      <p:sp>
        <p:nvSpPr>
          <p:cNvPr id="69" name="Google Shape;69;p16"/>
          <p:cNvSpPr txBox="1"/>
          <p:nvPr>
            <p:ph idx="1" type="subTitle"/>
          </p:nvPr>
        </p:nvSpPr>
        <p:spPr>
          <a:xfrm>
            <a:off x="311700" y="2834125"/>
            <a:ext cx="8520600" cy="2015700"/>
          </a:xfrm>
          <a:prstGeom prst="rect">
            <a:avLst/>
          </a:prstGeom>
        </p:spPr>
        <p:txBody>
          <a:bodyPr anchorCtr="0" anchor="t" bIns="91425" lIns="91425" spcFirstLastPara="1" rIns="91425" wrap="square" tIns="91425">
            <a:normAutofit fontScale="70000"/>
          </a:bodyPr>
          <a:lstStyle/>
          <a:p>
            <a:pPr indent="0" lvl="0" marL="0" rtl="0" algn="ctr">
              <a:spcBef>
                <a:spcPts val="0"/>
              </a:spcBef>
              <a:spcAft>
                <a:spcPts val="0"/>
              </a:spcAft>
              <a:buNone/>
            </a:pPr>
            <a:r>
              <a:rPr lang="en"/>
              <a:t>Katherine G. Herbert, Ph.D.</a:t>
            </a:r>
            <a:endParaRPr/>
          </a:p>
          <a:p>
            <a:pPr indent="0" lvl="0" marL="0" rtl="0" algn="ctr">
              <a:spcBef>
                <a:spcPts val="0"/>
              </a:spcBef>
              <a:spcAft>
                <a:spcPts val="0"/>
              </a:spcAft>
              <a:buNone/>
            </a:pPr>
            <a:r>
              <a:rPr lang="en"/>
              <a:t>Director, Montclair Computer Science Education Hub</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Sumi Hagiwara, Ph.D.</a:t>
            </a:r>
            <a:endParaRPr/>
          </a:p>
          <a:p>
            <a:pPr indent="0" lvl="0" marL="0" rtl="0" algn="ctr">
              <a:spcBef>
                <a:spcPts val="0"/>
              </a:spcBef>
              <a:spcAft>
                <a:spcPts val="0"/>
              </a:spcAft>
              <a:buNone/>
            </a:pPr>
            <a:r>
              <a:rPr lang="en"/>
              <a:t>Director, Montclair Computer Science for Everyone Everywhere Program.</a:t>
            </a:r>
            <a:endParaRPr/>
          </a:p>
        </p:txBody>
      </p:sp>
      <p:sp>
        <p:nvSpPr>
          <p:cNvPr id="70" name="Google Shape;7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8" name="Shape 128"/>
        <p:cNvGrpSpPr/>
        <p:nvPr/>
      </p:nvGrpSpPr>
      <p:grpSpPr>
        <a:xfrm>
          <a:off x="0" y="0"/>
          <a:ext cx="0" cy="0"/>
          <a:chOff x="0" y="0"/>
          <a:chExt cx="0" cy="0"/>
        </a:xfrm>
      </p:grpSpPr>
      <p:sp>
        <p:nvSpPr>
          <p:cNvPr id="129" name="Google Shape;129;p25"/>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Computer Science Definition</a:t>
            </a:r>
            <a:endParaRPr u="none">
              <a:solidFill>
                <a:srgbClr val="D1190D"/>
              </a:solidFill>
            </a:endParaRPr>
          </a:p>
        </p:txBody>
      </p:sp>
      <p:sp>
        <p:nvSpPr>
          <p:cNvPr id="130" name="Google Shape;130;p2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31" name="Google Shape;131;p2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32" name="Google Shape;132;p25"/>
          <p:cNvSpPr txBox="1"/>
          <p:nvPr/>
        </p:nvSpPr>
        <p:spPr>
          <a:xfrm>
            <a:off x="222919" y="1039819"/>
            <a:ext cx="8595900" cy="40635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b="1" lang="en" sz="1700"/>
              <a:t>What is Computer Science?</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Computer Science is the study of the generation, storage, transportation, and manipulation of data.</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In the classification of sciences, computer science is a FORMAL SCIENCE - a science like how mathematics and physics are defined as a science.</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Other types of sciences besides Formal Sciences: Natural Science, Social Science, Applied Science and Interdisciplinary S</a:t>
            </a:r>
            <a:r>
              <a:rPr b="1" lang="en" sz="1700"/>
              <a:t>cience</a:t>
            </a:r>
            <a:r>
              <a:rPr b="1" lang="en" sz="1700"/>
              <a:t>s.</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Computational Thinking is part of the mindset for Computer Science and helps us with problem solving.</a:t>
            </a:r>
            <a:endParaRPr b="1" sz="1700"/>
          </a:p>
          <a:p>
            <a:pPr indent="0" lvl="0" marL="0" rtl="0" algn="l">
              <a:spcBef>
                <a:spcPts val="0"/>
              </a:spcBef>
              <a:spcAft>
                <a:spcPts val="0"/>
              </a:spcAft>
              <a:buNone/>
            </a:pPr>
            <a:r>
              <a:t/>
            </a:r>
            <a:endParaRPr b="1" sz="1700"/>
          </a:p>
        </p:txBody>
      </p:sp>
      <p:sp>
        <p:nvSpPr>
          <p:cNvPr id="133" name="Google Shape;133;p2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pic>
        <p:nvPicPr>
          <p:cNvPr id="1141" name="Google Shape;1141;p115"/>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142" name="Google Shape;1142;p115"/>
          <p:cNvSpPr txBox="1"/>
          <p:nvPr/>
        </p:nvSpPr>
        <p:spPr>
          <a:xfrm>
            <a:off x="477796" y="628581"/>
            <a:ext cx="6323700" cy="48102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Cyberbullying is bullying or harassment that happens online or using modern technology</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It can happen in an email, a text message, an online game, or comments on a social networking site</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It might involve rumours or images posted on someone’s profile or passed around for others to see, or creating a group or page to make a person feel left out</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b="0" i="0" sz="1400">
              <a:solidFill>
                <a:srgbClr val="333333"/>
              </a:solidFill>
              <a:latin typeface="Arial"/>
              <a:ea typeface="Arial"/>
              <a:cs typeface="Arial"/>
              <a:sym typeface="Arial"/>
            </a:endParaRPr>
          </a:p>
          <a:p>
            <a:pPr indent="-215900" lvl="0" marL="215900" marR="0" rtl="0" algn="l">
              <a:spcBef>
                <a:spcPts val="0"/>
              </a:spcBef>
              <a:spcAft>
                <a:spcPts val="0"/>
              </a:spcAft>
              <a:buClr>
                <a:srgbClr val="333333"/>
              </a:buClr>
              <a:buSzPts val="1400"/>
              <a:buFont typeface="Arial"/>
              <a:buChar char="•"/>
            </a:pPr>
            <a:r>
              <a:rPr b="0" i="0" lang="en" sz="1400">
                <a:solidFill>
                  <a:srgbClr val="333333"/>
                </a:solidFill>
                <a:latin typeface="Arial"/>
                <a:ea typeface="Arial"/>
                <a:cs typeface="Arial"/>
                <a:sym typeface="Arial"/>
              </a:rPr>
              <a:t>It can be helpful to collect evidence – text messages and screen shots of social media posts – to show what’s been going on.</a:t>
            </a:r>
            <a:endParaRPr sz="1100"/>
          </a:p>
          <a:p>
            <a:pPr indent="-127000" lvl="0" marL="215900" marR="0" rtl="0" algn="l">
              <a:spcBef>
                <a:spcPts val="0"/>
              </a:spcBef>
              <a:spcAft>
                <a:spcPts val="0"/>
              </a:spcAft>
              <a:buClr>
                <a:schemeClr val="dk1"/>
              </a:buClr>
              <a:buSzPts val="1400"/>
              <a:buFont typeface="Arial"/>
              <a:buNone/>
            </a:pPr>
            <a:r>
              <a:t/>
            </a:r>
            <a:endParaRPr sz="1400">
              <a:solidFill>
                <a:srgbClr val="333333"/>
              </a:solidFill>
              <a:latin typeface="Arial"/>
              <a:ea typeface="Arial"/>
              <a:cs typeface="Arial"/>
              <a:sym typeface="Arial"/>
            </a:endParaRPr>
          </a:p>
          <a:p>
            <a:pPr indent="-215900" lvl="0" marL="215900" marR="0" rtl="0" algn="l">
              <a:spcBef>
                <a:spcPts val="0"/>
              </a:spcBef>
              <a:spcAft>
                <a:spcPts val="0"/>
              </a:spcAft>
              <a:buClr>
                <a:srgbClr val="333333"/>
              </a:buClr>
              <a:buSzPts val="1400"/>
              <a:buFont typeface="Arial"/>
              <a:buChar char="•"/>
            </a:pPr>
            <a:r>
              <a:rPr b="0" i="0" lang="en" sz="1400">
                <a:solidFill>
                  <a:srgbClr val="333333"/>
                </a:solidFill>
                <a:latin typeface="Arial"/>
                <a:ea typeface="Arial"/>
                <a:cs typeface="Arial"/>
                <a:sym typeface="Arial"/>
              </a:rPr>
              <a:t>For bullying to stop, it needs to be identified and reporting it is key. It can also help to show the bully that their behaviour is unacceptable.</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43" name="Google Shape;1143;p115"/>
          <p:cNvSpPr txBox="1"/>
          <p:nvPr/>
        </p:nvSpPr>
        <p:spPr>
          <a:xfrm>
            <a:off x="487973" y="143833"/>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Cyberbullying</a:t>
            </a:r>
            <a:endParaRPr sz="1100"/>
          </a:p>
        </p:txBody>
      </p:sp>
      <p:sp>
        <p:nvSpPr>
          <p:cNvPr id="1144" name="Google Shape;1144;p115"/>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145" name="Google Shape;1145;p115"/>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146" name="Google Shape;1146;p115"/>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7" name="Google Shape;1147;p115"/>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8" name="Google Shape;1148;p115"/>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9" name="Google Shape;1149;p115"/>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150" name="Google Shape;1150;p115"/>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1151" name="Google Shape;1151;p115"/>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52" name="Google Shape;1152;p115"/>
          <p:cNvPicPr preferRelativeResize="0"/>
          <p:nvPr/>
        </p:nvPicPr>
        <p:blipFill rotWithShape="1">
          <a:blip r:embed="rId5">
            <a:alphaModFix/>
          </a:blip>
          <a:srcRect b="0" l="0" r="0" t="0"/>
          <a:stretch/>
        </p:blipFill>
        <p:spPr>
          <a:xfrm>
            <a:off x="7085813" y="628581"/>
            <a:ext cx="990621" cy="95897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52"/>
                                        </p:tgtEl>
                                        <p:attrNameLst>
                                          <p:attrName>style.visibility</p:attrName>
                                        </p:attrNameLst>
                                      </p:cBhvr>
                                      <p:to>
                                        <p:strVal val="visible"/>
                                      </p:to>
                                    </p:set>
                                    <p:animEffect filter="fade" transition="in">
                                      <p:cBhvr>
                                        <p:cTn dur="1000"/>
                                        <p:tgtEl>
                                          <p:spTgt spid="1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pic>
        <p:nvPicPr>
          <p:cNvPr id="1158" name="Google Shape;1158;p116"/>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159" name="Google Shape;1159;p116"/>
          <p:cNvSpPr txBox="1"/>
          <p:nvPr/>
        </p:nvSpPr>
        <p:spPr>
          <a:xfrm>
            <a:off x="487973" y="628581"/>
            <a:ext cx="7337700" cy="65649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Authentication</a:t>
            </a:r>
            <a:r>
              <a:rPr lang="en" sz="1400">
                <a:solidFill>
                  <a:schemeClr val="dk1"/>
                </a:solidFill>
                <a:latin typeface="Arial"/>
                <a:ea typeface="Arial"/>
                <a:cs typeface="Arial"/>
                <a:sym typeface="Arial"/>
              </a:rPr>
              <a:t> - the process of checking that a user is who she says she is</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In real-world, we do this by checking valid ID documents, such as passports or DLs </a:t>
            </a:r>
            <a:endParaRPr sz="1100"/>
          </a:p>
          <a:p>
            <a:pPr indent="-127000" lvl="0" marL="215900" marR="0" rtl="0" algn="l">
              <a:spcBef>
                <a:spcPts val="0"/>
              </a:spcBef>
              <a:spcAft>
                <a:spcPts val="0"/>
              </a:spcAft>
              <a:buClr>
                <a:schemeClr val="dk1"/>
              </a:buClr>
              <a:buSzPts val="1400"/>
              <a:buFont typeface="Arial"/>
              <a:buNone/>
            </a:pPr>
            <a:r>
              <a:t/>
            </a:r>
            <a:endParaRPr sz="1400">
              <a:solidFill>
                <a:srgbClr val="C00000"/>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Methods</a:t>
            </a:r>
            <a:endParaRPr sz="1100"/>
          </a:p>
          <a:p>
            <a:pPr indent="-215900" lvl="1" marL="558800" marR="0" rtl="0" algn="l">
              <a:spcBef>
                <a:spcPts val="0"/>
              </a:spcBef>
              <a:spcAft>
                <a:spcPts val="0"/>
              </a:spcAft>
              <a:buClr>
                <a:srgbClr val="292934"/>
              </a:buClr>
              <a:buSzPts val="1400"/>
              <a:buFont typeface="Arial"/>
              <a:buChar char="•"/>
            </a:pPr>
            <a:r>
              <a:rPr b="0" i="0" lang="en" sz="1400" u="none" cap="none" strike="noStrike">
                <a:solidFill>
                  <a:srgbClr val="292934"/>
                </a:solidFill>
                <a:latin typeface="Arial"/>
                <a:ea typeface="Arial"/>
                <a:cs typeface="Arial"/>
                <a:sym typeface="Arial"/>
              </a:rPr>
              <a:t>Something the user </a:t>
            </a:r>
            <a:r>
              <a:rPr b="0" i="0" lang="en" sz="1400" u="none" cap="none" strike="noStrike">
                <a:solidFill>
                  <a:srgbClr val="FF0000"/>
                </a:solidFill>
                <a:latin typeface="Arial"/>
                <a:ea typeface="Arial"/>
                <a:cs typeface="Arial"/>
                <a:sym typeface="Arial"/>
              </a:rPr>
              <a:t>knows </a:t>
            </a:r>
            <a:r>
              <a:rPr b="0" i="0" lang="en" sz="1400" u="none" cap="none" strike="noStrike">
                <a:solidFill>
                  <a:srgbClr val="292934"/>
                </a:solidFill>
                <a:latin typeface="Arial"/>
                <a:ea typeface="Arial"/>
                <a:cs typeface="Arial"/>
                <a:sym typeface="Arial"/>
              </a:rPr>
              <a:t>(e.g., passwords)</a:t>
            </a:r>
            <a:endParaRPr sz="1100"/>
          </a:p>
          <a:p>
            <a:pPr indent="-215900" lvl="1" marL="558800" marR="0" rtl="0" algn="l">
              <a:spcBef>
                <a:spcPts val="0"/>
              </a:spcBef>
              <a:spcAft>
                <a:spcPts val="0"/>
              </a:spcAft>
              <a:buClr>
                <a:srgbClr val="292934"/>
              </a:buClr>
              <a:buSzPts val="1400"/>
              <a:buFont typeface="Arial"/>
              <a:buChar char="•"/>
            </a:pPr>
            <a:r>
              <a:rPr b="0" i="0" lang="en" sz="1400" u="none" cap="none" strike="noStrike">
                <a:solidFill>
                  <a:srgbClr val="292934"/>
                </a:solidFill>
                <a:latin typeface="Arial"/>
                <a:ea typeface="Arial"/>
                <a:cs typeface="Arial"/>
                <a:sym typeface="Arial"/>
              </a:rPr>
              <a:t>Something the user </a:t>
            </a:r>
            <a:r>
              <a:rPr b="0" i="0" lang="en" sz="1400" u="none" cap="none" strike="noStrike">
                <a:solidFill>
                  <a:srgbClr val="FF0000"/>
                </a:solidFill>
                <a:latin typeface="Arial"/>
                <a:ea typeface="Arial"/>
                <a:cs typeface="Arial"/>
                <a:sym typeface="Arial"/>
              </a:rPr>
              <a:t>is </a:t>
            </a:r>
            <a:r>
              <a:rPr b="0" i="0" lang="en" sz="1400" u="none" cap="none" strike="noStrike">
                <a:solidFill>
                  <a:srgbClr val="292934"/>
                </a:solidFill>
                <a:latin typeface="Arial"/>
                <a:ea typeface="Arial"/>
                <a:cs typeface="Arial"/>
                <a:sym typeface="Arial"/>
              </a:rPr>
              <a:t>(e.g., biometric)</a:t>
            </a:r>
            <a:endParaRPr sz="1100"/>
          </a:p>
          <a:p>
            <a:pPr indent="-215900" lvl="1" marL="558800" marR="0" rtl="0" algn="l">
              <a:spcBef>
                <a:spcPts val="0"/>
              </a:spcBef>
              <a:spcAft>
                <a:spcPts val="0"/>
              </a:spcAft>
              <a:buClr>
                <a:srgbClr val="292934"/>
              </a:buClr>
              <a:buSzPts val="1400"/>
              <a:buFont typeface="Arial"/>
              <a:buChar char="•"/>
            </a:pPr>
            <a:r>
              <a:rPr b="0" i="0" lang="en" sz="1400" u="none" cap="none" strike="noStrike">
                <a:solidFill>
                  <a:srgbClr val="292934"/>
                </a:solidFill>
                <a:latin typeface="Arial"/>
                <a:ea typeface="Arial"/>
                <a:cs typeface="Arial"/>
                <a:sym typeface="Arial"/>
              </a:rPr>
              <a:t>Something user </a:t>
            </a:r>
            <a:r>
              <a:rPr b="0" i="0" lang="en" sz="1400" u="none" cap="none" strike="noStrike">
                <a:solidFill>
                  <a:srgbClr val="FF0000"/>
                </a:solidFill>
                <a:latin typeface="Arial"/>
                <a:ea typeface="Arial"/>
                <a:cs typeface="Arial"/>
                <a:sym typeface="Arial"/>
              </a:rPr>
              <a:t>has </a:t>
            </a:r>
            <a:r>
              <a:rPr b="0" i="0" lang="en" sz="1400" u="none" cap="none" strike="noStrike">
                <a:solidFill>
                  <a:srgbClr val="292934"/>
                </a:solidFill>
                <a:latin typeface="Arial"/>
                <a:ea typeface="Arial"/>
                <a:cs typeface="Arial"/>
                <a:sym typeface="Arial"/>
              </a:rPr>
              <a:t>(e.g., badge, swipecard)</a:t>
            </a:r>
            <a:endParaRPr sz="1100"/>
          </a:p>
          <a:p>
            <a:pPr indent="0" lvl="1" marL="342900" marR="0" rtl="0" algn="l">
              <a:spcBef>
                <a:spcPts val="0"/>
              </a:spcBef>
              <a:spcAft>
                <a:spcPts val="0"/>
              </a:spcAft>
              <a:buNone/>
            </a:pPr>
            <a:r>
              <a:t/>
            </a:r>
            <a:endParaRPr b="0" i="0" sz="1400" u="none" cap="none" strike="noStrike">
              <a:solidFill>
                <a:srgbClr val="292934"/>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Password-based authentication: simple, reusable and easy to manage</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Very important to select good passwords</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At least of 8 characters</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Combination of upper case, lower case, digits and special characters</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u="sng">
                <a:solidFill>
                  <a:srgbClr val="C00000"/>
                </a:solidFill>
                <a:latin typeface="Arial"/>
                <a:ea typeface="Arial"/>
                <a:cs typeface="Arial"/>
                <a:sym typeface="Arial"/>
              </a:rPr>
              <a:t>Activity</a:t>
            </a:r>
            <a:r>
              <a:rPr lang="en" sz="1400">
                <a:solidFill>
                  <a:schemeClr val="dk1"/>
                </a:solidFill>
                <a:latin typeface="Arial"/>
                <a:ea typeface="Arial"/>
                <a:cs typeface="Arial"/>
                <a:sym typeface="Arial"/>
              </a:rPr>
              <a:t>:</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Create 5-10 sample passwords and ask kids to circle strong passwords among them</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Suppose Bob wants to pick a new password. Give a list and ask kids to help Bob in picking a strong password</a:t>
            </a:r>
            <a:endParaRPr sz="1100"/>
          </a:p>
          <a:p>
            <a:pPr indent="-215900" lvl="1" marL="558800" marR="0" rtl="0" algn="l">
              <a:spcBef>
                <a:spcPts val="0"/>
              </a:spcBef>
              <a:spcAft>
                <a:spcPts val="0"/>
              </a:spcAft>
              <a:buClr>
                <a:schemeClr val="dk1"/>
              </a:buClr>
              <a:buSzPts val="1400"/>
              <a:buFont typeface="Arial"/>
              <a:buChar char="•"/>
            </a:pPr>
            <a:r>
              <a:rPr b="0" i="0" lang="en" sz="1400" u="sng" cap="none" strike="noStrike">
                <a:solidFill>
                  <a:schemeClr val="dk1"/>
                </a:solidFill>
                <a:latin typeface="Arial"/>
                <a:ea typeface="Arial"/>
                <a:cs typeface="Arial"/>
                <a:sym typeface="Arial"/>
                <a:hlinkClick r:id="rId4">
                  <a:extLst>
                    <a:ext uri="{A12FA001-AC4F-418D-AE19-62706E023703}">
                      <ahyp:hlinkClr val="tx"/>
                    </a:ext>
                  </a:extLst>
                </a:hlinkClick>
              </a:rPr>
              <a:t>https://www.dinopass.com/</a:t>
            </a:r>
            <a:r>
              <a:rPr b="0" i="0" lang="en" sz="1400" u="none" cap="none" strike="noStrike">
                <a:solidFill>
                  <a:schemeClr val="dk1"/>
                </a:solidFill>
                <a:latin typeface="Arial"/>
                <a:ea typeface="Arial"/>
                <a:cs typeface="Arial"/>
                <a:sym typeface="Arial"/>
              </a:rPr>
              <a:t> </a:t>
            </a:r>
            <a:endParaRPr b="0" i="0" sz="1400" u="none" cap="none" strike="noStrike">
              <a:solidFill>
                <a:srgbClr val="C00000"/>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1160" name="Google Shape;1160;p116"/>
          <p:cNvSpPr txBox="1"/>
          <p:nvPr/>
        </p:nvSpPr>
        <p:spPr>
          <a:xfrm>
            <a:off x="487973" y="143833"/>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Authentication</a:t>
            </a:r>
            <a:endParaRPr sz="1100"/>
          </a:p>
        </p:txBody>
      </p:sp>
      <p:sp>
        <p:nvSpPr>
          <p:cNvPr id="1161" name="Google Shape;1161;p116"/>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162" name="Google Shape;1162;p116"/>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163" name="Google Shape;1163;p116"/>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64" name="Google Shape;1164;p116"/>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65" name="Google Shape;1165;p116"/>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66" name="Google Shape;1166;p116"/>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167" name="Google Shape;1167;p116"/>
          <p:cNvPicPr preferRelativeResize="0"/>
          <p:nvPr/>
        </p:nvPicPr>
        <p:blipFill rotWithShape="1">
          <a:blip r:embed="rId5">
            <a:alphaModFix/>
          </a:blip>
          <a:srcRect b="0" l="0" r="0" t="0"/>
          <a:stretch/>
        </p:blipFill>
        <p:spPr>
          <a:xfrm>
            <a:off x="3837214" y="4707375"/>
            <a:ext cx="2343150" cy="390525"/>
          </a:xfrm>
          <a:prstGeom prst="rect">
            <a:avLst/>
          </a:prstGeom>
          <a:noFill/>
          <a:ln>
            <a:noFill/>
          </a:ln>
        </p:spPr>
      </p:pic>
      <p:sp>
        <p:nvSpPr>
          <p:cNvPr id="1168" name="Google Shape;1168;p116"/>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pic>
        <p:nvPicPr>
          <p:cNvPr id="1174" name="Google Shape;1174;p117"/>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175" name="Google Shape;1175;p117"/>
          <p:cNvSpPr txBox="1"/>
          <p:nvPr/>
        </p:nvSpPr>
        <p:spPr>
          <a:xfrm>
            <a:off x="244259" y="871220"/>
            <a:ext cx="6432000" cy="61032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rgbClr val="C00000"/>
              </a:buClr>
              <a:buSzPts val="1400"/>
              <a:buFont typeface="Arial"/>
              <a:buChar char="•"/>
            </a:pPr>
            <a:r>
              <a:rPr b="0" i="0" lang="en" sz="1400">
                <a:solidFill>
                  <a:srgbClr val="C00000"/>
                </a:solidFill>
                <a:latin typeface="Arial"/>
                <a:ea typeface="Arial"/>
                <a:cs typeface="Arial"/>
                <a:sym typeface="Arial"/>
              </a:rPr>
              <a:t>Encryption</a:t>
            </a:r>
            <a:r>
              <a:rPr b="0" i="0" lang="en" sz="1400">
                <a:solidFill>
                  <a:schemeClr val="dk1"/>
                </a:solidFill>
                <a:latin typeface="Arial"/>
                <a:ea typeface="Arial"/>
                <a:cs typeface="Arial"/>
                <a:sym typeface="Arial"/>
              </a:rPr>
              <a:t> is a process where digital data is “translated” using a </a:t>
            </a:r>
            <a:r>
              <a:rPr lang="en" sz="1400">
                <a:solidFill>
                  <a:schemeClr val="dk1"/>
                </a:solidFill>
                <a:latin typeface="Arial"/>
                <a:ea typeface="Arial"/>
                <a:cs typeface="Arial"/>
                <a:sym typeface="Arial"/>
              </a:rPr>
              <a:t>method</a:t>
            </a:r>
            <a:r>
              <a:rPr b="0" i="0" lang="en" sz="1400">
                <a:solidFill>
                  <a:schemeClr val="dk1"/>
                </a:solidFill>
                <a:latin typeface="Arial"/>
                <a:ea typeface="Arial"/>
                <a:cs typeface="Arial"/>
                <a:sym typeface="Arial"/>
              </a:rPr>
              <a:t> that makes the original information unreadable</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i="0" lang="en" sz="1400">
                <a:solidFill>
                  <a:srgbClr val="C00000"/>
                </a:solidFill>
                <a:latin typeface="Arial"/>
                <a:ea typeface="Arial"/>
                <a:cs typeface="Arial"/>
                <a:sym typeface="Arial"/>
              </a:rPr>
              <a:t>Decryption</a:t>
            </a:r>
            <a:r>
              <a:rPr b="0" i="0" lang="en" sz="1400">
                <a:solidFill>
                  <a:schemeClr val="dk1"/>
                </a:solidFill>
                <a:latin typeface="Arial"/>
                <a:ea typeface="Arial"/>
                <a:cs typeface="Arial"/>
                <a:sym typeface="Arial"/>
              </a:rPr>
              <a:t> is a way to change </a:t>
            </a:r>
            <a:r>
              <a:rPr b="0" i="0" lang="en" sz="1400" u="sng" strike="noStrike">
                <a:solidFill>
                  <a:schemeClr val="dk1"/>
                </a:solidFill>
                <a:latin typeface="Arial"/>
                <a:ea typeface="Arial"/>
                <a:cs typeface="Arial"/>
                <a:sym typeface="Arial"/>
                <a:hlinkClick r:id="rId4">
                  <a:extLst>
                    <a:ext uri="{A12FA001-AC4F-418D-AE19-62706E023703}">
                      <ahyp:hlinkClr val="tx"/>
                    </a:ext>
                  </a:extLst>
                </a:hlinkClick>
              </a:rPr>
              <a:t>encrypted information</a:t>
            </a:r>
            <a:r>
              <a:rPr b="0" i="0" lang="en" sz="1400">
                <a:solidFill>
                  <a:schemeClr val="dk1"/>
                </a:solidFill>
                <a:latin typeface="Arial"/>
                <a:ea typeface="Arial"/>
                <a:cs typeface="Arial"/>
                <a:sym typeface="Arial"/>
              </a:rPr>
              <a:t> back into </a:t>
            </a:r>
            <a:r>
              <a:rPr lang="en" sz="1400">
                <a:solidFill>
                  <a:schemeClr val="dk1"/>
                </a:solidFill>
                <a:latin typeface="Arial"/>
                <a:ea typeface="Arial"/>
                <a:cs typeface="Arial"/>
                <a:sym typeface="Arial"/>
              </a:rPr>
              <a:t>original data </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Encryption and decryption together facilitate users to privately exchange data</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The use of encryption for data in transit and at rest are standard these days</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rgbClr val="222222"/>
              </a:buClr>
              <a:buSzPts val="1400"/>
              <a:buFont typeface="Arial"/>
              <a:buChar char="•"/>
            </a:pPr>
            <a:r>
              <a:rPr b="0" i="0" lang="en" sz="1400">
                <a:solidFill>
                  <a:srgbClr val="222222"/>
                </a:solidFill>
                <a:latin typeface="Helvetica Neue"/>
                <a:ea typeface="Helvetica Neue"/>
                <a:cs typeface="Helvetica Neue"/>
                <a:sym typeface="Helvetica Neue"/>
              </a:rPr>
              <a:t>Encryption plays a vital role for exchanging</a:t>
            </a:r>
            <a:r>
              <a:rPr lang="en" sz="1400">
                <a:solidFill>
                  <a:srgbClr val="222222"/>
                </a:solidFill>
                <a:latin typeface="Helvetica Neue"/>
                <a:ea typeface="Helvetica Neue"/>
                <a:cs typeface="Helvetica Neue"/>
                <a:sym typeface="Helvetica Neue"/>
              </a:rPr>
              <a:t> private information </a:t>
            </a:r>
            <a:r>
              <a:rPr b="0" i="0" lang="en" sz="1400">
                <a:solidFill>
                  <a:srgbClr val="222222"/>
                </a:solidFill>
                <a:latin typeface="Helvetica Neue"/>
                <a:ea typeface="Helvetica Neue"/>
                <a:cs typeface="Helvetica Neue"/>
                <a:sym typeface="Helvetica Neue"/>
              </a:rPr>
              <a:t>on the </a:t>
            </a:r>
            <a:r>
              <a:rPr b="0" i="0" lang="en" sz="1400" u="sng" strike="noStrike">
                <a:solidFill>
                  <a:srgbClr val="002BB8"/>
                </a:solidFill>
                <a:latin typeface="Helvetica Neue"/>
                <a:ea typeface="Helvetica Neue"/>
                <a:cs typeface="Helvetica Neue"/>
                <a:sym typeface="Helvetica Neue"/>
                <a:hlinkClick r:id="rId5">
                  <a:extLst>
                    <a:ext uri="{A12FA001-AC4F-418D-AE19-62706E023703}">
                      <ahyp:hlinkClr val="tx"/>
                    </a:ext>
                  </a:extLst>
                </a:hlinkClick>
              </a:rPr>
              <a:t>Internet</a:t>
            </a:r>
            <a:r>
              <a:rPr b="0" i="0" lang="en" sz="1400">
                <a:solidFill>
                  <a:srgbClr val="222222"/>
                </a:solidFill>
                <a:latin typeface="Arial"/>
                <a:ea typeface="Arial"/>
                <a:cs typeface="Arial"/>
                <a:sym typeface="Arial"/>
              </a:rPr>
              <a:t> </a:t>
            </a:r>
            <a:endParaRPr sz="1100"/>
          </a:p>
          <a:p>
            <a:pPr indent="-127000" lvl="0" marL="215900" marR="0" rtl="0" algn="l">
              <a:spcBef>
                <a:spcPts val="0"/>
              </a:spcBef>
              <a:spcAft>
                <a:spcPts val="0"/>
              </a:spcAft>
              <a:buClr>
                <a:schemeClr val="dk1"/>
              </a:buClr>
              <a:buSzPts val="1400"/>
              <a:buFont typeface="Arial"/>
              <a:buNone/>
            </a:pPr>
            <a:r>
              <a:t/>
            </a:r>
            <a:endParaRPr sz="1400">
              <a:solidFill>
                <a:srgbClr val="222222"/>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Tips</a:t>
            </a:r>
            <a:endParaRPr sz="1100"/>
          </a:p>
          <a:p>
            <a:pPr indent="-215900" lvl="1" marL="558800" marR="0" rtl="0" algn="l">
              <a:spcBef>
                <a:spcPts val="0"/>
              </a:spcBef>
              <a:spcAft>
                <a:spcPts val="0"/>
              </a:spcAft>
              <a:buClr>
                <a:srgbClr val="222222"/>
              </a:buClr>
              <a:buSzPts val="1400"/>
              <a:buFont typeface="Arial"/>
              <a:buChar char="•"/>
            </a:pPr>
            <a:r>
              <a:rPr b="0" i="0" lang="en" sz="1400" u="none" cap="none" strike="noStrike">
                <a:solidFill>
                  <a:srgbClr val="222222"/>
                </a:solidFill>
                <a:latin typeface="Arial"/>
                <a:ea typeface="Arial"/>
                <a:cs typeface="Arial"/>
                <a:sym typeface="Arial"/>
              </a:rPr>
              <a:t>Explain the need and advantages of encryption </a:t>
            </a:r>
            <a:endParaRPr sz="1100"/>
          </a:p>
          <a:p>
            <a:pPr indent="-215900" lvl="1" marL="558800" marR="0" rtl="0" algn="l">
              <a:spcBef>
                <a:spcPts val="0"/>
              </a:spcBef>
              <a:spcAft>
                <a:spcPts val="0"/>
              </a:spcAft>
              <a:buClr>
                <a:srgbClr val="222222"/>
              </a:buClr>
              <a:buSzPts val="1400"/>
              <a:buFont typeface="Arial"/>
              <a:buChar char="•"/>
            </a:pPr>
            <a:r>
              <a:rPr b="0" i="0" lang="en" sz="1400" u="none" cap="none" strike="noStrike">
                <a:solidFill>
                  <a:srgbClr val="222222"/>
                </a:solidFill>
                <a:latin typeface="Arial"/>
                <a:ea typeface="Arial"/>
                <a:cs typeface="Arial"/>
                <a:sym typeface="Arial"/>
              </a:rPr>
              <a:t>Take a popular website or messaging app and explain how secure communication is achieved via encryption</a:t>
            </a:r>
            <a:endParaRPr sz="1100"/>
          </a:p>
          <a:p>
            <a:pPr indent="-127000" lvl="1" marL="558800" marR="0" rtl="0" algn="l">
              <a:spcBef>
                <a:spcPts val="0"/>
              </a:spcBef>
              <a:spcAft>
                <a:spcPts val="0"/>
              </a:spcAft>
              <a:buClr>
                <a:schemeClr val="dk1"/>
              </a:buClr>
              <a:buSzPts val="1400"/>
              <a:buFont typeface="Arial"/>
              <a:buNone/>
            </a:pPr>
            <a:r>
              <a:t/>
            </a:r>
            <a:endParaRPr b="0" i="0" sz="1400" u="none" cap="none" strike="noStrike">
              <a:solidFill>
                <a:srgbClr val="222222"/>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76" name="Google Shape;1176;p117"/>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Encryption</a:t>
            </a:r>
            <a:endParaRPr sz="1100"/>
          </a:p>
        </p:txBody>
      </p:sp>
      <p:sp>
        <p:nvSpPr>
          <p:cNvPr id="1177" name="Google Shape;1177;p117"/>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178" name="Google Shape;1178;p117"/>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179" name="Google Shape;1179;p117"/>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0" name="Google Shape;1180;p117"/>
          <p:cNvSpPr/>
          <p:nvPr/>
        </p:nvSpPr>
        <p:spPr>
          <a:xfrm>
            <a:off x="6745266" y="1688267"/>
            <a:ext cx="23988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1" name="Google Shape;1181;p117"/>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2" name="Google Shape;1182;p117"/>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183" name="Google Shape;1183;p117"/>
          <p:cNvPicPr preferRelativeResize="0"/>
          <p:nvPr/>
        </p:nvPicPr>
        <p:blipFill rotWithShape="1">
          <a:blip r:embed="rId6">
            <a:alphaModFix/>
          </a:blip>
          <a:srcRect b="0" l="0" r="0" t="0"/>
          <a:stretch/>
        </p:blipFill>
        <p:spPr>
          <a:xfrm>
            <a:off x="3837214" y="4707375"/>
            <a:ext cx="2343150" cy="390525"/>
          </a:xfrm>
          <a:prstGeom prst="rect">
            <a:avLst/>
          </a:prstGeom>
          <a:noFill/>
          <a:ln>
            <a:noFill/>
          </a:ln>
        </p:spPr>
      </p:pic>
      <p:sp>
        <p:nvSpPr>
          <p:cNvPr id="1184" name="Google Shape;1184;p117"/>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85" name="Google Shape;1185;p117"/>
          <p:cNvPicPr preferRelativeResize="0"/>
          <p:nvPr/>
        </p:nvPicPr>
        <p:blipFill rotWithShape="1">
          <a:blip r:embed="rId7">
            <a:alphaModFix/>
          </a:blip>
          <a:srcRect b="0" l="0" r="0" t="0"/>
          <a:stretch/>
        </p:blipFill>
        <p:spPr>
          <a:xfrm>
            <a:off x="6745265" y="1720472"/>
            <a:ext cx="2402647" cy="1574901"/>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pic>
        <p:nvPicPr>
          <p:cNvPr id="1191" name="Google Shape;1191;p118"/>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192" name="Google Shape;1192;p118"/>
          <p:cNvSpPr txBox="1"/>
          <p:nvPr/>
        </p:nvSpPr>
        <p:spPr>
          <a:xfrm>
            <a:off x="487972" y="871220"/>
            <a:ext cx="5692500" cy="50256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rgbClr val="C00000"/>
              </a:buClr>
              <a:buSzPts val="1400"/>
              <a:buFont typeface="Arial"/>
              <a:buChar char="•"/>
            </a:pPr>
            <a:r>
              <a:rPr b="0" i="0" lang="en" sz="1400">
                <a:solidFill>
                  <a:srgbClr val="C00000"/>
                </a:solidFill>
                <a:latin typeface="Arial"/>
                <a:ea typeface="Arial"/>
                <a:cs typeface="Arial"/>
                <a:sym typeface="Arial"/>
              </a:rPr>
              <a:t>Caesar Cipher </a:t>
            </a:r>
            <a:r>
              <a:rPr b="0" i="0" lang="en" sz="1400">
                <a:solidFill>
                  <a:schemeClr val="dk1"/>
                </a:solidFill>
                <a:latin typeface="Arial"/>
                <a:ea typeface="Arial"/>
                <a:cs typeface="Arial"/>
                <a:sym typeface="Arial"/>
              </a:rPr>
              <a:t>– one of the simplest encryption method</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b="0" i="0" lang="en" sz="1400">
                <a:solidFill>
                  <a:schemeClr val="dk1"/>
                </a:solidFill>
                <a:latin typeface="Arial"/>
                <a:ea typeface="Arial"/>
                <a:cs typeface="Arial"/>
                <a:sym typeface="Arial"/>
              </a:rPr>
              <a:t>It is a type of </a:t>
            </a:r>
            <a:r>
              <a:rPr b="0" i="0" lang="en" sz="1400" u="sng">
                <a:solidFill>
                  <a:schemeClr val="dk1"/>
                </a:solidFill>
                <a:latin typeface="Arial"/>
                <a:ea typeface="Arial"/>
                <a:cs typeface="Arial"/>
                <a:sym typeface="Arial"/>
                <a:hlinkClick r:id="rId4">
                  <a:extLst>
                    <a:ext uri="{A12FA001-AC4F-418D-AE19-62706E023703}">
                      <ahyp:hlinkClr val="tx"/>
                    </a:ext>
                  </a:extLst>
                </a:hlinkClick>
              </a:rPr>
              <a:t>substitution </a:t>
            </a:r>
            <a:r>
              <a:rPr b="0" i="0" lang="en" sz="1400" u="sng">
                <a:solidFill>
                  <a:schemeClr val="dk1"/>
                </a:solidFill>
                <a:latin typeface="Arial"/>
                <a:ea typeface="Arial"/>
                <a:cs typeface="Arial"/>
                <a:sym typeface="Arial"/>
              </a:rPr>
              <a:t>method</a:t>
            </a:r>
            <a:r>
              <a:rPr b="0" i="0" lang="en" sz="1400">
                <a:solidFill>
                  <a:schemeClr val="dk1"/>
                </a:solidFill>
                <a:latin typeface="Arial"/>
                <a:ea typeface="Arial"/>
                <a:cs typeface="Arial"/>
                <a:sym typeface="Arial"/>
              </a:rPr>
              <a:t> in which each letter in the </a:t>
            </a:r>
            <a:r>
              <a:rPr b="0" i="0" lang="en" sz="1400" u="sng">
                <a:solidFill>
                  <a:schemeClr val="dk1"/>
                </a:solidFill>
                <a:latin typeface="Arial"/>
                <a:ea typeface="Arial"/>
                <a:cs typeface="Arial"/>
                <a:sym typeface="Arial"/>
                <a:hlinkClick r:id="rId5">
                  <a:extLst>
                    <a:ext uri="{A12FA001-AC4F-418D-AE19-62706E023703}">
                      <ahyp:hlinkClr val="tx"/>
                    </a:ext>
                  </a:extLst>
                </a:hlinkClick>
              </a:rPr>
              <a:t>plaintext</a:t>
            </a:r>
            <a:r>
              <a:rPr b="0" i="0" lang="en" sz="1400">
                <a:solidFill>
                  <a:schemeClr val="dk1"/>
                </a:solidFill>
                <a:latin typeface="Arial"/>
                <a:ea typeface="Arial"/>
                <a:cs typeface="Arial"/>
                <a:sym typeface="Arial"/>
              </a:rPr>
              <a:t> is replaced by a letter some fixed number of positions further down the </a:t>
            </a:r>
            <a:r>
              <a:rPr b="0" i="0" lang="en" sz="1400" u="sng">
                <a:solidFill>
                  <a:schemeClr val="dk1"/>
                </a:solidFill>
                <a:latin typeface="Arial"/>
                <a:ea typeface="Arial"/>
                <a:cs typeface="Arial"/>
                <a:sym typeface="Arial"/>
                <a:hlinkClick r:id="rId6">
                  <a:extLst>
                    <a:ext uri="{A12FA001-AC4F-418D-AE19-62706E023703}">
                      <ahyp:hlinkClr val="tx"/>
                    </a:ext>
                  </a:extLst>
                </a:hlinkClick>
              </a:rPr>
              <a:t>alphabet</a:t>
            </a:r>
            <a:r>
              <a:rPr b="0" i="0" lang="en" sz="1400">
                <a:solidFill>
                  <a:schemeClr val="dk1"/>
                </a:solidFill>
                <a:latin typeface="Arial"/>
                <a:ea typeface="Arial"/>
                <a:cs typeface="Arial"/>
                <a:sym typeface="Arial"/>
              </a:rPr>
              <a:t>. For example, with a shift of 3, </a:t>
            </a:r>
            <a:r>
              <a:rPr lang="en" sz="1400">
                <a:solidFill>
                  <a:schemeClr val="dk1"/>
                </a:solidFill>
                <a:latin typeface="Arial"/>
                <a:ea typeface="Arial"/>
                <a:cs typeface="Arial"/>
                <a:sym typeface="Arial"/>
              </a:rPr>
              <a:t>A</a:t>
            </a:r>
            <a:r>
              <a:rPr b="0" i="0" lang="en" sz="1400">
                <a:solidFill>
                  <a:schemeClr val="dk1"/>
                </a:solidFill>
                <a:latin typeface="Arial"/>
                <a:ea typeface="Arial"/>
                <a:cs typeface="Arial"/>
                <a:sym typeface="Arial"/>
              </a:rPr>
              <a:t> would be replaced by </a:t>
            </a:r>
            <a:r>
              <a:rPr lang="en" sz="1400">
                <a:solidFill>
                  <a:schemeClr val="dk1"/>
                </a:solidFill>
                <a:latin typeface="Arial"/>
                <a:ea typeface="Arial"/>
                <a:cs typeface="Arial"/>
                <a:sym typeface="Arial"/>
              </a:rPr>
              <a:t>D</a:t>
            </a:r>
            <a:r>
              <a:rPr b="0" i="0" lang="en" sz="1400">
                <a:solidFill>
                  <a:schemeClr val="dk1"/>
                </a:solidFill>
                <a:latin typeface="Arial"/>
                <a:ea typeface="Arial"/>
                <a:cs typeface="Arial"/>
                <a:sym typeface="Arial"/>
              </a:rPr>
              <a:t>, </a:t>
            </a:r>
            <a:r>
              <a:rPr lang="en" sz="1400">
                <a:solidFill>
                  <a:schemeClr val="dk1"/>
                </a:solidFill>
                <a:latin typeface="Arial"/>
                <a:ea typeface="Arial"/>
                <a:cs typeface="Arial"/>
                <a:sym typeface="Arial"/>
              </a:rPr>
              <a:t>B</a:t>
            </a:r>
            <a:r>
              <a:rPr b="0" i="0" lang="en" sz="1400">
                <a:solidFill>
                  <a:schemeClr val="dk1"/>
                </a:solidFill>
                <a:latin typeface="Arial"/>
                <a:ea typeface="Arial"/>
                <a:cs typeface="Arial"/>
                <a:sym typeface="Arial"/>
              </a:rPr>
              <a:t> would become </a:t>
            </a:r>
            <a:r>
              <a:rPr lang="en" sz="1400">
                <a:solidFill>
                  <a:schemeClr val="dk1"/>
                </a:solidFill>
                <a:latin typeface="Arial"/>
                <a:ea typeface="Arial"/>
                <a:cs typeface="Arial"/>
                <a:sym typeface="Arial"/>
              </a:rPr>
              <a:t>E</a:t>
            </a:r>
            <a:r>
              <a:rPr b="0" i="0" lang="en" sz="1400">
                <a:solidFill>
                  <a:schemeClr val="dk1"/>
                </a:solidFill>
                <a:latin typeface="Arial"/>
                <a:ea typeface="Arial"/>
                <a:cs typeface="Arial"/>
                <a:sym typeface="Arial"/>
              </a:rPr>
              <a:t>, and so on.</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Create sample text sentences and ask kids to encrypt them using Caesar Cipher. </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You can use some fun challenges here: </a:t>
            </a:r>
            <a:r>
              <a:rPr b="0" i="0" lang="en" sz="1400" u="sng" cap="none" strike="noStrike">
                <a:solidFill>
                  <a:srgbClr val="0B5394"/>
                </a:solidFill>
                <a:latin typeface="Arial"/>
                <a:ea typeface="Arial"/>
                <a:cs typeface="Arial"/>
                <a:sym typeface="Arial"/>
                <a:hlinkClick r:id="rId7">
                  <a:extLst>
                    <a:ext uri="{A12FA001-AC4F-418D-AE19-62706E023703}">
                      <ahyp:hlinkClr val="tx"/>
                    </a:ext>
                  </a:extLst>
                </a:hlinkClick>
              </a:rPr>
              <a:t>https://www.activityvillage.co.uk/3-caesar-cipher-challenges</a:t>
            </a:r>
            <a:r>
              <a:rPr b="0" i="0" lang="en" sz="1400" u="none" cap="none" strike="noStrike">
                <a:solidFill>
                  <a:srgbClr val="0B5394"/>
                </a:solidFill>
                <a:latin typeface="Arial"/>
                <a:ea typeface="Arial"/>
                <a:cs typeface="Arial"/>
                <a:sym typeface="Arial"/>
              </a:rPr>
              <a:t> </a:t>
            </a:r>
            <a:endParaRPr sz="1100"/>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0" lvl="1" marL="342900" marR="0" rtl="0" algn="l">
              <a:spcBef>
                <a:spcPts val="0"/>
              </a:spcBef>
              <a:spcAft>
                <a:spcPts val="0"/>
              </a:spcAft>
              <a:buNone/>
            </a:pPr>
            <a:r>
              <a:rPr b="0" i="0" lang="en" sz="1400" u="none" cap="none" strike="noStrike">
                <a:solidFill>
                  <a:schemeClr val="dk1"/>
                </a:solidFill>
                <a:latin typeface="Arial"/>
                <a:ea typeface="Arial"/>
                <a:cs typeface="Arial"/>
                <a:sym typeface="Arial"/>
              </a:rPr>
              <a:t>    </a:t>
            </a:r>
            <a:r>
              <a:rPr b="0" i="0" lang="en" sz="1400" u="sng" cap="none" strike="noStrike">
                <a:solidFill>
                  <a:srgbClr val="0B5394"/>
                </a:solidFill>
                <a:latin typeface="Arial"/>
                <a:ea typeface="Arial"/>
                <a:cs typeface="Arial"/>
                <a:sym typeface="Arial"/>
                <a:hlinkClick r:id="rId8">
                  <a:extLst>
                    <a:ext uri="{A12FA001-AC4F-418D-AE19-62706E023703}">
                      <ahyp:hlinkClr val="tx"/>
                    </a:ext>
                  </a:extLst>
                </a:hlinkClick>
              </a:rPr>
              <a:t>https://www.giftofcuriosity.com/secret-codes-for-kids/</a:t>
            </a:r>
            <a:r>
              <a:rPr b="0" i="0" lang="en" sz="1400" u="none" cap="none" strike="noStrike">
                <a:solidFill>
                  <a:srgbClr val="0B5394"/>
                </a:solidFill>
                <a:latin typeface="Arial"/>
                <a:ea typeface="Arial"/>
                <a:cs typeface="Arial"/>
                <a:sym typeface="Arial"/>
              </a:rPr>
              <a:t> </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93" name="Google Shape;1193;p118"/>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Encryption - Activity</a:t>
            </a:r>
            <a:endParaRPr sz="1100"/>
          </a:p>
        </p:txBody>
      </p:sp>
      <p:sp>
        <p:nvSpPr>
          <p:cNvPr id="1194" name="Google Shape;1194;p118"/>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195" name="Google Shape;1195;p118"/>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196" name="Google Shape;1196;p118"/>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97" name="Google Shape;1197;p118"/>
          <p:cNvSpPr/>
          <p:nvPr/>
        </p:nvSpPr>
        <p:spPr>
          <a:xfrm>
            <a:off x="6180364" y="1688267"/>
            <a:ext cx="29637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98" name="Google Shape;1198;p118"/>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99" name="Google Shape;1199;p118"/>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200" name="Google Shape;1200;p118"/>
          <p:cNvPicPr preferRelativeResize="0"/>
          <p:nvPr/>
        </p:nvPicPr>
        <p:blipFill rotWithShape="1">
          <a:blip r:embed="rId9">
            <a:alphaModFix/>
          </a:blip>
          <a:srcRect b="0" l="0" r="0" t="0"/>
          <a:stretch/>
        </p:blipFill>
        <p:spPr>
          <a:xfrm>
            <a:off x="3837214" y="4707375"/>
            <a:ext cx="2343150" cy="390525"/>
          </a:xfrm>
          <a:prstGeom prst="rect">
            <a:avLst/>
          </a:prstGeom>
          <a:noFill/>
          <a:ln>
            <a:noFill/>
          </a:ln>
        </p:spPr>
      </p:pic>
      <p:sp>
        <p:nvSpPr>
          <p:cNvPr id="1201" name="Google Shape;1201;p118"/>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202" name="Google Shape;1202;p118"/>
          <p:cNvPicPr preferRelativeResize="0"/>
          <p:nvPr/>
        </p:nvPicPr>
        <p:blipFill rotWithShape="1">
          <a:blip r:embed="rId10">
            <a:alphaModFix/>
          </a:blip>
          <a:srcRect b="0" l="0" r="0" t="0"/>
          <a:stretch/>
        </p:blipFill>
        <p:spPr>
          <a:xfrm>
            <a:off x="6180365" y="1688266"/>
            <a:ext cx="2963634" cy="1676088"/>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pic>
        <p:nvPicPr>
          <p:cNvPr id="1208" name="Google Shape;1208;p119"/>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209" name="Google Shape;1209;p119"/>
          <p:cNvSpPr txBox="1"/>
          <p:nvPr/>
        </p:nvSpPr>
        <p:spPr>
          <a:xfrm>
            <a:off x="470031" y="514228"/>
            <a:ext cx="6397500" cy="6411000"/>
          </a:xfrm>
          <a:prstGeom prst="rect">
            <a:avLst/>
          </a:prstGeom>
          <a:noFill/>
          <a:ln>
            <a:noFill/>
          </a:ln>
        </p:spPr>
        <p:txBody>
          <a:bodyPr anchorCtr="0" anchor="t" bIns="34275" lIns="68575" spcFirstLastPara="1" rIns="68575" wrap="square" tIns="34275">
            <a:spAutoFit/>
          </a:bodyPr>
          <a:lstStyle/>
          <a:p>
            <a:pPr indent="-222250" lvl="0" marL="215900" marR="0" rtl="0" algn="l">
              <a:spcBef>
                <a:spcPts val="0"/>
              </a:spcBef>
              <a:spcAft>
                <a:spcPts val="0"/>
              </a:spcAft>
              <a:buClr>
                <a:srgbClr val="C00000"/>
              </a:buClr>
              <a:buSzPts val="1300"/>
              <a:buFont typeface="Arial"/>
              <a:buChar char="•"/>
            </a:pPr>
            <a:r>
              <a:rPr lang="en" sz="1300">
                <a:solidFill>
                  <a:srgbClr val="C00000"/>
                </a:solidFill>
                <a:latin typeface="Arial"/>
                <a:ea typeface="Arial"/>
                <a:cs typeface="Arial"/>
                <a:sym typeface="Arial"/>
              </a:rPr>
              <a:t>Don’t talk to strangers - </a:t>
            </a:r>
            <a:r>
              <a:rPr lang="en" sz="1300">
                <a:solidFill>
                  <a:schemeClr val="dk1"/>
                </a:solidFill>
                <a:latin typeface="Arial"/>
                <a:ea typeface="Arial"/>
                <a:cs typeface="Arial"/>
                <a:sym typeface="Arial"/>
              </a:rPr>
              <a:t>Don't communicate with strangers online and never agree to meet in person. Tell a parent, teacher, or an adult you trust if a stranger contacts you in a chat room, through email, or via text messaging </a:t>
            </a:r>
            <a:endParaRPr sz="1300">
              <a:solidFill>
                <a:srgbClr val="C00000"/>
              </a:solidFill>
              <a:latin typeface="Arial"/>
              <a:ea typeface="Arial"/>
              <a:cs typeface="Arial"/>
              <a:sym typeface="Arial"/>
            </a:endParaRPr>
          </a:p>
          <a:p>
            <a:pPr indent="-139700" lvl="0" marL="215900" marR="0" rtl="0" algn="l">
              <a:spcBef>
                <a:spcPts val="0"/>
              </a:spcBef>
              <a:spcAft>
                <a:spcPts val="0"/>
              </a:spcAft>
              <a:buClr>
                <a:schemeClr val="dk1"/>
              </a:buClr>
              <a:buSzPts val="1300"/>
              <a:buFont typeface="Arial"/>
              <a:buNone/>
            </a:pPr>
            <a:r>
              <a:t/>
            </a:r>
            <a:endParaRPr sz="1300">
              <a:solidFill>
                <a:srgbClr val="C00000"/>
              </a:solidFill>
              <a:latin typeface="Arial"/>
              <a:ea typeface="Arial"/>
              <a:cs typeface="Arial"/>
              <a:sym typeface="Arial"/>
            </a:endParaRPr>
          </a:p>
          <a:p>
            <a:pPr indent="-222250" lvl="0" marL="215900" marR="0" rtl="0" algn="l">
              <a:spcBef>
                <a:spcPts val="0"/>
              </a:spcBef>
              <a:spcAft>
                <a:spcPts val="0"/>
              </a:spcAft>
              <a:buClr>
                <a:schemeClr val="dk1"/>
              </a:buClr>
              <a:buSzPts val="1300"/>
              <a:buFont typeface="Arial"/>
              <a:buChar char="•"/>
            </a:pPr>
            <a:r>
              <a:rPr lang="en" sz="1300">
                <a:solidFill>
                  <a:schemeClr val="dk1"/>
                </a:solidFill>
                <a:latin typeface="Arial"/>
                <a:ea typeface="Arial"/>
                <a:cs typeface="Arial"/>
                <a:sym typeface="Arial"/>
              </a:rPr>
              <a:t>Keep software up-to-date</a:t>
            </a:r>
            <a:endParaRPr sz="1100"/>
          </a:p>
          <a:p>
            <a:pPr indent="-139700" lvl="0" marL="215900" marR="0" rtl="0" algn="l">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222250" lvl="0" marL="215900" marR="0" rtl="0" algn="l">
              <a:spcBef>
                <a:spcPts val="0"/>
              </a:spcBef>
              <a:spcAft>
                <a:spcPts val="0"/>
              </a:spcAft>
              <a:buClr>
                <a:schemeClr val="dk1"/>
              </a:buClr>
              <a:buSzPts val="1300"/>
              <a:buFont typeface="Arial"/>
              <a:buChar char="•"/>
            </a:pPr>
            <a:r>
              <a:rPr lang="en" sz="1300">
                <a:solidFill>
                  <a:schemeClr val="dk1"/>
                </a:solidFill>
                <a:latin typeface="Arial"/>
                <a:ea typeface="Arial"/>
                <a:cs typeface="Arial"/>
                <a:sym typeface="Arial"/>
              </a:rPr>
              <a:t>No impersonating: Tell your kids not to impersonate someone else. Let your kids know that it’s wrong to create sites, pages, or posts that seem to come from someone else, like a teacher, a classmate, or someone they made up. </a:t>
            </a:r>
            <a:endParaRPr sz="1100"/>
          </a:p>
          <a:p>
            <a:pPr indent="-139700" lvl="0" marL="215900" marR="0" rtl="0" algn="l">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222250" lvl="0" marL="215900" marR="0" rtl="0" algn="l">
              <a:spcBef>
                <a:spcPts val="0"/>
              </a:spcBef>
              <a:spcAft>
                <a:spcPts val="0"/>
              </a:spcAft>
              <a:buClr>
                <a:schemeClr val="dk1"/>
              </a:buClr>
              <a:buSzPts val="1300"/>
              <a:buFont typeface="Arial"/>
              <a:buChar char="•"/>
            </a:pPr>
            <a:r>
              <a:rPr lang="en" sz="1300">
                <a:solidFill>
                  <a:schemeClr val="dk1"/>
                </a:solidFill>
                <a:latin typeface="Arial"/>
                <a:ea typeface="Arial"/>
                <a:cs typeface="Arial"/>
                <a:sym typeface="Arial"/>
              </a:rPr>
              <a:t>No Cyberbullying: </a:t>
            </a:r>
            <a:r>
              <a:rPr i="0" lang="en" sz="1300">
                <a:solidFill>
                  <a:srgbClr val="333333"/>
                </a:solidFill>
                <a:latin typeface="Arial"/>
                <a:ea typeface="Arial"/>
                <a:cs typeface="Arial"/>
                <a:sym typeface="Arial"/>
              </a:rPr>
              <a:t>Most schools take bullying seriously and will take action against it. If you are being cyberbullied by other students, report it to your school. </a:t>
            </a:r>
            <a:endParaRPr sz="1100"/>
          </a:p>
          <a:p>
            <a:pPr indent="-139700" lvl="0" marL="215900" marR="0" rtl="0" algn="l">
              <a:spcBef>
                <a:spcPts val="0"/>
              </a:spcBef>
              <a:spcAft>
                <a:spcPts val="0"/>
              </a:spcAft>
              <a:buClr>
                <a:schemeClr val="dk1"/>
              </a:buClr>
              <a:buSzPts val="1300"/>
              <a:buFont typeface="Arial"/>
              <a:buNone/>
            </a:pPr>
            <a:r>
              <a:t/>
            </a:r>
            <a:endParaRPr sz="1300">
              <a:solidFill>
                <a:srgbClr val="333333"/>
              </a:solidFill>
              <a:latin typeface="Arial"/>
              <a:ea typeface="Arial"/>
              <a:cs typeface="Arial"/>
              <a:sym typeface="Arial"/>
            </a:endParaRPr>
          </a:p>
          <a:p>
            <a:pPr indent="-222250" lvl="0" marL="215900" marR="0" rtl="0" algn="l">
              <a:spcBef>
                <a:spcPts val="0"/>
              </a:spcBef>
              <a:spcAft>
                <a:spcPts val="0"/>
              </a:spcAft>
              <a:buClr>
                <a:srgbClr val="333333"/>
              </a:buClr>
              <a:buSzPts val="1300"/>
              <a:buFont typeface="Arial"/>
              <a:buChar char="•"/>
            </a:pPr>
            <a:r>
              <a:rPr lang="en" sz="1300">
                <a:solidFill>
                  <a:srgbClr val="333333"/>
                </a:solidFill>
                <a:latin typeface="Arial"/>
                <a:ea typeface="Arial"/>
                <a:cs typeface="Arial"/>
                <a:sym typeface="Arial"/>
              </a:rPr>
              <a:t>Use strong and unique passwords (when possible opt for two-factor authentication)</a:t>
            </a:r>
            <a:endParaRPr sz="1100"/>
          </a:p>
          <a:p>
            <a:pPr indent="-139700" lvl="0" marL="215900" marR="0" rtl="0" algn="l">
              <a:spcBef>
                <a:spcPts val="0"/>
              </a:spcBef>
              <a:spcAft>
                <a:spcPts val="0"/>
              </a:spcAft>
              <a:buClr>
                <a:schemeClr val="dk1"/>
              </a:buClr>
              <a:buSzPts val="1300"/>
              <a:buFont typeface="Arial"/>
              <a:buNone/>
            </a:pPr>
            <a:r>
              <a:t/>
            </a:r>
            <a:endParaRPr sz="1300">
              <a:solidFill>
                <a:srgbClr val="333333"/>
              </a:solidFill>
              <a:latin typeface="Arial"/>
              <a:ea typeface="Arial"/>
              <a:cs typeface="Arial"/>
              <a:sym typeface="Arial"/>
            </a:endParaRPr>
          </a:p>
          <a:p>
            <a:pPr indent="-222250" lvl="0" marL="215900" marR="0" rtl="0" algn="l">
              <a:spcBef>
                <a:spcPts val="0"/>
              </a:spcBef>
              <a:spcAft>
                <a:spcPts val="0"/>
              </a:spcAft>
              <a:buClr>
                <a:srgbClr val="333333"/>
              </a:buClr>
              <a:buSzPts val="1300"/>
              <a:buFont typeface="Arial"/>
              <a:buChar char="•"/>
            </a:pPr>
            <a:r>
              <a:rPr lang="en" sz="1300">
                <a:solidFill>
                  <a:srgbClr val="333333"/>
                </a:solidFill>
                <a:latin typeface="Arial"/>
                <a:ea typeface="Arial"/>
                <a:cs typeface="Arial"/>
                <a:sym typeface="Arial"/>
              </a:rPr>
              <a:t>Make sure websites, apps, tools that you use are secure </a:t>
            </a:r>
            <a:endParaRPr sz="1100"/>
          </a:p>
          <a:p>
            <a:pPr indent="-139700" lvl="0" marL="215900" marR="0" rtl="0" algn="l">
              <a:spcBef>
                <a:spcPts val="0"/>
              </a:spcBef>
              <a:spcAft>
                <a:spcPts val="0"/>
              </a:spcAft>
              <a:buClr>
                <a:schemeClr val="dk1"/>
              </a:buClr>
              <a:buSzPts val="1300"/>
              <a:buFont typeface="Arial"/>
              <a:buNone/>
            </a:pPr>
            <a:r>
              <a:t/>
            </a:r>
            <a:endParaRPr sz="1300">
              <a:solidFill>
                <a:srgbClr val="333333"/>
              </a:solidFill>
              <a:latin typeface="Arial"/>
              <a:ea typeface="Arial"/>
              <a:cs typeface="Arial"/>
              <a:sym typeface="Arial"/>
            </a:endParaRPr>
          </a:p>
          <a:p>
            <a:pPr indent="-222250" lvl="0" marL="215900" marR="0" rtl="0" algn="l">
              <a:spcBef>
                <a:spcPts val="0"/>
              </a:spcBef>
              <a:spcAft>
                <a:spcPts val="0"/>
              </a:spcAft>
              <a:buClr>
                <a:srgbClr val="191919"/>
              </a:buClr>
              <a:buSzPts val="1300"/>
              <a:buFont typeface="Arial"/>
              <a:buChar char="•"/>
            </a:pPr>
            <a:r>
              <a:rPr i="0" lang="en" sz="1300">
                <a:solidFill>
                  <a:srgbClr val="191919"/>
                </a:solidFill>
                <a:latin typeface="Arial"/>
                <a:ea typeface="Arial"/>
                <a:cs typeface="Arial"/>
                <a:sym typeface="Arial"/>
              </a:rPr>
              <a:t>Encourage kids to think before they click</a:t>
            </a:r>
            <a:endParaRPr sz="1100"/>
          </a:p>
          <a:p>
            <a:pPr indent="0" lvl="0" marL="0" marR="0" rtl="0" algn="l">
              <a:spcBef>
                <a:spcPts val="0"/>
              </a:spcBef>
              <a:spcAft>
                <a:spcPts val="0"/>
              </a:spcAft>
              <a:buNone/>
            </a:pPr>
            <a:r>
              <a:t/>
            </a:r>
            <a:endParaRPr sz="1100">
              <a:solidFill>
                <a:schemeClr val="dk1"/>
              </a:solidFill>
              <a:latin typeface="Arial"/>
              <a:ea typeface="Arial"/>
              <a:cs typeface="Arial"/>
              <a:sym typeface="Arial"/>
            </a:endParaRPr>
          </a:p>
          <a:p>
            <a:pPr indent="0" lvl="0" marL="0" marR="0" rtl="0" algn="l">
              <a:spcBef>
                <a:spcPts val="0"/>
              </a:spcBef>
              <a:spcAft>
                <a:spcPts val="0"/>
              </a:spcAft>
              <a:buNone/>
            </a:pPr>
            <a:r>
              <a:rPr lang="en" sz="1100">
                <a:solidFill>
                  <a:schemeClr val="dk1"/>
                </a:solidFill>
                <a:latin typeface="Arial"/>
                <a:ea typeface="Arial"/>
                <a:cs typeface="Arial"/>
                <a:sym typeface="Arial"/>
              </a:rPr>
              <a:t>Source: CISA</a:t>
            </a:r>
            <a:endParaRPr sz="1100"/>
          </a:p>
          <a:p>
            <a:pPr indent="-139700" lvl="0" marL="215900" marR="0" rtl="0" algn="l">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139700" lvl="1" marL="558800" marR="0" rtl="0" algn="l">
              <a:spcBef>
                <a:spcPts val="0"/>
              </a:spcBef>
              <a:spcAft>
                <a:spcPts val="0"/>
              </a:spcAft>
              <a:buClr>
                <a:schemeClr val="dk1"/>
              </a:buClr>
              <a:buSzPts val="1300"/>
              <a:buFont typeface="Arial"/>
              <a:buNone/>
            </a:pPr>
            <a:r>
              <a:t/>
            </a:r>
            <a:endParaRPr b="0" i="0" sz="1300" u="none" cap="none" strike="noStrike">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a:p>
            <a:pPr indent="0" lvl="0" marL="0" marR="0" rtl="0" algn="l">
              <a:spcBef>
                <a:spcPts val="0"/>
              </a:spcBef>
              <a:spcAft>
                <a:spcPts val="0"/>
              </a:spcAft>
              <a:buNone/>
            </a:pPr>
            <a:r>
              <a:rPr lang="en" sz="1300">
                <a:solidFill>
                  <a:schemeClr val="dk1"/>
                </a:solidFill>
                <a:latin typeface="Arial"/>
                <a:ea typeface="Arial"/>
                <a:cs typeface="Arial"/>
                <a:sym typeface="Arial"/>
              </a:rPr>
              <a:t>	</a:t>
            </a:r>
            <a:endParaRPr sz="1100"/>
          </a:p>
        </p:txBody>
      </p:sp>
      <p:sp>
        <p:nvSpPr>
          <p:cNvPr id="1210" name="Google Shape;1210;p119"/>
          <p:cNvSpPr txBox="1"/>
          <p:nvPr/>
        </p:nvSpPr>
        <p:spPr>
          <a:xfrm>
            <a:off x="487972" y="118544"/>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Security Awareness for Kids</a:t>
            </a:r>
            <a:endParaRPr sz="1100"/>
          </a:p>
        </p:txBody>
      </p:sp>
      <p:sp>
        <p:nvSpPr>
          <p:cNvPr id="1211" name="Google Shape;1211;p119"/>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212" name="Google Shape;1212;p119"/>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213" name="Google Shape;1213;p119"/>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4" name="Google Shape;1214;p119"/>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5" name="Google Shape;1215;p119"/>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6" name="Google Shape;1216;p119"/>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217" name="Google Shape;1217;p119"/>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1218" name="Google Shape;1218;p119"/>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pic>
        <p:nvPicPr>
          <p:cNvPr id="1224" name="Google Shape;1224;p120"/>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225" name="Google Shape;1225;p120"/>
          <p:cNvSpPr txBox="1"/>
          <p:nvPr/>
        </p:nvSpPr>
        <p:spPr>
          <a:xfrm>
            <a:off x="487972" y="871220"/>
            <a:ext cx="7440900" cy="4640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chemeClr val="dk1"/>
                </a:solidFill>
                <a:latin typeface="Arial"/>
                <a:ea typeface="Arial"/>
                <a:cs typeface="Arial"/>
                <a:sym typeface="Arial"/>
              </a:rPr>
              <a:t>Information Hiding </a:t>
            </a:r>
            <a:endParaRPr sz="1100"/>
          </a:p>
          <a:p>
            <a:pPr indent="0" lvl="0" marL="0" marR="0" rtl="0" algn="l">
              <a:spcBef>
                <a:spcPts val="0"/>
              </a:spcBef>
              <a:spcAft>
                <a:spcPts val="0"/>
              </a:spcAft>
              <a:buNone/>
            </a:pPr>
            <a:r>
              <a:rPr b="0" i="0" lang="en" sz="1400">
                <a:solidFill>
                  <a:srgbClr val="C00000"/>
                </a:solidFill>
                <a:latin typeface="Arial"/>
                <a:ea typeface="Arial"/>
                <a:cs typeface="Arial"/>
                <a:sym typeface="Arial"/>
              </a:rPr>
              <a:t>Sharing Secrets </a:t>
            </a:r>
            <a:r>
              <a:rPr b="0" i="0" lang="en" sz="1400">
                <a:solidFill>
                  <a:srgbClr val="000000"/>
                </a:solidFill>
                <a:latin typeface="Arial"/>
                <a:ea typeface="Arial"/>
                <a:cs typeface="Arial"/>
                <a:sym typeface="Arial"/>
              </a:rPr>
              <a:t>- it allows people to share personal certain kinds of information accurately without having to give up any privacy at all.</a:t>
            </a:r>
            <a:endParaRPr sz="1100"/>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 sz="1400" u="sng">
                <a:solidFill>
                  <a:schemeClr val="dk1"/>
                </a:solidFill>
                <a:latin typeface="Arial"/>
                <a:ea typeface="Arial"/>
                <a:cs typeface="Arial"/>
                <a:sym typeface="Arial"/>
                <a:hlinkClick r:id="rId4">
                  <a:extLst>
                    <a:ext uri="{A12FA001-AC4F-418D-AE19-62706E023703}">
                      <ahyp:hlinkClr val="tx"/>
                    </a:ext>
                  </a:extLst>
                </a:hlinkClick>
              </a:rPr>
              <a:t>https://classic.csunplugged.org/documents/activities/information-hiding/unplugged-16-information_hiding_0.pdf</a:t>
            </a:r>
            <a:r>
              <a:rPr lang="en" sz="1400">
                <a:solidFill>
                  <a:schemeClr val="dk1"/>
                </a:solidFill>
                <a:latin typeface="Arial"/>
                <a:ea typeface="Arial"/>
                <a:cs typeface="Arial"/>
                <a:sym typeface="Arial"/>
              </a:rPr>
              <a:t> </a:t>
            </a:r>
            <a:endParaRPr sz="1100"/>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 sz="1400">
                <a:solidFill>
                  <a:srgbClr val="C00000"/>
                </a:solidFill>
                <a:latin typeface="Arial"/>
                <a:ea typeface="Arial"/>
                <a:cs typeface="Arial"/>
                <a:sym typeface="Arial"/>
              </a:rPr>
              <a:t>Age group</a:t>
            </a:r>
            <a:r>
              <a:rPr lang="en" sz="1400">
                <a:solidFill>
                  <a:schemeClr val="dk1"/>
                </a:solidFill>
                <a:latin typeface="Arial"/>
                <a:ea typeface="Arial"/>
                <a:cs typeface="Arial"/>
                <a:sym typeface="Arial"/>
              </a:rPr>
              <a:t>: Middle Elementary and up </a:t>
            </a:r>
            <a:endParaRPr sz="1100"/>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 sz="1400">
                <a:solidFill>
                  <a:srgbClr val="C00000"/>
                </a:solidFill>
                <a:latin typeface="Arial"/>
                <a:ea typeface="Arial"/>
                <a:cs typeface="Arial"/>
                <a:sym typeface="Arial"/>
              </a:rPr>
              <a:t>Task</a:t>
            </a:r>
            <a:r>
              <a:rPr lang="en" sz="1400">
                <a:solidFill>
                  <a:schemeClr val="dk1"/>
                </a:solidFill>
                <a:latin typeface="Arial"/>
                <a:ea typeface="Arial"/>
                <a:cs typeface="Arial"/>
                <a:sym typeface="Arial"/>
              </a:rPr>
              <a:t>: This activity illustrates a situation where information is shared, and yet none of it is revealed: a group of children (at least 3) will calculate their average age without anyone having to reveal to anyone else what their age is.</a:t>
            </a:r>
            <a:endParaRPr sz="1100"/>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 sz="1400">
                <a:solidFill>
                  <a:srgbClr val="C00000"/>
                </a:solidFill>
                <a:latin typeface="Arial"/>
                <a:ea typeface="Arial"/>
                <a:cs typeface="Arial"/>
                <a:sym typeface="Arial"/>
              </a:rPr>
              <a:t>What is needed</a:t>
            </a:r>
            <a:r>
              <a:rPr lang="en" sz="1400">
                <a:solidFill>
                  <a:schemeClr val="dk1"/>
                </a:solidFill>
                <a:latin typeface="Arial"/>
                <a:ea typeface="Arial"/>
                <a:cs typeface="Arial"/>
                <a:sym typeface="Arial"/>
              </a:rPr>
              <a:t>: Each group of children will need a small pad of paper and a pen</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1226" name="Google Shape;1226;p120"/>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Hands-on Activity </a:t>
            </a:r>
            <a:endParaRPr sz="1100"/>
          </a:p>
        </p:txBody>
      </p:sp>
      <p:sp>
        <p:nvSpPr>
          <p:cNvPr id="1227" name="Google Shape;1227;p120"/>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228" name="Google Shape;1228;p120"/>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229" name="Google Shape;1229;p120"/>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30" name="Google Shape;1230;p120"/>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31" name="Google Shape;1231;p120"/>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32" name="Google Shape;1232;p120"/>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233" name="Google Shape;1233;p120"/>
          <p:cNvPicPr preferRelativeResize="0"/>
          <p:nvPr/>
        </p:nvPicPr>
        <p:blipFill rotWithShape="1">
          <a:blip r:embed="rId5">
            <a:alphaModFix/>
          </a:blip>
          <a:srcRect b="0" l="0" r="0" t="0"/>
          <a:stretch/>
        </p:blipFill>
        <p:spPr>
          <a:xfrm>
            <a:off x="3837214" y="4707375"/>
            <a:ext cx="2343150" cy="390525"/>
          </a:xfrm>
          <a:prstGeom prst="rect">
            <a:avLst/>
          </a:prstGeom>
          <a:noFill/>
          <a:ln>
            <a:noFill/>
          </a:ln>
        </p:spPr>
      </p:pic>
      <p:sp>
        <p:nvSpPr>
          <p:cNvPr id="1234" name="Google Shape;1234;p120"/>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pic>
        <p:nvPicPr>
          <p:cNvPr id="1240" name="Google Shape;1240;p121"/>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241" name="Google Shape;1241;p121"/>
          <p:cNvSpPr txBox="1"/>
          <p:nvPr/>
        </p:nvSpPr>
        <p:spPr>
          <a:xfrm>
            <a:off x="487972" y="871220"/>
            <a:ext cx="5692500" cy="50565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 sz="1400">
                <a:solidFill>
                  <a:schemeClr val="dk1"/>
                </a:solidFill>
                <a:latin typeface="Helvetica Neue"/>
                <a:ea typeface="Helvetica Neue"/>
                <a:cs typeface="Helvetica Neue"/>
                <a:sym typeface="Helvetica Neue"/>
              </a:rPr>
              <a:t>Cybersecurity is </a:t>
            </a:r>
            <a:r>
              <a:rPr lang="en" sz="1400">
                <a:solidFill>
                  <a:srgbClr val="FF0000"/>
                </a:solidFill>
                <a:latin typeface="Helvetica Neue"/>
                <a:ea typeface="Helvetica Neue"/>
                <a:cs typeface="Helvetica Neue"/>
                <a:sym typeface="Helvetica Neue"/>
              </a:rPr>
              <a:t>everyone’s job</a:t>
            </a:r>
            <a:endParaRPr sz="1400">
              <a:solidFill>
                <a:srgbClr val="FF0000"/>
              </a:solidFill>
              <a:latin typeface="Helvetica Neue"/>
              <a:ea typeface="Helvetica Neue"/>
              <a:cs typeface="Helvetica Neue"/>
              <a:sym typeface="Helvetica Neue"/>
            </a:endParaRPr>
          </a:p>
          <a:p>
            <a:pPr indent="-127000" lvl="0" marL="215900" marR="0" rtl="0" algn="l">
              <a:spcBef>
                <a:spcPts val="0"/>
              </a:spcBef>
              <a:spcAft>
                <a:spcPts val="0"/>
              </a:spcAft>
              <a:buClr>
                <a:schemeClr val="dk1"/>
              </a:buClr>
              <a:buSzPts val="1400"/>
              <a:buFont typeface="Arial"/>
              <a:buNone/>
            </a:pPr>
            <a:r>
              <a:t/>
            </a:r>
            <a:endParaRPr sz="1400">
              <a:solidFill>
                <a:srgbClr val="FF0000"/>
              </a:solidFill>
              <a:latin typeface="Helvetica Neue"/>
              <a:ea typeface="Helvetica Neue"/>
              <a:cs typeface="Helvetica Neue"/>
              <a:sym typeface="Helvetica Neue"/>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Helvetica Neue"/>
                <a:ea typeface="Helvetica Neue"/>
                <a:cs typeface="Helvetica Neue"/>
                <a:sym typeface="Helvetica Neue"/>
              </a:rPr>
              <a:t>Even the best security technologies cannot guarantee 100%</a:t>
            </a:r>
            <a:endParaRPr sz="1100"/>
          </a:p>
          <a:p>
            <a:pPr indent="0" lvl="0" marL="0" marR="0" rtl="0" algn="l">
              <a:spcBef>
                <a:spcPts val="0"/>
              </a:spcBef>
              <a:spcAft>
                <a:spcPts val="0"/>
              </a:spcAft>
              <a:buNone/>
            </a:pPr>
            <a:r>
              <a:rPr lang="en" sz="1400">
                <a:solidFill>
                  <a:schemeClr val="dk1"/>
                </a:solidFill>
                <a:latin typeface="Helvetica Neue"/>
                <a:ea typeface="Helvetica Neue"/>
                <a:cs typeface="Helvetica Neue"/>
                <a:sym typeface="Helvetica Neue"/>
              </a:rPr>
              <a:t>Protection</a:t>
            </a:r>
            <a:endParaRPr sz="1100"/>
          </a:p>
          <a:p>
            <a:pPr indent="0" lvl="0" marL="0" marR="0" rtl="0" algn="l">
              <a:spcBef>
                <a:spcPts val="0"/>
              </a:spcBef>
              <a:spcAft>
                <a:spcPts val="0"/>
              </a:spcAft>
              <a:buNone/>
            </a:pPr>
            <a:r>
              <a:t/>
            </a:r>
            <a:endParaRPr sz="1400">
              <a:solidFill>
                <a:srgbClr val="FF0000"/>
              </a:solidFill>
              <a:latin typeface="Helvetica Neue"/>
              <a:ea typeface="Helvetica Neue"/>
              <a:cs typeface="Helvetica Neue"/>
              <a:sym typeface="Helvetica Neue"/>
            </a:endParaRPr>
          </a:p>
          <a:p>
            <a:pPr indent="-215900" lvl="0" marL="215900" marR="0" rtl="0" algn="l">
              <a:spcBef>
                <a:spcPts val="0"/>
              </a:spcBef>
              <a:spcAft>
                <a:spcPts val="0"/>
              </a:spcAft>
              <a:buClr>
                <a:srgbClr val="FF0000"/>
              </a:buClr>
              <a:buSzPts val="1400"/>
              <a:buFont typeface="Arial"/>
              <a:buChar char="•"/>
            </a:pPr>
            <a:r>
              <a:rPr lang="en" sz="1400">
                <a:solidFill>
                  <a:srgbClr val="FF0000"/>
                </a:solidFill>
                <a:latin typeface="Helvetica Neue"/>
                <a:ea typeface="Helvetica Neue"/>
                <a:cs typeface="Helvetica Neue"/>
                <a:sym typeface="Helvetica Neue"/>
              </a:rPr>
              <a:t>Educate kids</a:t>
            </a:r>
            <a:r>
              <a:rPr lang="en" sz="1400">
                <a:solidFill>
                  <a:schemeClr val="dk1"/>
                </a:solidFill>
                <a:latin typeface="Helvetica Neue"/>
                <a:ea typeface="Helvetica Neue"/>
                <a:cs typeface="Helvetica Neue"/>
                <a:sym typeface="Helvetica Neue"/>
              </a:rPr>
              <a:t> about Cybersecurity and encourage them to follow safer online habits</a:t>
            </a:r>
            <a:endParaRPr sz="1100"/>
          </a:p>
          <a:p>
            <a:pPr indent="0" lvl="0" marL="0" marR="0" rtl="0" algn="l">
              <a:spcBef>
                <a:spcPts val="0"/>
              </a:spcBef>
              <a:spcAft>
                <a:spcPts val="0"/>
              </a:spcAft>
              <a:buNone/>
            </a:pPr>
            <a:r>
              <a:t/>
            </a:r>
            <a:endParaRPr sz="1400">
              <a:solidFill>
                <a:schemeClr val="dk1"/>
              </a:solidFill>
              <a:latin typeface="Helvetica Neue"/>
              <a:ea typeface="Helvetica Neue"/>
              <a:cs typeface="Helvetica Neue"/>
              <a:sym typeface="Helvetica Neue"/>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Helvetica Neue"/>
                <a:ea typeface="Helvetica Neue"/>
                <a:cs typeface="Helvetica Neue"/>
                <a:sym typeface="Helvetica Neue"/>
              </a:rPr>
              <a:t>“</a:t>
            </a:r>
            <a:r>
              <a:rPr i="1" lang="en" sz="1400">
                <a:solidFill>
                  <a:srgbClr val="104864"/>
                </a:solidFill>
                <a:latin typeface="Helvetica Neue"/>
                <a:ea typeface="Helvetica Neue"/>
                <a:cs typeface="Helvetica Neue"/>
                <a:sym typeface="Helvetica Neue"/>
              </a:rPr>
              <a:t>Just like with learning how to drive, teens need to take care</a:t>
            </a:r>
            <a:endParaRPr sz="1100"/>
          </a:p>
          <a:p>
            <a:pPr indent="0" lvl="0" marL="0" marR="0" rtl="0" algn="l">
              <a:spcBef>
                <a:spcPts val="0"/>
              </a:spcBef>
              <a:spcAft>
                <a:spcPts val="0"/>
              </a:spcAft>
              <a:buNone/>
            </a:pPr>
            <a:r>
              <a:rPr i="1" lang="en" sz="1400">
                <a:solidFill>
                  <a:srgbClr val="104864"/>
                </a:solidFill>
                <a:latin typeface="Helvetica Neue"/>
                <a:ea typeface="Helvetica Neue"/>
                <a:cs typeface="Helvetica Neue"/>
                <a:sym typeface="Helvetica Neue"/>
              </a:rPr>
              <a:t>when they learn to use the Internet</a:t>
            </a:r>
            <a:r>
              <a:rPr lang="en" sz="1400">
                <a:solidFill>
                  <a:schemeClr val="dk1"/>
                </a:solidFill>
                <a:latin typeface="Helvetica Neue"/>
                <a:ea typeface="Helvetica Neue"/>
                <a:cs typeface="Helvetica Neue"/>
                <a:sym typeface="Helvetica Neue"/>
              </a:rPr>
              <a:t>”, says Michael Kaiser,</a:t>
            </a:r>
            <a:endParaRPr sz="1100"/>
          </a:p>
          <a:p>
            <a:pPr indent="0" lvl="0" marL="0" marR="0" rtl="0" algn="l">
              <a:spcBef>
                <a:spcPts val="0"/>
              </a:spcBef>
              <a:spcAft>
                <a:spcPts val="0"/>
              </a:spcAft>
              <a:buNone/>
            </a:pPr>
            <a:r>
              <a:rPr lang="en" sz="1400">
                <a:solidFill>
                  <a:schemeClr val="dk1"/>
                </a:solidFill>
                <a:latin typeface="Helvetica Neue"/>
                <a:ea typeface="Helvetica Neue"/>
                <a:cs typeface="Helvetica Neue"/>
                <a:sym typeface="Helvetica Neue"/>
              </a:rPr>
              <a:t>executive director of the National Cyber Security Alliance</a:t>
            </a:r>
            <a:endParaRPr sz="1100"/>
          </a:p>
          <a:p>
            <a:pPr indent="0" lvl="0" marL="0" marR="0" rtl="0" algn="l">
              <a:spcBef>
                <a:spcPts val="0"/>
              </a:spcBef>
              <a:spcAft>
                <a:spcPts val="0"/>
              </a:spcAft>
              <a:buNone/>
            </a:pPr>
            <a:r>
              <a:t/>
            </a:r>
            <a:endParaRPr sz="1400">
              <a:solidFill>
                <a:schemeClr val="dk1"/>
              </a:solidFill>
              <a:latin typeface="Helvetica Neue"/>
              <a:ea typeface="Helvetica Neue"/>
              <a:cs typeface="Helvetica Neue"/>
              <a:sym typeface="Helvetica Neue"/>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Helvetica Neue"/>
                <a:ea typeface="Helvetica Neue"/>
                <a:cs typeface="Helvetica Neue"/>
                <a:sym typeface="Helvetica Neue"/>
              </a:rPr>
              <a:t>Aspire them to be future Cyber Defenders - Plenty of jobs and the demand for information security experts will continue to grow</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1242" name="Google Shape;1242;p121"/>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Conclusion</a:t>
            </a:r>
            <a:endParaRPr sz="1100"/>
          </a:p>
        </p:txBody>
      </p:sp>
      <p:sp>
        <p:nvSpPr>
          <p:cNvPr id="1243" name="Google Shape;1243;p121"/>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244" name="Google Shape;1244;p121"/>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245" name="Google Shape;1245;p121"/>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46" name="Google Shape;1246;p121"/>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47" name="Google Shape;1247;p121"/>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48" name="Google Shape;1248;p121"/>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249" name="Google Shape;1249;p121"/>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1250" name="Google Shape;1250;p121"/>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pic>
        <p:nvPicPr>
          <p:cNvPr id="1256" name="Google Shape;1256;p122"/>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257" name="Google Shape;1257;p122"/>
          <p:cNvSpPr txBox="1"/>
          <p:nvPr/>
        </p:nvSpPr>
        <p:spPr>
          <a:xfrm>
            <a:off x="487972" y="871220"/>
            <a:ext cx="5768700" cy="48408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 sz="1400">
                <a:solidFill>
                  <a:schemeClr val="dk1"/>
                </a:solidFill>
                <a:latin typeface="Helvetica Neue"/>
                <a:ea typeface="Helvetica Neue"/>
                <a:cs typeface="Helvetica Neue"/>
                <a:sym typeface="Helvetica Neue"/>
              </a:rPr>
              <a:t>Cybersecurity for Teachers </a:t>
            </a:r>
            <a:endParaRPr sz="1100"/>
          </a:p>
          <a:p>
            <a:pPr indent="0" lvl="0" marL="0" marR="0" rtl="0" algn="l">
              <a:spcBef>
                <a:spcPts val="0"/>
              </a:spcBef>
              <a:spcAft>
                <a:spcPts val="0"/>
              </a:spcAft>
              <a:buNone/>
            </a:pPr>
            <a:r>
              <a:rPr lang="en" sz="1400" u="sng">
                <a:solidFill>
                  <a:schemeClr val="dk1"/>
                </a:solidFill>
                <a:latin typeface="Helvetica Neue"/>
                <a:ea typeface="Helvetica Neue"/>
                <a:cs typeface="Helvetica Neue"/>
                <a:sym typeface="Helvetica Neue"/>
                <a:hlinkClick r:id="rId4">
                  <a:extLst>
                    <a:ext uri="{A12FA001-AC4F-418D-AE19-62706E023703}">
                      <ahyp:hlinkClr val="tx"/>
                    </a:ext>
                  </a:extLst>
                </a:hlinkClick>
              </a:rPr>
              <a:t>https://niccs.cisa.gov/education-training/cybersecurity-teachers</a:t>
            </a:r>
            <a:r>
              <a:rPr lang="en" sz="1400">
                <a:solidFill>
                  <a:schemeClr val="dk1"/>
                </a:solidFill>
                <a:latin typeface="Helvetica Neue"/>
                <a:ea typeface="Helvetica Neue"/>
                <a:cs typeface="Helvetica Neue"/>
                <a:sym typeface="Helvetica Neue"/>
              </a:rPr>
              <a:t> </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Helvetica Neue"/>
              <a:ea typeface="Helvetica Neue"/>
              <a:cs typeface="Helvetica Neue"/>
              <a:sym typeface="Helvetica Neue"/>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Helvetica Neue"/>
                <a:ea typeface="Helvetica Neue"/>
                <a:cs typeface="Helvetica Neue"/>
                <a:sym typeface="Helvetica Neue"/>
              </a:rPr>
              <a:t>Cybersecurity for Kids </a:t>
            </a:r>
            <a:r>
              <a:rPr lang="en" sz="1400" u="sng">
                <a:solidFill>
                  <a:schemeClr val="dk1"/>
                </a:solidFill>
                <a:latin typeface="Helvetica Neue"/>
                <a:ea typeface="Helvetica Neue"/>
                <a:cs typeface="Helvetica Neue"/>
                <a:sym typeface="Helvetica Neue"/>
                <a:hlinkClick r:id="rId5">
                  <a:extLst>
                    <a:ext uri="{A12FA001-AC4F-418D-AE19-62706E023703}">
                      <ahyp:hlinkClr val="tx"/>
                    </a:ext>
                  </a:extLst>
                </a:hlinkClick>
              </a:rPr>
              <a:t>https://www.cisa.gov/sites/default/files/publications/stc-tipcard-cyber%20for%20kids.pdf</a:t>
            </a:r>
            <a:r>
              <a:rPr lang="en" sz="1400">
                <a:solidFill>
                  <a:schemeClr val="dk1"/>
                </a:solidFill>
                <a:latin typeface="Helvetica Neue"/>
                <a:ea typeface="Helvetica Neue"/>
                <a:cs typeface="Helvetica Neue"/>
                <a:sym typeface="Helvetica Neue"/>
              </a:rPr>
              <a:t> </a:t>
            </a:r>
            <a:endParaRPr sz="1400">
              <a:solidFill>
                <a:srgbClr val="FF0000"/>
              </a:solidFill>
              <a:latin typeface="Helvetica Neue"/>
              <a:ea typeface="Helvetica Neue"/>
              <a:cs typeface="Helvetica Neue"/>
              <a:sym typeface="Helvetica Neue"/>
            </a:endParaRPr>
          </a:p>
          <a:p>
            <a:pPr indent="-127000" lvl="0" marL="215900" marR="0" rtl="0" algn="l">
              <a:spcBef>
                <a:spcPts val="0"/>
              </a:spcBef>
              <a:spcAft>
                <a:spcPts val="0"/>
              </a:spcAft>
              <a:buClr>
                <a:schemeClr val="dk1"/>
              </a:buClr>
              <a:buSzPts val="1400"/>
              <a:buFont typeface="Arial"/>
              <a:buNone/>
            </a:pPr>
            <a:r>
              <a:t/>
            </a:r>
            <a:endParaRPr sz="1400">
              <a:solidFill>
                <a:srgbClr val="FF0000"/>
              </a:solidFill>
              <a:latin typeface="Helvetica Neue"/>
              <a:ea typeface="Helvetica Neue"/>
              <a:cs typeface="Helvetica Neue"/>
              <a:sym typeface="Helvetica Neue"/>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Keeping Children Safe Online </a:t>
            </a:r>
            <a:endParaRPr sz="1100"/>
          </a:p>
          <a:p>
            <a:pPr indent="0" lvl="0" marL="0" marR="0" rtl="0" algn="l">
              <a:spcBef>
                <a:spcPts val="0"/>
              </a:spcBef>
              <a:spcAft>
                <a:spcPts val="0"/>
              </a:spcAft>
              <a:buNone/>
            </a:pPr>
            <a:r>
              <a:rPr lang="en" sz="1400">
                <a:solidFill>
                  <a:schemeClr val="dk1"/>
                </a:solidFill>
                <a:latin typeface="Arial"/>
                <a:ea typeface="Arial"/>
                <a:cs typeface="Arial"/>
                <a:sym typeface="Arial"/>
              </a:rPr>
              <a:t>    </a:t>
            </a:r>
            <a:r>
              <a:rPr lang="en" sz="1400" u="sng">
                <a:solidFill>
                  <a:schemeClr val="dk1"/>
                </a:solidFill>
                <a:latin typeface="Arial"/>
                <a:ea typeface="Arial"/>
                <a:cs typeface="Arial"/>
                <a:sym typeface="Arial"/>
                <a:hlinkClick r:id="rId6">
                  <a:extLst>
                    <a:ext uri="{A12FA001-AC4F-418D-AE19-62706E023703}">
                      <ahyp:hlinkClr val="tx"/>
                    </a:ext>
                  </a:extLst>
                </a:hlinkClick>
              </a:rPr>
              <a:t>https://www.cisa.gov/tips/st05-002</a:t>
            </a:r>
            <a:r>
              <a:rPr lang="en" sz="1400">
                <a:solidFill>
                  <a:schemeClr val="dk1"/>
                </a:solidFill>
                <a:latin typeface="Arial"/>
                <a:ea typeface="Arial"/>
                <a:cs typeface="Arial"/>
                <a:sym typeface="Arial"/>
              </a:rPr>
              <a:t> </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u="sng">
                <a:solidFill>
                  <a:schemeClr val="dk1"/>
                </a:solidFill>
                <a:latin typeface="Arial"/>
                <a:ea typeface="Arial"/>
                <a:cs typeface="Arial"/>
                <a:sym typeface="Arial"/>
                <a:hlinkClick r:id="rId7">
                  <a:extLst>
                    <a:ext uri="{A12FA001-AC4F-418D-AE19-62706E023703}">
                      <ahyp:hlinkClr val="tx"/>
                    </a:ext>
                  </a:extLst>
                </a:hlinkClick>
              </a:rPr>
              <a:t>https://www.cisecurity.org/insights/blog/6-educational-cybersecurity-resources-for-kids</a:t>
            </a:r>
            <a:r>
              <a:rPr lang="en" sz="1400">
                <a:solidFill>
                  <a:schemeClr val="dk1"/>
                </a:solidFill>
                <a:latin typeface="Arial"/>
                <a:ea typeface="Arial"/>
                <a:cs typeface="Arial"/>
                <a:sym typeface="Arial"/>
              </a:rPr>
              <a:t> </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u="sng">
                <a:solidFill>
                  <a:schemeClr val="dk1"/>
                </a:solidFill>
                <a:latin typeface="Arial"/>
                <a:ea typeface="Arial"/>
                <a:cs typeface="Arial"/>
                <a:sym typeface="Arial"/>
                <a:hlinkClick r:id="rId8">
                  <a:extLst>
                    <a:ext uri="{A12FA001-AC4F-418D-AE19-62706E023703}">
                      <ahyp:hlinkClr val="tx"/>
                    </a:ext>
                  </a:extLst>
                </a:hlinkClick>
              </a:rPr>
              <a:t>https://www.cisa.gov/cybergames</a:t>
            </a:r>
            <a:r>
              <a:rPr lang="en" sz="1400">
                <a:solidFill>
                  <a:schemeClr val="dk1"/>
                </a:solidFill>
                <a:latin typeface="Arial"/>
                <a:ea typeface="Arial"/>
                <a:cs typeface="Arial"/>
                <a:sym typeface="Arial"/>
              </a:rPr>
              <a:t> </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1258" name="Google Shape;1258;p122"/>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Resources</a:t>
            </a:r>
            <a:endParaRPr sz="1100"/>
          </a:p>
        </p:txBody>
      </p:sp>
      <p:sp>
        <p:nvSpPr>
          <p:cNvPr id="1259" name="Google Shape;1259;p122"/>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260" name="Google Shape;1260;p122"/>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261" name="Google Shape;1261;p122"/>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62" name="Google Shape;1262;p122"/>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63" name="Google Shape;1263;p122"/>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64" name="Google Shape;1264;p122"/>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265" name="Google Shape;1265;p122"/>
          <p:cNvPicPr preferRelativeResize="0"/>
          <p:nvPr/>
        </p:nvPicPr>
        <p:blipFill rotWithShape="1">
          <a:blip r:embed="rId9">
            <a:alphaModFix/>
          </a:blip>
          <a:srcRect b="0" l="0" r="0" t="0"/>
          <a:stretch/>
        </p:blipFill>
        <p:spPr>
          <a:xfrm>
            <a:off x="3837214" y="4707375"/>
            <a:ext cx="2343150" cy="390525"/>
          </a:xfrm>
          <a:prstGeom prst="rect">
            <a:avLst/>
          </a:prstGeom>
          <a:noFill/>
          <a:ln>
            <a:noFill/>
          </a:ln>
        </p:spPr>
      </p:pic>
      <p:sp>
        <p:nvSpPr>
          <p:cNvPr id="1266" name="Google Shape;1266;p122"/>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123"/>
          <p:cNvSpPr txBox="1"/>
          <p:nvPr>
            <p:ph idx="1" type="body"/>
          </p:nvPr>
        </p:nvSpPr>
        <p:spPr>
          <a:xfrm>
            <a:off x="0" y="234863"/>
            <a:ext cx="8686800" cy="4705500"/>
          </a:xfrm>
          <a:prstGeom prst="rect">
            <a:avLst/>
          </a:prstGeom>
          <a:noFill/>
          <a:ln>
            <a:noFill/>
          </a:ln>
        </p:spPr>
        <p:txBody>
          <a:bodyPr anchorCtr="0" anchor="t" bIns="34275" lIns="68575" spcFirstLastPara="1" rIns="68575" wrap="square" tIns="34275">
            <a:normAutofit lnSpcReduction="10000"/>
          </a:bodyPr>
          <a:lstStyle/>
          <a:p>
            <a:pPr indent="0" lvl="0" marL="0" rtl="0" algn="ctr">
              <a:lnSpc>
                <a:spcPct val="90000"/>
              </a:lnSpc>
              <a:spcBef>
                <a:spcPts val="0"/>
              </a:spcBef>
              <a:spcAft>
                <a:spcPts val="0"/>
              </a:spcAft>
              <a:buClr>
                <a:srgbClr val="C00000"/>
              </a:buClr>
              <a:buSzPts val="2300"/>
              <a:buNone/>
            </a:pPr>
            <a:r>
              <a:rPr b="1" lang="en" sz="2300">
                <a:solidFill>
                  <a:srgbClr val="C00000"/>
                </a:solidFill>
                <a:latin typeface="Arial"/>
                <a:ea typeface="Arial"/>
                <a:cs typeface="Arial"/>
                <a:sym typeface="Arial"/>
              </a:rPr>
              <a:t>October – National Cybersecurity Awareness Month</a:t>
            </a:r>
            <a:endParaRPr/>
          </a:p>
          <a:p>
            <a:pPr indent="0" lvl="0" marL="0" rtl="0" algn="ctr">
              <a:lnSpc>
                <a:spcPct val="90000"/>
              </a:lnSpc>
              <a:spcBef>
                <a:spcPts val="800"/>
              </a:spcBef>
              <a:spcAft>
                <a:spcPts val="0"/>
              </a:spcAft>
              <a:buClr>
                <a:schemeClr val="dk1"/>
              </a:buClr>
              <a:buSzPts val="2100"/>
              <a:buNone/>
            </a:pPr>
            <a:r>
              <a:t/>
            </a:r>
            <a:endParaRPr b="1">
              <a:solidFill>
                <a:srgbClr val="C00000"/>
              </a:solidFill>
              <a:latin typeface="Arial"/>
              <a:ea typeface="Arial"/>
              <a:cs typeface="Arial"/>
              <a:sym typeface="Arial"/>
            </a:endParaRPr>
          </a:p>
          <a:p>
            <a:pPr indent="0" lvl="0" marL="0" rtl="0" algn="ctr">
              <a:lnSpc>
                <a:spcPct val="90000"/>
              </a:lnSpc>
              <a:spcBef>
                <a:spcPts val="800"/>
              </a:spcBef>
              <a:spcAft>
                <a:spcPts val="0"/>
              </a:spcAft>
              <a:buClr>
                <a:schemeClr val="dk1"/>
              </a:buClr>
              <a:buSzPts val="2100"/>
              <a:buNone/>
            </a:pPr>
            <a:r>
              <a:t/>
            </a:r>
            <a:endParaRPr b="1">
              <a:solidFill>
                <a:srgbClr val="C00000"/>
              </a:solidFill>
              <a:latin typeface="Arial"/>
              <a:ea typeface="Arial"/>
              <a:cs typeface="Arial"/>
              <a:sym typeface="Arial"/>
            </a:endParaRPr>
          </a:p>
          <a:p>
            <a:pPr indent="0" lvl="0" marL="0" rtl="0" algn="ctr">
              <a:lnSpc>
                <a:spcPct val="90000"/>
              </a:lnSpc>
              <a:spcBef>
                <a:spcPts val="800"/>
              </a:spcBef>
              <a:spcAft>
                <a:spcPts val="0"/>
              </a:spcAft>
              <a:buClr>
                <a:schemeClr val="dk1"/>
              </a:buClr>
              <a:buSzPts val="2100"/>
              <a:buNone/>
            </a:pPr>
            <a:r>
              <a:t/>
            </a:r>
            <a:endParaRPr b="1">
              <a:solidFill>
                <a:srgbClr val="C00000"/>
              </a:solidFill>
              <a:latin typeface="Arial"/>
              <a:ea typeface="Arial"/>
              <a:cs typeface="Arial"/>
              <a:sym typeface="Arial"/>
            </a:endParaRPr>
          </a:p>
          <a:p>
            <a:pPr indent="0" lvl="0" marL="0" rtl="0" algn="ctr">
              <a:lnSpc>
                <a:spcPct val="90000"/>
              </a:lnSpc>
              <a:spcBef>
                <a:spcPts val="800"/>
              </a:spcBef>
              <a:spcAft>
                <a:spcPts val="0"/>
              </a:spcAft>
              <a:buClr>
                <a:schemeClr val="dk1"/>
              </a:buClr>
              <a:buSzPts val="2100"/>
              <a:buNone/>
            </a:pPr>
            <a:r>
              <a:t/>
            </a:r>
            <a:endParaRPr b="1">
              <a:solidFill>
                <a:srgbClr val="C00000"/>
              </a:solidFill>
              <a:latin typeface="Arial"/>
              <a:ea typeface="Arial"/>
              <a:cs typeface="Arial"/>
              <a:sym typeface="Arial"/>
            </a:endParaRPr>
          </a:p>
          <a:p>
            <a:pPr indent="0" lvl="0" marL="0" rtl="0" algn="ctr">
              <a:lnSpc>
                <a:spcPct val="90000"/>
              </a:lnSpc>
              <a:spcBef>
                <a:spcPts val="800"/>
              </a:spcBef>
              <a:spcAft>
                <a:spcPts val="0"/>
              </a:spcAft>
              <a:buClr>
                <a:schemeClr val="dk1"/>
              </a:buClr>
              <a:buSzPts val="2100"/>
              <a:buNone/>
            </a:pPr>
            <a:r>
              <a:t/>
            </a:r>
            <a:endParaRPr b="1">
              <a:solidFill>
                <a:srgbClr val="C00000"/>
              </a:solidFill>
              <a:latin typeface="Arial"/>
              <a:ea typeface="Arial"/>
              <a:cs typeface="Arial"/>
              <a:sym typeface="Arial"/>
            </a:endParaRPr>
          </a:p>
          <a:p>
            <a:pPr indent="0" lvl="0" marL="0" rtl="0" algn="ctr">
              <a:lnSpc>
                <a:spcPct val="90000"/>
              </a:lnSpc>
              <a:spcBef>
                <a:spcPts val="800"/>
              </a:spcBef>
              <a:spcAft>
                <a:spcPts val="0"/>
              </a:spcAft>
              <a:buClr>
                <a:schemeClr val="dk1"/>
              </a:buClr>
              <a:buSzPts val="2100"/>
              <a:buNone/>
            </a:pPr>
            <a:r>
              <a:t/>
            </a:r>
            <a:endParaRPr b="1">
              <a:solidFill>
                <a:srgbClr val="C00000"/>
              </a:solidFill>
              <a:latin typeface="Arial"/>
              <a:ea typeface="Arial"/>
              <a:cs typeface="Arial"/>
              <a:sym typeface="Arial"/>
            </a:endParaRPr>
          </a:p>
          <a:p>
            <a:pPr indent="0" lvl="0" marL="0" rtl="0" algn="ctr">
              <a:lnSpc>
                <a:spcPct val="90000"/>
              </a:lnSpc>
              <a:spcBef>
                <a:spcPts val="800"/>
              </a:spcBef>
              <a:spcAft>
                <a:spcPts val="0"/>
              </a:spcAft>
              <a:buClr>
                <a:schemeClr val="dk1"/>
              </a:buClr>
              <a:buSzPts val="2100"/>
              <a:buNone/>
            </a:pPr>
            <a:r>
              <a:t/>
            </a:r>
            <a:endParaRPr b="1">
              <a:solidFill>
                <a:srgbClr val="C00000"/>
              </a:solidFill>
              <a:latin typeface="Arial"/>
              <a:ea typeface="Arial"/>
              <a:cs typeface="Arial"/>
              <a:sym typeface="Arial"/>
            </a:endParaRPr>
          </a:p>
          <a:p>
            <a:pPr indent="0" lvl="0" marL="0" rtl="0" algn="ctr">
              <a:lnSpc>
                <a:spcPct val="90000"/>
              </a:lnSpc>
              <a:spcBef>
                <a:spcPts val="800"/>
              </a:spcBef>
              <a:spcAft>
                <a:spcPts val="0"/>
              </a:spcAft>
              <a:buClr>
                <a:schemeClr val="dk1"/>
              </a:buClr>
              <a:buSzPts val="2100"/>
              <a:buNone/>
            </a:pPr>
            <a:r>
              <a:t/>
            </a:r>
            <a:endParaRPr b="1">
              <a:solidFill>
                <a:srgbClr val="C00000"/>
              </a:solidFill>
              <a:latin typeface="Arial"/>
              <a:ea typeface="Arial"/>
              <a:cs typeface="Arial"/>
              <a:sym typeface="Arial"/>
            </a:endParaRPr>
          </a:p>
          <a:p>
            <a:pPr indent="0" lvl="0" marL="0" rtl="0" algn="ctr">
              <a:lnSpc>
                <a:spcPct val="90000"/>
              </a:lnSpc>
              <a:spcBef>
                <a:spcPts val="800"/>
              </a:spcBef>
              <a:spcAft>
                <a:spcPts val="0"/>
              </a:spcAft>
              <a:buClr>
                <a:schemeClr val="dk1"/>
              </a:buClr>
              <a:buSzPts val="2100"/>
              <a:buNone/>
            </a:pPr>
            <a:r>
              <a:t/>
            </a:r>
            <a:endParaRPr b="1">
              <a:solidFill>
                <a:srgbClr val="C00000"/>
              </a:solidFill>
              <a:latin typeface="Arial"/>
              <a:ea typeface="Arial"/>
              <a:cs typeface="Arial"/>
              <a:sym typeface="Arial"/>
            </a:endParaRPr>
          </a:p>
          <a:p>
            <a:pPr indent="0" lvl="0" marL="0" rtl="0" algn="ctr">
              <a:lnSpc>
                <a:spcPct val="90000"/>
              </a:lnSpc>
              <a:spcBef>
                <a:spcPts val="800"/>
              </a:spcBef>
              <a:spcAft>
                <a:spcPts val="0"/>
              </a:spcAft>
              <a:buClr>
                <a:schemeClr val="dk1"/>
              </a:buClr>
              <a:buSzPts val="2100"/>
              <a:buNone/>
            </a:pPr>
            <a:r>
              <a:t/>
            </a:r>
            <a:endParaRPr b="1">
              <a:solidFill>
                <a:srgbClr val="C00000"/>
              </a:solidFill>
              <a:latin typeface="Arial"/>
              <a:ea typeface="Arial"/>
              <a:cs typeface="Arial"/>
              <a:sym typeface="Arial"/>
            </a:endParaRPr>
          </a:p>
          <a:p>
            <a:pPr indent="0" lvl="0" marL="0" rtl="0" algn="ctr">
              <a:lnSpc>
                <a:spcPct val="90000"/>
              </a:lnSpc>
              <a:spcBef>
                <a:spcPts val="800"/>
              </a:spcBef>
              <a:spcAft>
                <a:spcPts val="0"/>
              </a:spcAft>
              <a:buClr>
                <a:srgbClr val="2018F2"/>
              </a:buClr>
              <a:buSzPts val="1800"/>
              <a:buNone/>
            </a:pPr>
            <a:r>
              <a:rPr b="1" lang="en" sz="1800">
                <a:solidFill>
                  <a:srgbClr val="2018F2"/>
                </a:solidFill>
              </a:rPr>
              <a:t> </a:t>
            </a:r>
            <a:r>
              <a:rPr b="1" lang="en" sz="1700">
                <a:solidFill>
                  <a:srgbClr val="2018F2"/>
                </a:solidFill>
              </a:rPr>
              <a:t>https://www.youtube.com/watch?v=_c6vOVsoGPw&amp;ab_channel=NationalSecurityAgency</a:t>
            </a:r>
            <a:endParaRPr b="1" sz="1700">
              <a:solidFill>
                <a:srgbClr val="C00000"/>
              </a:solidFill>
              <a:latin typeface="Arial"/>
              <a:ea typeface="Arial"/>
              <a:cs typeface="Arial"/>
              <a:sym typeface="Arial"/>
            </a:endParaRPr>
          </a:p>
          <a:p>
            <a:pPr indent="0" lvl="0" marL="0" rtl="0" algn="ctr">
              <a:lnSpc>
                <a:spcPct val="90000"/>
              </a:lnSpc>
              <a:spcBef>
                <a:spcPts val="800"/>
              </a:spcBef>
              <a:spcAft>
                <a:spcPts val="1200"/>
              </a:spcAft>
              <a:buClr>
                <a:schemeClr val="dk1"/>
              </a:buClr>
              <a:buSzPts val="2100"/>
              <a:buNone/>
            </a:pPr>
            <a:r>
              <a:t/>
            </a:r>
            <a:endParaRPr b="1">
              <a:solidFill>
                <a:srgbClr val="C00000"/>
              </a:solidFill>
              <a:latin typeface="Arial"/>
              <a:ea typeface="Arial"/>
              <a:cs typeface="Arial"/>
              <a:sym typeface="Arial"/>
            </a:endParaRPr>
          </a:p>
        </p:txBody>
      </p:sp>
      <p:pic>
        <p:nvPicPr>
          <p:cNvPr id="1272" name="Google Shape;1272;p123"/>
          <p:cNvPicPr preferRelativeResize="0"/>
          <p:nvPr/>
        </p:nvPicPr>
        <p:blipFill rotWithShape="1">
          <a:blip r:embed="rId3">
            <a:alphaModFix/>
          </a:blip>
          <a:srcRect b="0" l="0" r="0" t="0"/>
          <a:stretch/>
        </p:blipFill>
        <p:spPr>
          <a:xfrm>
            <a:off x="457200" y="679124"/>
            <a:ext cx="7791188" cy="3632962"/>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pic>
        <p:nvPicPr>
          <p:cNvPr id="1278" name="Google Shape;1278;p124"/>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279" name="Google Shape;1279;p124"/>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280" name="Google Shape;1280;p124"/>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281" name="Google Shape;1281;p124"/>
          <p:cNvSpPr/>
          <p:nvPr/>
        </p:nvSpPr>
        <p:spPr>
          <a:xfrm>
            <a:off x="0" y="0"/>
            <a:ext cx="9144000" cy="4639200"/>
          </a:xfrm>
          <a:prstGeom prst="rect">
            <a:avLst/>
          </a:prstGeom>
          <a:solidFill>
            <a:srgbClr val="7F7F7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282" name="Google Shape;1282;p124"/>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1283" name="Google Shape;1283;p124"/>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1284" name="Google Shape;1284;p124"/>
          <p:cNvSpPr txBox="1"/>
          <p:nvPr/>
        </p:nvSpPr>
        <p:spPr>
          <a:xfrm>
            <a:off x="3532338" y="2076880"/>
            <a:ext cx="31191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3600">
                <a:solidFill>
                  <a:schemeClr val="lt1"/>
                </a:solidFill>
                <a:latin typeface="Arial"/>
                <a:ea typeface="Arial"/>
                <a:cs typeface="Arial"/>
                <a:sym typeface="Arial"/>
              </a:rPr>
              <a:t>Questions?</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7" name="Shape 137"/>
        <p:cNvGrpSpPr/>
        <p:nvPr/>
      </p:nvGrpSpPr>
      <p:grpSpPr>
        <a:xfrm>
          <a:off x="0" y="0"/>
          <a:ext cx="0" cy="0"/>
          <a:chOff x="0" y="0"/>
          <a:chExt cx="0" cy="0"/>
        </a:xfrm>
      </p:grpSpPr>
      <p:sp>
        <p:nvSpPr>
          <p:cNvPr id="138" name="Google Shape;138;p26"/>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a:t>
            </a:r>
            <a:endParaRPr u="none">
              <a:solidFill>
                <a:srgbClr val="D1190D"/>
              </a:solidFill>
            </a:endParaRPr>
          </a:p>
        </p:txBody>
      </p:sp>
      <p:sp>
        <p:nvSpPr>
          <p:cNvPr id="139" name="Google Shape;139;p2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0" name="Google Shape;140;p2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41" name="Google Shape;141;p26"/>
          <p:cNvSpPr txBox="1"/>
          <p:nvPr/>
        </p:nvSpPr>
        <p:spPr>
          <a:xfrm>
            <a:off x="322838" y="1236188"/>
            <a:ext cx="8273400" cy="31401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lang="en" sz="1500"/>
              <a:t>So if data is so central to computing, what is data?</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b="1" lang="en" sz="1500"/>
              <a:t>Data </a:t>
            </a:r>
            <a:r>
              <a:rPr lang="en" sz="1500"/>
              <a:t>is “something” that holds meaning for the human-user that the computer will do an action on.  Note - there is no truth value on this other than the importance to the user. it is often the codes used to represent those somethings to a user.</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lang="en" sz="1500"/>
              <a:t>Data can be interpreted into </a:t>
            </a:r>
            <a:r>
              <a:rPr b="1" lang="en" sz="1500"/>
              <a:t>Information</a:t>
            </a:r>
            <a:r>
              <a:rPr lang="en" sz="1500"/>
              <a:t>.  Information is the meaning the user imposes on the data. </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lang="en" sz="1500"/>
              <a:t>Information can be analyzed for </a:t>
            </a:r>
            <a:r>
              <a:rPr b="1" lang="en" sz="1500"/>
              <a:t>Knowledge</a:t>
            </a:r>
            <a:r>
              <a:rPr lang="en" sz="1500"/>
              <a:t>. Knowledge is the observable patterns within the information that we can measure with a level of confidence.</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lang="en" sz="1500"/>
              <a:t>Knowledge that we can apply reliably is Wisdom (we don’t often talk about that ;-) )</a:t>
            </a:r>
            <a:endParaRPr sz="150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pic>
        <p:nvPicPr>
          <p:cNvPr id="1290" name="Google Shape;1290;p125"/>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291" name="Google Shape;1291;p125"/>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292" name="Google Shape;1292;p125"/>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293" name="Google Shape;1293;p125"/>
          <p:cNvSpPr/>
          <p:nvPr/>
        </p:nvSpPr>
        <p:spPr>
          <a:xfrm>
            <a:off x="0" y="0"/>
            <a:ext cx="9144000" cy="4639200"/>
          </a:xfrm>
          <a:prstGeom prst="rect">
            <a:avLst/>
          </a:prstGeom>
          <a:solidFill>
            <a:srgbClr val="7F7F7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294" name="Google Shape;1294;p125"/>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1295" name="Google Shape;1295;p125"/>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1296" name="Google Shape;1296;p125"/>
          <p:cNvSpPr txBox="1"/>
          <p:nvPr/>
        </p:nvSpPr>
        <p:spPr>
          <a:xfrm>
            <a:off x="0" y="2571750"/>
            <a:ext cx="3837300" cy="1685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100">
                <a:solidFill>
                  <a:schemeClr val="lt1"/>
                </a:solidFill>
                <a:latin typeface="Arial"/>
                <a:ea typeface="Arial"/>
                <a:cs typeface="Arial"/>
                <a:sym typeface="Arial"/>
              </a:rPr>
              <a:t>Contact</a:t>
            </a:r>
            <a:endParaRPr sz="1100"/>
          </a:p>
          <a:p>
            <a:pPr indent="0" lvl="0" marL="0" marR="0" rtl="0" algn="l">
              <a:spcBef>
                <a:spcPts val="0"/>
              </a:spcBef>
              <a:spcAft>
                <a:spcPts val="0"/>
              </a:spcAft>
              <a:buNone/>
            </a:pPr>
            <a:r>
              <a:t/>
            </a:r>
            <a:endParaRPr b="1" sz="2100">
              <a:solidFill>
                <a:schemeClr val="lt1"/>
              </a:solidFill>
              <a:latin typeface="Arial"/>
              <a:ea typeface="Arial"/>
              <a:cs typeface="Arial"/>
              <a:sym typeface="Arial"/>
            </a:endParaRPr>
          </a:p>
          <a:p>
            <a:pPr indent="0" lvl="0" marL="0" marR="0" rtl="0" algn="l">
              <a:spcBef>
                <a:spcPts val="0"/>
              </a:spcBef>
              <a:spcAft>
                <a:spcPts val="0"/>
              </a:spcAft>
              <a:buNone/>
            </a:pPr>
            <a:r>
              <a:rPr b="1" lang="en" sz="2100">
                <a:solidFill>
                  <a:schemeClr val="lt1"/>
                </a:solidFill>
                <a:latin typeface="Arial"/>
                <a:ea typeface="Arial"/>
                <a:cs typeface="Arial"/>
                <a:sym typeface="Arial"/>
              </a:rPr>
              <a:t>Bharath Samanthula, PhD</a:t>
            </a:r>
            <a:endParaRPr sz="1100"/>
          </a:p>
          <a:p>
            <a:pPr indent="0" lvl="0" marL="0" marR="0" rtl="0" algn="l">
              <a:spcBef>
                <a:spcPts val="0"/>
              </a:spcBef>
              <a:spcAft>
                <a:spcPts val="0"/>
              </a:spcAft>
              <a:buNone/>
            </a:pPr>
            <a:r>
              <a:rPr b="1" lang="en" sz="2100" u="sng">
                <a:solidFill>
                  <a:schemeClr val="lt1"/>
                </a:solidFill>
                <a:latin typeface="Arial"/>
                <a:ea typeface="Arial"/>
                <a:cs typeface="Arial"/>
                <a:sym typeface="Arial"/>
                <a:hlinkClick r:id="rId5">
                  <a:extLst>
                    <a:ext uri="{A12FA001-AC4F-418D-AE19-62706E023703}">
                      <ahyp:hlinkClr val="tx"/>
                    </a:ext>
                  </a:extLst>
                </a:hlinkClick>
              </a:rPr>
              <a:t>samanthulab@montclair.edu</a:t>
            </a:r>
            <a:endParaRPr b="1" sz="2100">
              <a:solidFill>
                <a:schemeClr val="lt1"/>
              </a:solidFill>
              <a:latin typeface="Arial"/>
              <a:ea typeface="Arial"/>
              <a:cs typeface="Arial"/>
              <a:sym typeface="Arial"/>
            </a:endParaRPr>
          </a:p>
          <a:p>
            <a:pPr indent="0" lvl="0" marL="0" marR="0" rtl="0" algn="l">
              <a:spcBef>
                <a:spcPts val="0"/>
              </a:spcBef>
              <a:spcAft>
                <a:spcPts val="0"/>
              </a:spcAft>
              <a:buNone/>
            </a:pPr>
            <a:r>
              <a:t/>
            </a:r>
            <a:endParaRPr b="1" sz="2100">
              <a:solidFill>
                <a:schemeClr val="lt1"/>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p126"/>
          <p:cNvSpPr txBox="1"/>
          <p:nvPr>
            <p:ph type="title"/>
          </p:nvPr>
        </p:nvSpPr>
        <p:spPr>
          <a:xfrm>
            <a:off x="311700" y="32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NJSLS - CS Standards</a:t>
            </a:r>
            <a:endParaRPr/>
          </a:p>
        </p:txBody>
      </p:sp>
      <p:graphicFrame>
        <p:nvGraphicFramePr>
          <p:cNvPr id="1302" name="Google Shape;1302;p126"/>
          <p:cNvGraphicFramePr/>
          <p:nvPr/>
        </p:nvGraphicFramePr>
        <p:xfrm>
          <a:off x="251875" y="567250"/>
          <a:ext cx="3000000" cy="3000000"/>
        </p:xfrm>
        <a:graphic>
          <a:graphicData uri="http://schemas.openxmlformats.org/drawingml/2006/table">
            <a:tbl>
              <a:tblPr>
                <a:noFill/>
                <a:tableStyleId>{1B7AB638-948D-4D40-8156-22DA9B22E39A}</a:tableStyleId>
              </a:tblPr>
              <a:tblGrid>
                <a:gridCol w="3143850"/>
                <a:gridCol w="2692600"/>
                <a:gridCol w="2692600"/>
              </a:tblGrid>
              <a:tr h="43775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Lesson</a:t>
                      </a:r>
                      <a:endParaRPr sz="1300">
                        <a:solidFill>
                          <a:schemeClr val="dk1"/>
                        </a:solidFill>
                      </a:endParaRPr>
                    </a:p>
                  </a:txBody>
                  <a:tcPr marT="91425" marB="91425" marR="91425" marL="91425">
                    <a:solidFill>
                      <a:srgbClr val="FFF2CC"/>
                    </a:solidFill>
                  </a:tcPr>
                </a:tc>
              </a:tr>
              <a:tr h="2258750">
                <a:tc>
                  <a:txBody>
                    <a:bodyPr/>
                    <a:lstStyle/>
                    <a:p>
                      <a:pPr indent="0" lvl="0" marL="0" rtl="0" algn="l">
                        <a:spcBef>
                          <a:spcPts val="0"/>
                        </a:spcBef>
                        <a:spcAft>
                          <a:spcPts val="0"/>
                        </a:spcAft>
                        <a:buNone/>
                      </a:pPr>
                      <a:r>
                        <a:rPr lang="en" sz="1000">
                          <a:solidFill>
                            <a:schemeClr val="dk1"/>
                          </a:solidFill>
                        </a:rPr>
                        <a:t>Protocols, packets, and addressing are the key components for reliable delivery of information across networks.  </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rPr>
                        <a:t>• 8.1.8.NI.1: Model how information is broken down into smaller pieces, transmitted as addressed packets through multiple devices over networks and the Internet, and reassembled at the destination. </a:t>
                      </a:r>
                      <a:endParaRPr sz="1000">
                        <a:solidFill>
                          <a:schemeClr val="dk1"/>
                        </a:solidFill>
                      </a:endParaRPr>
                    </a:p>
                    <a:p>
                      <a:pPr indent="0" lvl="0" marL="0" rtl="0" algn="l">
                        <a:spcBef>
                          <a:spcPts val="0"/>
                        </a:spcBef>
                        <a:spcAft>
                          <a:spcPts val="0"/>
                        </a:spcAft>
                        <a:buNone/>
                      </a:pPr>
                      <a:r>
                        <a:rPr lang="en" sz="1000">
                          <a:solidFill>
                            <a:schemeClr val="dk1"/>
                          </a:solidFill>
                        </a:rPr>
                        <a:t>• 8.1.8.NI.2: Model the role of protocols in transmitting data across networks and the Internet and how they enable secure and errorless communication. </a:t>
                      </a:r>
                      <a:endParaRPr sz="1000">
                        <a:solidFill>
                          <a:schemeClr val="dk1"/>
                        </a:solidFill>
                      </a:endParaRPr>
                    </a:p>
                  </a:txBody>
                  <a:tcPr marT="91425" marB="91425" marR="91425" marL="91425"/>
                </a:tc>
                <a:tc>
                  <a:txBody>
                    <a:bodyPr/>
                    <a:lstStyle/>
                    <a:p>
                      <a:pPr indent="0" lvl="0" marL="0" rtl="0" algn="l">
                        <a:spcBef>
                          <a:spcPts val="0"/>
                        </a:spcBef>
                        <a:spcAft>
                          <a:spcPts val="0"/>
                        </a:spcAft>
                        <a:buNone/>
                      </a:pPr>
                      <a:r>
                        <a:rPr lang="en" sz="1000">
                          <a:solidFill>
                            <a:schemeClr val="dk1"/>
                          </a:solidFill>
                        </a:rPr>
                        <a:t>Lesson 1</a:t>
                      </a:r>
                      <a:endParaRPr sz="1000">
                        <a:solidFill>
                          <a:schemeClr val="dk1"/>
                        </a:solidFill>
                      </a:endParaRPr>
                    </a:p>
                  </a:txBody>
                  <a:tcPr marT="91425" marB="91425" marR="91425" marL="91425"/>
                </a:tc>
              </a:tr>
              <a:tr h="1803475">
                <a:tc>
                  <a:txBody>
                    <a:bodyPr/>
                    <a:lstStyle/>
                    <a:p>
                      <a:pPr indent="0" lvl="0" marL="0" rtl="0" algn="l">
                        <a:spcBef>
                          <a:spcPts val="0"/>
                        </a:spcBef>
                        <a:spcAft>
                          <a:spcPts val="0"/>
                        </a:spcAft>
                        <a:buNone/>
                      </a:pPr>
                      <a:r>
                        <a:rPr lang="en" sz="1000">
                          <a:solidFill>
                            <a:schemeClr val="dk1"/>
                          </a:solidFill>
                        </a:rPr>
                        <a:t>The information sent and received across networks can be protected from unauthorized access and modification in a variety of ways.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en" sz="1000">
                          <a:solidFill>
                            <a:schemeClr val="dk1"/>
                          </a:solidFill>
                        </a:rPr>
                        <a:t>The evolution of malware leads to understanding the key security measures and best practices needed to proactively address the threat to digital data. </a:t>
                      </a:r>
                      <a:endParaRPr sz="1000">
                        <a:solidFill>
                          <a:schemeClr val="dk1"/>
                        </a:solidFill>
                      </a:endParaRPr>
                    </a:p>
                  </a:txBody>
                  <a:tcPr marT="91425" marB="91425" marR="91425" marL="91425"/>
                </a:tc>
                <a:tc>
                  <a:txBody>
                    <a:bodyPr/>
                    <a:lstStyle/>
                    <a:p>
                      <a:pPr indent="0" lvl="0" marL="0" rtl="0" algn="l">
                        <a:spcBef>
                          <a:spcPts val="0"/>
                        </a:spcBef>
                        <a:spcAft>
                          <a:spcPts val="0"/>
                        </a:spcAft>
                        <a:buNone/>
                      </a:pPr>
                      <a:r>
                        <a:rPr lang="en" sz="1000">
                          <a:solidFill>
                            <a:schemeClr val="dk1"/>
                          </a:solidFill>
                        </a:rPr>
                        <a:t>• 8.1.8.NI.3: Explain how network security depends on a combination of hardware, software, and practices that control access to data and systems.  </a:t>
                      </a:r>
                      <a:endParaRPr sz="1000">
                        <a:solidFill>
                          <a:schemeClr val="dk1"/>
                        </a:solidFill>
                      </a:endParaRPr>
                    </a:p>
                    <a:p>
                      <a:pPr indent="0" lvl="0" marL="0" rtl="0" algn="l">
                        <a:spcBef>
                          <a:spcPts val="0"/>
                        </a:spcBef>
                        <a:spcAft>
                          <a:spcPts val="0"/>
                        </a:spcAft>
                        <a:buNone/>
                      </a:pPr>
                      <a:r>
                        <a:rPr lang="en" sz="1000">
                          <a:solidFill>
                            <a:schemeClr val="dk1"/>
                          </a:solidFill>
                        </a:rPr>
                        <a:t>• 8.1.8.NI.4: Explain how new security measures have been created in response to key malware events. </a:t>
                      </a:r>
                      <a:endParaRPr sz="1000">
                        <a:solidFill>
                          <a:schemeClr val="dk1"/>
                        </a:solidFill>
                      </a:endParaRPr>
                    </a:p>
                  </a:txBody>
                  <a:tcPr marT="91425" marB="91425" marR="91425" marL="91425"/>
                </a:tc>
                <a:tc>
                  <a:txBody>
                    <a:bodyPr/>
                    <a:lstStyle/>
                    <a:p>
                      <a:pPr indent="0" lvl="0" marL="0" rtl="0" algn="l">
                        <a:spcBef>
                          <a:spcPts val="0"/>
                        </a:spcBef>
                        <a:spcAft>
                          <a:spcPts val="0"/>
                        </a:spcAft>
                        <a:buNone/>
                      </a:pPr>
                      <a:r>
                        <a:rPr lang="en" sz="1000" u="sng">
                          <a:solidFill>
                            <a:schemeClr val="hlink"/>
                          </a:solidFill>
                          <a:hlinkClick r:id="rId3"/>
                        </a:rPr>
                        <a:t>https://classic.csunplugged.org/documents/activities/information-hiding/unplugged-16-information_hiding_0.pdf</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en" sz="1000" u="sng">
                          <a:solidFill>
                            <a:schemeClr val="hlink"/>
                          </a:solidFill>
                          <a:hlinkClick r:id="rId4"/>
                        </a:rPr>
                        <a:t>https://www.uscyberpatriot.org/Pages/Special%20Initiatives/Elementary-School-Initiative.aspx</a:t>
                      </a:r>
                      <a:r>
                        <a:rPr lang="en" sz="1000">
                          <a:solidFill>
                            <a:schemeClr val="dk1"/>
                          </a:solidFill>
                        </a:rPr>
                        <a:t>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en" sz="1000" u="sng">
                          <a:solidFill>
                            <a:schemeClr val="hlink"/>
                          </a:solidFill>
                          <a:hlinkClick r:id="rId5"/>
                        </a:rPr>
                        <a:t>https://www.cyber.nj.gov/</a:t>
                      </a:r>
                      <a:r>
                        <a:rPr lang="en" sz="1000">
                          <a:solidFill>
                            <a:schemeClr val="dk1"/>
                          </a:solidFill>
                        </a:rPr>
                        <a:t> </a:t>
                      </a:r>
                      <a:endParaRPr sz="1000">
                        <a:solidFill>
                          <a:schemeClr val="dk1"/>
                        </a:solidFill>
                      </a:endParaRPr>
                    </a:p>
                    <a:p>
                      <a:pPr indent="0" lvl="0" marL="0" rtl="0" algn="l">
                        <a:spcBef>
                          <a:spcPts val="0"/>
                        </a:spcBef>
                        <a:spcAft>
                          <a:spcPts val="0"/>
                        </a:spcAft>
                        <a:buNone/>
                      </a:pPr>
                      <a:r>
                        <a:t/>
                      </a:r>
                      <a:endParaRPr sz="1000">
                        <a:solidFill>
                          <a:schemeClr val="dk1"/>
                        </a:solidFill>
                      </a:endParaRPr>
                    </a:p>
                  </a:txBody>
                  <a:tcPr marT="91425" marB="91425" marR="91425" marL="91425"/>
                </a:tc>
              </a:tr>
            </a:tbl>
          </a:graphicData>
        </a:graphic>
      </p:graphicFrame>
      <p:sp>
        <p:nvSpPr>
          <p:cNvPr id="1303" name="Google Shape;1303;p1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1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1309" name="Google Shape;1309;p1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u="sng">
                <a:solidFill>
                  <a:schemeClr val="hlink"/>
                </a:solidFill>
                <a:hlinkClick r:id="rId3"/>
              </a:rPr>
              <a:t>https://beinternetawesome.withgoogle.com/en_us/</a:t>
            </a:r>
            <a:endParaRPr/>
          </a:p>
          <a:p>
            <a:pPr indent="-342900" lvl="0" marL="457200" rtl="0" algn="l">
              <a:spcBef>
                <a:spcPts val="0"/>
              </a:spcBef>
              <a:spcAft>
                <a:spcPts val="0"/>
              </a:spcAft>
              <a:buSzPts val="1800"/>
              <a:buChar char="●"/>
            </a:pPr>
            <a:r>
              <a:rPr lang="en" u="sng">
                <a:solidFill>
                  <a:schemeClr val="hlink"/>
                </a:solidFill>
                <a:hlinkClick r:id="rId4"/>
              </a:rPr>
              <a:t>https://www.commonsense.org/education/articles/23-great-lesson-plans-for-internet-safety</a:t>
            </a:r>
            <a:r>
              <a:rPr lang="en"/>
              <a:t> </a:t>
            </a:r>
            <a:endParaRPr/>
          </a:p>
          <a:p>
            <a:pPr indent="-342900" lvl="0" marL="457200" rtl="0" algn="l">
              <a:spcBef>
                <a:spcPts val="0"/>
              </a:spcBef>
              <a:spcAft>
                <a:spcPts val="0"/>
              </a:spcAft>
              <a:buSzPts val="1800"/>
              <a:buChar char="●"/>
            </a:pPr>
            <a:r>
              <a:rPr lang="en" u="sng">
                <a:solidFill>
                  <a:schemeClr val="hlink"/>
                </a:solidFill>
                <a:hlinkClick r:id="rId5"/>
              </a:rPr>
              <a:t>https://kids.britannica.com/kids/article/Internet/353293</a:t>
            </a:r>
            <a:r>
              <a:rPr lang="en"/>
              <a:t> </a:t>
            </a:r>
            <a:endParaRPr/>
          </a:p>
        </p:txBody>
      </p:sp>
      <p:sp>
        <p:nvSpPr>
          <p:cNvPr id="1310" name="Google Shape;1310;p1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314" name="Shape 1314"/>
        <p:cNvGrpSpPr/>
        <p:nvPr/>
      </p:nvGrpSpPr>
      <p:grpSpPr>
        <a:xfrm>
          <a:off x="0" y="0"/>
          <a:ext cx="0" cy="0"/>
          <a:chOff x="0" y="0"/>
          <a:chExt cx="0" cy="0"/>
        </a:xfrm>
      </p:grpSpPr>
      <p:sp>
        <p:nvSpPr>
          <p:cNvPr id="1315" name="Google Shape;1315;p12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Pedagogy</a:t>
            </a:r>
            <a:endParaRPr b="1">
              <a:solidFill>
                <a:schemeClr val="lt1"/>
              </a:solidFill>
            </a:endParaRPr>
          </a:p>
        </p:txBody>
      </p:sp>
      <p:sp>
        <p:nvSpPr>
          <p:cNvPr id="1316" name="Google Shape;1316;p1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1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22" name="Google Shape;1322;p129"/>
          <p:cNvSpPr txBox="1"/>
          <p:nvPr/>
        </p:nvSpPr>
        <p:spPr>
          <a:xfrm>
            <a:off x="1213050" y="338250"/>
            <a:ext cx="7371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100">
                <a:solidFill>
                  <a:schemeClr val="dk2"/>
                </a:solidFill>
              </a:rPr>
              <a:t>Approaches to Teaching CS</a:t>
            </a:r>
            <a:endParaRPr b="1" sz="4100">
              <a:solidFill>
                <a:schemeClr val="dk2"/>
              </a:solidFill>
            </a:endParaRPr>
          </a:p>
        </p:txBody>
      </p:sp>
      <p:sp>
        <p:nvSpPr>
          <p:cNvPr id="1323" name="Google Shape;1323;p129"/>
          <p:cNvSpPr txBox="1"/>
          <p:nvPr/>
        </p:nvSpPr>
        <p:spPr>
          <a:xfrm>
            <a:off x="641475" y="1481225"/>
            <a:ext cx="6717900" cy="287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rPr>
              <a:t>Storytelling</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rPr lang="en" sz="2500">
                <a:solidFill>
                  <a:schemeClr val="dk2"/>
                </a:solidFill>
              </a:rPr>
              <a:t>Inter-/Trans-disciplinary</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rPr lang="en" sz="2500">
                <a:solidFill>
                  <a:schemeClr val="dk2"/>
                </a:solidFill>
              </a:rPr>
              <a:t>Universal Design for Learning</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t/>
            </a:r>
            <a:endParaRPr sz="2500">
              <a:solidFill>
                <a:schemeClr val="dk2"/>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1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29" name="Google Shape;1329;p130"/>
          <p:cNvSpPr txBox="1"/>
          <p:nvPr/>
        </p:nvSpPr>
        <p:spPr>
          <a:xfrm>
            <a:off x="1213050" y="338250"/>
            <a:ext cx="7371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100">
                <a:solidFill>
                  <a:schemeClr val="dk2"/>
                </a:solidFill>
              </a:rPr>
              <a:t>Approaches to Teaching CS</a:t>
            </a:r>
            <a:endParaRPr b="1" sz="4100">
              <a:solidFill>
                <a:schemeClr val="dk2"/>
              </a:solidFill>
            </a:endParaRPr>
          </a:p>
        </p:txBody>
      </p:sp>
      <p:sp>
        <p:nvSpPr>
          <p:cNvPr id="1330" name="Google Shape;1330;p130"/>
          <p:cNvSpPr txBox="1"/>
          <p:nvPr/>
        </p:nvSpPr>
        <p:spPr>
          <a:xfrm>
            <a:off x="641475" y="1481225"/>
            <a:ext cx="7662900" cy="344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rPr>
              <a:t>Storytelling</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a:t>
            </a:r>
            <a:r>
              <a:rPr lang="en" sz="1800">
                <a:solidFill>
                  <a:schemeClr val="dk2"/>
                </a:solidFill>
              </a:rPr>
              <a:t>coding is also reflective of the imaginative and narrative elements of fiction writing workshops.” (Burke &amp; Kafai, 2010)</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 sz="1800">
                <a:solidFill>
                  <a:schemeClr val="dk2"/>
                </a:solidFill>
              </a:rPr>
              <a:t>Demonstration of Language, Literacy, Equity, and Bilingual/Multilingual Students</a:t>
            </a:r>
            <a:endParaRPr sz="1800">
              <a:solidFill>
                <a:schemeClr val="dk2"/>
              </a:solidFill>
            </a:endParaRPr>
          </a:p>
          <a:p>
            <a:pPr indent="0" lvl="0" marL="0" rtl="0" algn="l">
              <a:lnSpc>
                <a:spcPct val="115000"/>
              </a:lnSpc>
              <a:spcBef>
                <a:spcPts val="1200"/>
              </a:spcBef>
              <a:spcAft>
                <a:spcPts val="1200"/>
              </a:spcAft>
              <a:buNone/>
            </a:pPr>
            <a:r>
              <a:rPr lang="en" sz="1800" u="sng">
                <a:solidFill>
                  <a:schemeClr val="accent5"/>
                </a:solidFill>
                <a:hlinkClick r:id="rId3">
                  <a:extLst>
                    <a:ext uri="{A12FA001-AC4F-418D-AE19-62706E023703}">
                      <ahyp:hlinkClr val="tx"/>
                    </a:ext>
                  </a:extLst>
                </a:hlinkClick>
              </a:rPr>
              <a:t>https://nyuscholars.nyu.edu/files/80078129/Fall_2020_PiLa_CS_Telenovela_Classroom_Case_Study.pdf</a:t>
            </a:r>
            <a:endParaRPr sz="2500">
              <a:solidFill>
                <a:schemeClr val="dk2"/>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1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36" name="Google Shape;1336;p131"/>
          <p:cNvSpPr txBox="1"/>
          <p:nvPr/>
        </p:nvSpPr>
        <p:spPr>
          <a:xfrm>
            <a:off x="1213050" y="338250"/>
            <a:ext cx="7371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100">
                <a:solidFill>
                  <a:schemeClr val="dk2"/>
                </a:solidFill>
              </a:rPr>
              <a:t>Approaches to Teaching CS</a:t>
            </a:r>
            <a:endParaRPr b="1" sz="4100">
              <a:solidFill>
                <a:schemeClr val="dk2"/>
              </a:solidFill>
            </a:endParaRPr>
          </a:p>
        </p:txBody>
      </p:sp>
      <p:sp>
        <p:nvSpPr>
          <p:cNvPr id="1337" name="Google Shape;1337;p131"/>
          <p:cNvSpPr txBox="1"/>
          <p:nvPr/>
        </p:nvSpPr>
        <p:spPr>
          <a:xfrm>
            <a:off x="303250" y="1153950"/>
            <a:ext cx="6064800" cy="210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rPr>
              <a:t>Inter-/Trans-disciplinary</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t/>
            </a:r>
            <a:endParaRPr sz="2500">
              <a:solidFill>
                <a:schemeClr val="dk2"/>
              </a:solidFill>
            </a:endParaRPr>
          </a:p>
        </p:txBody>
      </p:sp>
      <p:pic>
        <p:nvPicPr>
          <p:cNvPr id="1338" name="Google Shape;1338;p131"/>
          <p:cNvPicPr preferRelativeResize="0"/>
          <p:nvPr/>
        </p:nvPicPr>
        <p:blipFill>
          <a:blip r:embed="rId3">
            <a:alphaModFix/>
          </a:blip>
          <a:stretch>
            <a:fillRect/>
          </a:stretch>
        </p:blipFill>
        <p:spPr>
          <a:xfrm>
            <a:off x="0" y="1971075"/>
            <a:ext cx="9021149" cy="2183003"/>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42" name="Shape 1342"/>
        <p:cNvGrpSpPr/>
        <p:nvPr/>
      </p:nvGrpSpPr>
      <p:grpSpPr>
        <a:xfrm>
          <a:off x="0" y="0"/>
          <a:ext cx="0" cy="0"/>
          <a:chOff x="0" y="0"/>
          <a:chExt cx="0" cy="0"/>
        </a:xfrm>
      </p:grpSpPr>
      <p:sp>
        <p:nvSpPr>
          <p:cNvPr id="1343" name="Google Shape;1343;p13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44" name="Google Shape;1344;p13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45" name="Google Shape;1345;p13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46" name="Google Shape;1346;p13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347" name="Google Shape;1347;p13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grpSp>
        <p:nvGrpSpPr>
          <p:cNvPr id="1348" name="Google Shape;1348;p132"/>
          <p:cNvGrpSpPr/>
          <p:nvPr/>
        </p:nvGrpSpPr>
        <p:grpSpPr>
          <a:xfrm>
            <a:off x="312780" y="4766655"/>
            <a:ext cx="2220930" cy="352501"/>
            <a:chOff x="6077925" y="4856850"/>
            <a:chExt cx="6064800" cy="1143000"/>
          </a:xfrm>
        </p:grpSpPr>
        <p:sp>
          <p:nvSpPr>
            <p:cNvPr id="1349" name="Google Shape;1349;p13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350" name="Google Shape;1350;p132"/>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351" name="Google Shape;1351;p132"/>
          <p:cNvSpPr txBox="1"/>
          <p:nvPr/>
        </p:nvSpPr>
        <p:spPr>
          <a:xfrm>
            <a:off x="644513" y="228600"/>
            <a:ext cx="7740600" cy="9696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0"/>
              </a:spcBef>
              <a:spcAft>
                <a:spcPts val="0"/>
              </a:spcAft>
              <a:buClr>
                <a:schemeClr val="dk1"/>
              </a:buClr>
              <a:buSzPts val="800"/>
              <a:buFont typeface="Arial"/>
              <a:buNone/>
            </a:pPr>
            <a:r>
              <a:rPr lang="en" sz="3000">
                <a:solidFill>
                  <a:schemeClr val="dk1"/>
                </a:solidFill>
              </a:rPr>
              <a:t>Abstraction and Art:  </a:t>
            </a:r>
            <a:endParaRPr sz="3000">
              <a:solidFill>
                <a:schemeClr val="dk1"/>
              </a:solidFill>
            </a:endParaRPr>
          </a:p>
          <a:p>
            <a:pPr indent="0" lvl="0" marL="0" rtl="0" algn="l">
              <a:lnSpc>
                <a:spcPct val="90000"/>
              </a:lnSpc>
              <a:spcBef>
                <a:spcPts val="0"/>
              </a:spcBef>
              <a:spcAft>
                <a:spcPts val="0"/>
              </a:spcAft>
              <a:buClr>
                <a:schemeClr val="dk1"/>
              </a:buClr>
              <a:buSzPts val="800"/>
              <a:buFont typeface="Arial"/>
              <a:buNone/>
            </a:pPr>
            <a:r>
              <a:rPr i="1" lang="en" sz="3000">
                <a:solidFill>
                  <a:schemeClr val="dk1"/>
                </a:solidFill>
              </a:rPr>
              <a:t>What is depicted in these Picasso paintings? </a:t>
            </a:r>
            <a:endParaRPr b="1" sz="3600" u="sng">
              <a:solidFill>
                <a:srgbClr val="808080"/>
              </a:solidFill>
              <a:latin typeface="Arimo"/>
              <a:ea typeface="Arimo"/>
              <a:cs typeface="Arimo"/>
              <a:sym typeface="Arimo"/>
            </a:endParaRPr>
          </a:p>
        </p:txBody>
      </p:sp>
      <p:pic>
        <p:nvPicPr>
          <p:cNvPr id="1352" name="Google Shape;1352;p132"/>
          <p:cNvPicPr preferRelativeResize="0"/>
          <p:nvPr/>
        </p:nvPicPr>
        <p:blipFill>
          <a:blip r:embed="rId5">
            <a:alphaModFix/>
          </a:blip>
          <a:stretch>
            <a:fillRect/>
          </a:stretch>
        </p:blipFill>
        <p:spPr>
          <a:xfrm>
            <a:off x="701663" y="1505437"/>
            <a:ext cx="3257793" cy="3257793"/>
          </a:xfrm>
          <a:prstGeom prst="rect">
            <a:avLst/>
          </a:prstGeom>
          <a:noFill/>
          <a:ln>
            <a:noFill/>
          </a:ln>
        </p:spPr>
      </p:pic>
      <p:pic>
        <p:nvPicPr>
          <p:cNvPr id="1353" name="Google Shape;1353;p132"/>
          <p:cNvPicPr preferRelativeResize="0"/>
          <p:nvPr/>
        </p:nvPicPr>
        <p:blipFill>
          <a:blip r:embed="rId6">
            <a:alphaModFix/>
          </a:blip>
          <a:stretch>
            <a:fillRect/>
          </a:stretch>
        </p:blipFill>
        <p:spPr>
          <a:xfrm>
            <a:off x="5290200" y="1505437"/>
            <a:ext cx="2485056" cy="3257794"/>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133"/>
          <p:cNvSpPr txBox="1"/>
          <p:nvPr/>
        </p:nvSpPr>
        <p:spPr>
          <a:xfrm>
            <a:off x="275681" y="1159181"/>
            <a:ext cx="8513100" cy="1222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2300">
              <a:solidFill>
                <a:srgbClr val="595959"/>
              </a:solidFill>
              <a:latin typeface="Century Gothic"/>
              <a:ea typeface="Century Gothic"/>
              <a:cs typeface="Century Gothic"/>
              <a:sym typeface="Century Gothic"/>
            </a:endParaRPr>
          </a:p>
        </p:txBody>
      </p:sp>
      <p:sp>
        <p:nvSpPr>
          <p:cNvPr id="1359" name="Google Shape;1359;p133"/>
          <p:cNvSpPr txBox="1"/>
          <p:nvPr>
            <p:ph type="title"/>
          </p:nvPr>
        </p:nvSpPr>
        <p:spPr>
          <a:xfrm>
            <a:off x="1604231" y="327431"/>
            <a:ext cx="7264800" cy="623400"/>
          </a:xfrm>
          <a:prstGeom prst="rect">
            <a:avLst/>
          </a:prstGeom>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Clr>
                <a:srgbClr val="7033A0"/>
              </a:buClr>
              <a:buSzPct val="100000"/>
              <a:buFont typeface="Century Gothic"/>
              <a:buNone/>
            </a:pPr>
            <a:r>
              <a:rPr lang="en">
                <a:solidFill>
                  <a:schemeClr val="dk1"/>
                </a:solidFill>
                <a:latin typeface="Calibri"/>
                <a:ea typeface="Calibri"/>
                <a:cs typeface="Calibri"/>
                <a:sym typeface="Calibri"/>
              </a:rPr>
              <a:t>What is Scratch? - 3 minutes</a:t>
            </a:r>
            <a:endParaRPr>
              <a:solidFill>
                <a:schemeClr val="dk1"/>
              </a:solidFill>
              <a:latin typeface="Calibri"/>
              <a:ea typeface="Calibri"/>
              <a:cs typeface="Calibri"/>
              <a:sym typeface="Calibri"/>
            </a:endParaRPr>
          </a:p>
        </p:txBody>
      </p:sp>
      <p:pic>
        <p:nvPicPr>
          <p:cNvPr descr="Scratch is a programming language that makes it easy to create interactive art, stories, simulations, and games -- and share those creations online.&#10;&#10;Imagine, program, and share at http://scratch.mit.edu.&#10;&#10;&#10;Scratch is a project of the Lifelong Kindergarten group at MIT Media Lab.&#10;Music: &quot;And It Spread&quot; by The Avett Brothers" id="1360" name="Google Shape;1360;p133" title="Scratch 2.0 Overview Video">
            <a:hlinkClick r:id="rId3"/>
          </p:cNvPr>
          <p:cNvPicPr preferRelativeResize="0"/>
          <p:nvPr/>
        </p:nvPicPr>
        <p:blipFill>
          <a:blip r:embed="rId4">
            <a:alphaModFix/>
          </a:blip>
          <a:stretch>
            <a:fillRect/>
          </a:stretch>
        </p:blipFill>
        <p:spPr>
          <a:xfrm>
            <a:off x="1926309" y="950681"/>
            <a:ext cx="5291382" cy="396855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134"/>
          <p:cNvSpPr txBox="1"/>
          <p:nvPr>
            <p:ph type="title"/>
          </p:nvPr>
        </p:nvSpPr>
        <p:spPr>
          <a:xfrm>
            <a:off x="1106138" y="296944"/>
            <a:ext cx="7264800" cy="62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latin typeface="Calibri"/>
                <a:ea typeface="Calibri"/>
                <a:cs typeface="Calibri"/>
                <a:sym typeface="Calibri"/>
              </a:rPr>
              <a:t>Impact of Computing </a:t>
            </a:r>
            <a:endParaRPr>
              <a:solidFill>
                <a:schemeClr val="dk1"/>
              </a:solidFill>
              <a:latin typeface="Calibri"/>
              <a:ea typeface="Calibri"/>
              <a:cs typeface="Calibri"/>
              <a:sym typeface="Calibri"/>
            </a:endParaRPr>
          </a:p>
        </p:txBody>
      </p:sp>
      <p:sp>
        <p:nvSpPr>
          <p:cNvPr id="1366" name="Google Shape;1366;p134"/>
          <p:cNvSpPr txBox="1"/>
          <p:nvPr/>
        </p:nvSpPr>
        <p:spPr>
          <a:xfrm>
            <a:off x="967313" y="1016119"/>
            <a:ext cx="7542600" cy="846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i="1" lang="en" sz="2300">
                <a:latin typeface="Calibri"/>
                <a:ea typeface="Calibri"/>
                <a:cs typeface="Calibri"/>
                <a:sym typeface="Calibri"/>
              </a:rPr>
              <a:t>How do we impact computing technology positively/negatively? </a:t>
            </a:r>
            <a:endParaRPr i="1" sz="2300">
              <a:latin typeface="Calibri"/>
              <a:ea typeface="Calibri"/>
              <a:cs typeface="Calibri"/>
              <a:sym typeface="Calibri"/>
            </a:endParaRPr>
          </a:p>
        </p:txBody>
      </p:sp>
      <p:sp>
        <p:nvSpPr>
          <p:cNvPr id="1367" name="Google Shape;1367;p134"/>
          <p:cNvSpPr txBox="1"/>
          <p:nvPr/>
        </p:nvSpPr>
        <p:spPr>
          <a:xfrm>
            <a:off x="1107994" y="2734388"/>
            <a:ext cx="5855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pic>
        <p:nvPicPr>
          <p:cNvPr descr="Made by dutch television" id="1368" name="Google Shape;1368;p134" title="Grandmaster Flash - Interview 1986">
            <a:hlinkClick r:id="rId3"/>
          </p:cNvPr>
          <p:cNvPicPr preferRelativeResize="0"/>
          <p:nvPr/>
        </p:nvPicPr>
        <p:blipFill>
          <a:blip r:embed="rId4">
            <a:alphaModFix/>
          </a:blip>
          <a:stretch>
            <a:fillRect/>
          </a:stretch>
        </p:blipFill>
        <p:spPr>
          <a:xfrm>
            <a:off x="2285400" y="1765969"/>
            <a:ext cx="4434750" cy="33260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8"/>
                                        </p:tgtEl>
                                        <p:attrNameLst>
                                          <p:attrName>style.visibility</p:attrName>
                                        </p:attrNameLst>
                                      </p:cBhvr>
                                      <p:to>
                                        <p:strVal val="visible"/>
                                      </p:to>
                                    </p:set>
                                    <p:animEffect filter="fade" transition="in">
                                      <p:cBhvr>
                                        <p:cTn dur="1000"/>
                                        <p:tgtEl>
                                          <p:spTgt spid="1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5" name="Shape 145"/>
        <p:cNvGrpSpPr/>
        <p:nvPr/>
      </p:nvGrpSpPr>
      <p:grpSpPr>
        <a:xfrm>
          <a:off x="0" y="0"/>
          <a:ext cx="0" cy="0"/>
          <a:chOff x="0" y="0"/>
          <a:chExt cx="0" cy="0"/>
        </a:xfrm>
      </p:grpSpPr>
      <p:sp>
        <p:nvSpPr>
          <p:cNvPr id="146" name="Google Shape;146;p27"/>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a:t>
            </a:r>
            <a:endParaRPr u="none">
              <a:solidFill>
                <a:srgbClr val="D1190D"/>
              </a:solidFill>
            </a:endParaRPr>
          </a:p>
        </p:txBody>
      </p:sp>
      <p:sp>
        <p:nvSpPr>
          <p:cNvPr id="147" name="Google Shape;147;p2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8" name="Google Shape;148;p2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49" name="Google Shape;149;p27"/>
          <p:cNvSpPr txBox="1"/>
          <p:nvPr/>
        </p:nvSpPr>
        <p:spPr>
          <a:xfrm>
            <a:off x="191681" y="4205044"/>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lang="en" sz="900">
                <a:solidFill>
                  <a:schemeClr val="dk1"/>
                </a:solidFill>
                <a:latin typeface="Calibri"/>
                <a:ea typeface="Calibri"/>
                <a:cs typeface="Calibri"/>
                <a:sym typeface="Calibri"/>
              </a:rPr>
              <a:t>Image source: https://www.ontotext.com/knowledgehub/fundamentals/dikw-pyramid/</a:t>
            </a:r>
            <a:endParaRPr sz="900">
              <a:solidFill>
                <a:schemeClr val="dk1"/>
              </a:solidFill>
              <a:latin typeface="Calibri"/>
              <a:ea typeface="Calibri"/>
              <a:cs typeface="Calibri"/>
              <a:sym typeface="Calibri"/>
            </a:endParaRPr>
          </a:p>
        </p:txBody>
      </p:sp>
      <p:pic>
        <p:nvPicPr>
          <p:cNvPr id="150" name="Google Shape;150;p27"/>
          <p:cNvPicPr preferRelativeResize="0"/>
          <p:nvPr/>
        </p:nvPicPr>
        <p:blipFill>
          <a:blip r:embed="rId3">
            <a:alphaModFix/>
          </a:blip>
          <a:stretch>
            <a:fillRect/>
          </a:stretch>
        </p:blipFill>
        <p:spPr>
          <a:xfrm>
            <a:off x="1322063" y="816169"/>
            <a:ext cx="6809643" cy="335715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135"/>
          <p:cNvSpPr txBox="1"/>
          <p:nvPr>
            <p:ph type="title"/>
          </p:nvPr>
        </p:nvSpPr>
        <p:spPr>
          <a:xfrm>
            <a:off x="1106138" y="296944"/>
            <a:ext cx="7264800" cy="62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latin typeface="Calibri"/>
                <a:ea typeface="Calibri"/>
                <a:cs typeface="Calibri"/>
                <a:sym typeface="Calibri"/>
              </a:rPr>
              <a:t>Scratch, Language, Math, and More</a:t>
            </a:r>
            <a:endParaRPr>
              <a:solidFill>
                <a:schemeClr val="dk1"/>
              </a:solidFill>
              <a:latin typeface="Calibri"/>
              <a:ea typeface="Calibri"/>
              <a:cs typeface="Calibri"/>
              <a:sym typeface="Calibri"/>
            </a:endParaRPr>
          </a:p>
        </p:txBody>
      </p:sp>
      <p:sp>
        <p:nvSpPr>
          <p:cNvPr id="1374" name="Google Shape;1374;p135"/>
          <p:cNvSpPr txBox="1"/>
          <p:nvPr/>
        </p:nvSpPr>
        <p:spPr>
          <a:xfrm>
            <a:off x="967313" y="1016119"/>
            <a:ext cx="7542600" cy="492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i="1" sz="2300">
              <a:latin typeface="Calibri"/>
              <a:ea typeface="Calibri"/>
              <a:cs typeface="Calibri"/>
              <a:sym typeface="Calibri"/>
            </a:endParaRPr>
          </a:p>
        </p:txBody>
      </p:sp>
      <p:sp>
        <p:nvSpPr>
          <p:cNvPr id="1375" name="Google Shape;1375;p135"/>
          <p:cNvSpPr txBox="1"/>
          <p:nvPr/>
        </p:nvSpPr>
        <p:spPr>
          <a:xfrm>
            <a:off x="1107994" y="2734388"/>
            <a:ext cx="5855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pic>
        <p:nvPicPr>
          <p:cNvPr descr="Scratch is now the world’s largest coding community for kids. Scratch founder Mitch Resnick will discuss the motivations underlying Scratch, the reasons for its success, and its plans for the future — including a sneak peek at the next generation of Scratch. &#10;&#10;Resnick will also share ideas and stories from his new book “Lifelong Kindergarten,” in which he argues that all of school (in fact, all of life) should be more like kindergarten — providing learners with opportunities to work on projects, based on their passions, in collaboration with peers, in a playful spirit.&#10;&#10;Resnick is Professor of Learning Research at MIT Media Lab.&#10;&#10;Intro by Tammy Stern.&#10;&#10;Get the book: https://goo.gl/k1c8SB" id="1376" name="Google Shape;1376;p135" title="Scratch: Coding for Everyone! | Mitchel Resnick | Talks at Google">
            <a:hlinkClick r:id="rId3"/>
          </p:cNvPr>
          <p:cNvPicPr preferRelativeResize="0"/>
          <p:nvPr/>
        </p:nvPicPr>
        <p:blipFill>
          <a:blip r:embed="rId4">
            <a:alphaModFix/>
          </a:blip>
          <a:stretch>
            <a:fillRect/>
          </a:stretch>
        </p:blipFill>
        <p:spPr>
          <a:xfrm>
            <a:off x="967325" y="828650"/>
            <a:ext cx="7323175" cy="4119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6"/>
                                        </p:tgtEl>
                                        <p:attrNameLst>
                                          <p:attrName>style.visibility</p:attrName>
                                        </p:attrNameLst>
                                      </p:cBhvr>
                                      <p:to>
                                        <p:strVal val="visible"/>
                                      </p:to>
                                    </p:set>
                                    <p:animEffect filter="fade" transition="in">
                                      <p:cBhvr>
                                        <p:cTn dur="1000"/>
                                        <p:tgtEl>
                                          <p:spTgt spid="1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80" name="Shape 1380"/>
        <p:cNvGrpSpPr/>
        <p:nvPr/>
      </p:nvGrpSpPr>
      <p:grpSpPr>
        <a:xfrm>
          <a:off x="0" y="0"/>
          <a:ext cx="0" cy="0"/>
          <a:chOff x="0" y="0"/>
          <a:chExt cx="0" cy="0"/>
        </a:xfrm>
      </p:grpSpPr>
      <p:sp>
        <p:nvSpPr>
          <p:cNvPr id="1381" name="Google Shape;1381;p13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82" name="Google Shape;1382;p136"/>
          <p:cNvSpPr/>
          <p:nvPr/>
        </p:nvSpPr>
        <p:spPr>
          <a:xfrm>
            <a:off x="0" y="4792950"/>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83" name="Google Shape;1383;p136"/>
          <p:cNvSpPr txBox="1"/>
          <p:nvPr>
            <p:ph type="title"/>
          </p:nvPr>
        </p:nvSpPr>
        <p:spPr>
          <a:xfrm>
            <a:off x="105713" y="1338113"/>
            <a:ext cx="8763600" cy="833100"/>
          </a:xfrm>
          <a:prstGeom prst="rect">
            <a:avLst/>
          </a:prstGeom>
          <a:noFill/>
          <a:ln>
            <a:noFill/>
          </a:ln>
        </p:spPr>
        <p:txBody>
          <a:bodyPr anchorCtr="0" anchor="t" bIns="0" lIns="0" spcFirstLastPara="1" rIns="0" wrap="square" tIns="193300">
            <a:normAutofit fontScale="90000"/>
          </a:bodyPr>
          <a:lstStyle/>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Universal Design </a:t>
            </a:r>
            <a:endParaRPr sz="2300" u="none">
              <a:solidFill>
                <a:srgbClr val="C80E2F"/>
              </a:solidFill>
              <a:latin typeface="Arial"/>
              <a:ea typeface="Arial"/>
              <a:cs typeface="Arial"/>
              <a:sym typeface="Arial"/>
            </a:endParaRPr>
          </a:p>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for Learning (UDL)</a:t>
            </a:r>
            <a:endParaRPr u="none">
              <a:solidFill>
                <a:srgbClr val="C80E2F"/>
              </a:solidFill>
              <a:latin typeface="Calibri"/>
              <a:ea typeface="Calibri"/>
              <a:cs typeface="Calibri"/>
              <a:sym typeface="Calibri"/>
            </a:endParaRPr>
          </a:p>
          <a:p>
            <a:pPr indent="0" lvl="0" marL="0" rtl="0" algn="l">
              <a:lnSpc>
                <a:spcPct val="100000"/>
              </a:lnSpc>
              <a:spcBef>
                <a:spcPts val="0"/>
              </a:spcBef>
              <a:spcAft>
                <a:spcPts val="0"/>
              </a:spcAft>
              <a:buNone/>
            </a:pPr>
            <a:r>
              <a:t/>
            </a:r>
            <a:endParaRPr sz="2000" u="none">
              <a:solidFill>
                <a:srgbClr val="C80E2F"/>
              </a:solidFill>
            </a:endParaRPr>
          </a:p>
          <a:p>
            <a:pPr indent="0" lvl="0" marL="0" rtl="0" algn="l">
              <a:lnSpc>
                <a:spcPct val="100000"/>
              </a:lnSpc>
              <a:spcBef>
                <a:spcPts val="0"/>
              </a:spcBef>
              <a:spcAft>
                <a:spcPts val="0"/>
              </a:spcAft>
              <a:buNone/>
            </a:pPr>
            <a:r>
              <a:t/>
            </a:r>
            <a:endParaRPr sz="2000" u="none">
              <a:solidFill>
                <a:srgbClr val="C80E2F"/>
              </a:solidFill>
            </a:endParaRPr>
          </a:p>
        </p:txBody>
      </p:sp>
      <p:sp>
        <p:nvSpPr>
          <p:cNvPr id="1384" name="Google Shape;1384;p13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385" name="Google Shape;1385;p13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386" name="Google Shape;1386;p136"/>
          <p:cNvSpPr txBox="1"/>
          <p:nvPr/>
        </p:nvSpPr>
        <p:spPr>
          <a:xfrm>
            <a:off x="2696452" y="47923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387" name="Google Shape;1387;p136"/>
          <p:cNvGrpSpPr/>
          <p:nvPr/>
        </p:nvGrpSpPr>
        <p:grpSpPr>
          <a:xfrm>
            <a:off x="317655" y="4817280"/>
            <a:ext cx="2220930" cy="352501"/>
            <a:chOff x="6077925" y="4856850"/>
            <a:chExt cx="6064800" cy="1143000"/>
          </a:xfrm>
        </p:grpSpPr>
        <p:sp>
          <p:nvSpPr>
            <p:cNvPr id="1388" name="Google Shape;1388;p13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389" name="Google Shape;1389;p136"/>
            <p:cNvPicPr preferRelativeResize="0"/>
            <p:nvPr/>
          </p:nvPicPr>
          <p:blipFill>
            <a:blip r:embed="rId3">
              <a:alphaModFix/>
            </a:blip>
            <a:stretch>
              <a:fillRect/>
            </a:stretch>
          </p:blipFill>
          <p:spPr>
            <a:xfrm>
              <a:off x="6369202" y="4941951"/>
              <a:ext cx="5634652" cy="938175"/>
            </a:xfrm>
            <a:prstGeom prst="rect">
              <a:avLst/>
            </a:prstGeom>
            <a:noFill/>
            <a:ln>
              <a:noFill/>
            </a:ln>
          </p:spPr>
        </p:pic>
      </p:grpSp>
      <p:sp>
        <p:nvSpPr>
          <p:cNvPr id="1390" name="Google Shape;1390;p136"/>
          <p:cNvSpPr txBox="1"/>
          <p:nvPr/>
        </p:nvSpPr>
        <p:spPr>
          <a:xfrm>
            <a:off x="165938" y="2612756"/>
            <a:ext cx="2738400" cy="1600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400"/>
              <a:t>Resources:</a:t>
            </a:r>
            <a:endParaRPr sz="1400"/>
          </a:p>
          <a:p>
            <a:pPr indent="0" lvl="0" marL="0" rtl="0" algn="l">
              <a:spcBef>
                <a:spcPts val="0"/>
              </a:spcBef>
              <a:spcAft>
                <a:spcPts val="0"/>
              </a:spcAft>
              <a:buNone/>
            </a:pPr>
            <a:r>
              <a:t/>
            </a:r>
            <a:endParaRPr sz="1400"/>
          </a:p>
          <a:p>
            <a:pPr indent="-254000" lvl="0" marL="342900" rtl="0" algn="l">
              <a:spcBef>
                <a:spcPts val="0"/>
              </a:spcBef>
              <a:spcAft>
                <a:spcPts val="0"/>
              </a:spcAft>
              <a:buSzPts val="1400"/>
              <a:buChar char="●"/>
            </a:pPr>
            <a:r>
              <a:rPr lang="en" sz="1400"/>
              <a:t>cast.org</a:t>
            </a:r>
            <a:endParaRPr sz="1400"/>
          </a:p>
          <a:p>
            <a:pPr indent="0" lvl="0" marL="342900" rtl="0" algn="l">
              <a:spcBef>
                <a:spcPts val="0"/>
              </a:spcBef>
              <a:spcAft>
                <a:spcPts val="0"/>
              </a:spcAft>
              <a:buNone/>
            </a:pPr>
            <a:r>
              <a:t/>
            </a:r>
            <a:endParaRPr sz="1400"/>
          </a:p>
          <a:p>
            <a:pPr indent="-254000" lvl="0" marL="342900" rtl="0" algn="l">
              <a:spcBef>
                <a:spcPts val="0"/>
              </a:spcBef>
              <a:spcAft>
                <a:spcPts val="0"/>
              </a:spcAft>
              <a:buSzPts val="1400"/>
              <a:buChar char="●"/>
            </a:pPr>
            <a:r>
              <a:rPr lang="en" sz="1400" u="sng">
                <a:solidFill>
                  <a:schemeClr val="hlink"/>
                </a:solidFill>
                <a:hlinkClick r:id="rId4"/>
              </a:rPr>
              <a:t>https://udlguidelines.cast.org/</a:t>
            </a:r>
            <a:endParaRPr sz="1400"/>
          </a:p>
          <a:p>
            <a:pPr indent="0" lvl="0" marL="0" rtl="0" algn="l">
              <a:spcBef>
                <a:spcPts val="0"/>
              </a:spcBef>
              <a:spcAft>
                <a:spcPts val="0"/>
              </a:spcAft>
              <a:buNone/>
            </a:pPr>
            <a:r>
              <a:t/>
            </a:r>
            <a:endParaRPr sz="1100"/>
          </a:p>
        </p:txBody>
      </p:sp>
      <p:pic>
        <p:nvPicPr>
          <p:cNvPr id="1391" name="Google Shape;1391;p136" title="UDL At A Glance">
            <a:hlinkClick r:id="rId5"/>
          </p:cNvPr>
          <p:cNvPicPr preferRelativeResize="0"/>
          <p:nvPr/>
        </p:nvPicPr>
        <p:blipFill>
          <a:blip r:embed="rId6">
            <a:alphaModFix/>
          </a:blip>
          <a:stretch>
            <a:fillRect/>
          </a:stretch>
        </p:blipFill>
        <p:spPr>
          <a:xfrm>
            <a:off x="3262800" y="302902"/>
            <a:ext cx="5606437" cy="42048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1"/>
                                        </p:tgtEl>
                                        <p:attrNameLst>
                                          <p:attrName>style.visibility</p:attrName>
                                        </p:attrNameLst>
                                      </p:cBhvr>
                                      <p:to>
                                        <p:strVal val="visible"/>
                                      </p:to>
                                    </p:set>
                                    <p:animEffect filter="fade" transition="in">
                                      <p:cBhvr>
                                        <p:cTn dur="1000"/>
                                        <p:tgtEl>
                                          <p:spTgt spid="1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95" name="Shape 1395"/>
        <p:cNvGrpSpPr/>
        <p:nvPr/>
      </p:nvGrpSpPr>
      <p:grpSpPr>
        <a:xfrm>
          <a:off x="0" y="0"/>
          <a:ext cx="0" cy="0"/>
          <a:chOff x="0" y="0"/>
          <a:chExt cx="0" cy="0"/>
        </a:xfrm>
      </p:grpSpPr>
      <p:sp>
        <p:nvSpPr>
          <p:cNvPr id="1396" name="Google Shape;1396;p13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97" name="Google Shape;1397;p13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98" name="Google Shape;1398;p137"/>
          <p:cNvSpPr/>
          <p:nvPr/>
        </p:nvSpPr>
        <p:spPr>
          <a:xfrm>
            <a:off x="0" y="4742888"/>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99" name="Google Shape;1399;p137"/>
          <p:cNvSpPr txBox="1"/>
          <p:nvPr>
            <p:ph type="title"/>
          </p:nvPr>
        </p:nvSpPr>
        <p:spPr>
          <a:xfrm>
            <a:off x="763781" y="331688"/>
            <a:ext cx="7350900" cy="831300"/>
          </a:xfrm>
          <a:prstGeom prst="rect">
            <a:avLst/>
          </a:prstGeom>
          <a:noFill/>
          <a:ln>
            <a:noFill/>
          </a:ln>
        </p:spPr>
        <p:txBody>
          <a:bodyPr anchorCtr="0" anchor="t" bIns="0" lIns="0" spcFirstLastPara="1" rIns="0" wrap="square" tIns="0">
            <a:normAutofit fontScale="90000"/>
          </a:bodyPr>
          <a:lstStyle/>
          <a:p>
            <a:pPr indent="0" lvl="0" marL="0" rtl="0" algn="ctr">
              <a:spcBef>
                <a:spcPts val="0"/>
              </a:spcBef>
              <a:spcAft>
                <a:spcPts val="0"/>
              </a:spcAft>
              <a:buClr>
                <a:schemeClr val="dk1"/>
              </a:buClr>
              <a:buSzPts val="720"/>
              <a:buFont typeface="Arial"/>
              <a:buNone/>
            </a:pPr>
            <a:r>
              <a:rPr lang="en" sz="3300" u="none">
                <a:solidFill>
                  <a:srgbClr val="D1190D"/>
                </a:solidFill>
                <a:latin typeface="Calibri"/>
                <a:ea typeface="Calibri"/>
                <a:cs typeface="Calibri"/>
                <a:sym typeface="Calibri"/>
              </a:rPr>
              <a:t>Foundations of UDL: Architecture</a:t>
            </a:r>
            <a:endParaRPr sz="3300" u="none">
              <a:solidFill>
                <a:srgbClr val="D1190D"/>
              </a:solidFill>
              <a:latin typeface="Calibri"/>
              <a:ea typeface="Calibri"/>
              <a:cs typeface="Calibri"/>
              <a:sym typeface="Calibri"/>
            </a:endParaRPr>
          </a:p>
          <a:p>
            <a:pPr indent="0" lvl="0" marL="0" rtl="0" algn="ctr">
              <a:spcBef>
                <a:spcPts val="0"/>
              </a:spcBef>
              <a:spcAft>
                <a:spcPts val="0"/>
              </a:spcAft>
              <a:buNone/>
            </a:pPr>
            <a:r>
              <a:t/>
            </a:r>
            <a:endParaRPr sz="3300" u="none">
              <a:solidFill>
                <a:srgbClr val="D1190D"/>
              </a:solidFill>
              <a:latin typeface="Calibri"/>
              <a:ea typeface="Calibri"/>
              <a:cs typeface="Calibri"/>
              <a:sym typeface="Calibri"/>
            </a:endParaRPr>
          </a:p>
          <a:p>
            <a:pPr indent="0" lvl="0" marL="0" rtl="0" algn="l">
              <a:spcBef>
                <a:spcPts val="0"/>
              </a:spcBef>
              <a:spcAft>
                <a:spcPts val="0"/>
              </a:spcAft>
              <a:buNone/>
            </a:pPr>
            <a:r>
              <a:t/>
            </a:r>
            <a:endParaRPr sz="3300" u="none">
              <a:solidFill>
                <a:srgbClr val="D1190D"/>
              </a:solidFill>
              <a:latin typeface="Calibri"/>
              <a:ea typeface="Calibri"/>
              <a:cs typeface="Calibri"/>
              <a:sym typeface="Calibri"/>
            </a:endParaRPr>
          </a:p>
          <a:p>
            <a:pPr indent="0" lvl="0" marL="0" rtl="0" algn="l">
              <a:spcBef>
                <a:spcPts val="0"/>
              </a:spcBef>
              <a:spcAft>
                <a:spcPts val="0"/>
              </a:spcAft>
              <a:buNone/>
            </a:pPr>
            <a:r>
              <a:t/>
            </a:r>
            <a:endParaRPr sz="3300" u="none">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57142"/>
              <a:buFont typeface="Arial"/>
              <a:buNone/>
            </a:pPr>
            <a:r>
              <a:t/>
            </a:r>
            <a:endParaRPr sz="1400" u="none">
              <a:solidFill>
                <a:schemeClr val="dk1"/>
              </a:solidFill>
              <a:latin typeface="Calibri"/>
              <a:ea typeface="Calibri"/>
              <a:cs typeface="Calibri"/>
              <a:sym typeface="Calibri"/>
            </a:endParaRPr>
          </a:p>
          <a:p>
            <a:pPr indent="0" lvl="0" marL="0" rtl="0" algn="l">
              <a:spcBef>
                <a:spcPts val="500"/>
              </a:spcBef>
              <a:spcAft>
                <a:spcPts val="0"/>
              </a:spcAft>
              <a:buNone/>
            </a:pPr>
            <a:r>
              <a:t/>
            </a:r>
            <a:endParaRPr sz="2000" u="none">
              <a:solidFill>
                <a:srgbClr val="D1190D"/>
              </a:solidFill>
              <a:latin typeface="Calibri"/>
              <a:ea typeface="Calibri"/>
              <a:cs typeface="Calibri"/>
              <a:sym typeface="Calibri"/>
            </a:endParaRPr>
          </a:p>
        </p:txBody>
      </p:sp>
      <p:sp>
        <p:nvSpPr>
          <p:cNvPr id="1400" name="Google Shape;1400;p13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01" name="Google Shape;1401;p13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02" name="Google Shape;1402;p137"/>
          <p:cNvSpPr txBox="1"/>
          <p:nvPr/>
        </p:nvSpPr>
        <p:spPr>
          <a:xfrm>
            <a:off x="2696452" y="47824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403" name="Google Shape;1403;p137"/>
          <p:cNvGrpSpPr/>
          <p:nvPr/>
        </p:nvGrpSpPr>
        <p:grpSpPr>
          <a:xfrm>
            <a:off x="312780" y="4766655"/>
            <a:ext cx="2220930" cy="352501"/>
            <a:chOff x="6077925" y="4856850"/>
            <a:chExt cx="6064800" cy="1143000"/>
          </a:xfrm>
        </p:grpSpPr>
        <p:sp>
          <p:nvSpPr>
            <p:cNvPr id="1404" name="Google Shape;1404;p13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05" name="Google Shape;1405;p137"/>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406" name="Google Shape;1406;p137"/>
          <p:cNvPicPr preferRelativeResize="0"/>
          <p:nvPr/>
        </p:nvPicPr>
        <p:blipFill>
          <a:blip r:embed="rId5">
            <a:alphaModFix/>
          </a:blip>
          <a:stretch>
            <a:fillRect/>
          </a:stretch>
        </p:blipFill>
        <p:spPr>
          <a:xfrm>
            <a:off x="1839133" y="1016400"/>
            <a:ext cx="4929788" cy="3286538"/>
          </a:xfrm>
          <a:prstGeom prst="rect">
            <a:avLst/>
          </a:prstGeom>
          <a:noFill/>
          <a:ln>
            <a:noFill/>
          </a:ln>
        </p:spPr>
      </p:pic>
      <p:sp>
        <p:nvSpPr>
          <p:cNvPr id="1407" name="Google Shape;1407;p137"/>
          <p:cNvSpPr txBox="1"/>
          <p:nvPr/>
        </p:nvSpPr>
        <p:spPr>
          <a:xfrm>
            <a:off x="2483044" y="4372388"/>
            <a:ext cx="3559200" cy="3012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 sz="1200"/>
              <a:t>The Guggenheim Museum, NYC</a:t>
            </a:r>
            <a:endParaRPr sz="1200"/>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11" name="Shape 1411"/>
        <p:cNvGrpSpPr/>
        <p:nvPr/>
      </p:nvGrpSpPr>
      <p:grpSpPr>
        <a:xfrm>
          <a:off x="0" y="0"/>
          <a:ext cx="0" cy="0"/>
          <a:chOff x="0" y="0"/>
          <a:chExt cx="0" cy="0"/>
        </a:xfrm>
      </p:grpSpPr>
      <p:sp>
        <p:nvSpPr>
          <p:cNvPr id="1412" name="Google Shape;1412;p13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13" name="Google Shape;1413;p13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14" name="Google Shape;1414;p138"/>
          <p:cNvSpPr/>
          <p:nvPr/>
        </p:nvSpPr>
        <p:spPr>
          <a:xfrm>
            <a:off x="0" y="4742888"/>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15" name="Google Shape;1415;p13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16" name="Google Shape;1416;p13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17" name="Google Shape;1417;p138"/>
          <p:cNvSpPr txBox="1"/>
          <p:nvPr/>
        </p:nvSpPr>
        <p:spPr>
          <a:xfrm>
            <a:off x="2696452" y="4782477"/>
            <a:ext cx="5729100" cy="301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418" name="Google Shape;1418;p138"/>
          <p:cNvGrpSpPr/>
          <p:nvPr/>
        </p:nvGrpSpPr>
        <p:grpSpPr>
          <a:xfrm>
            <a:off x="312780" y="4766655"/>
            <a:ext cx="2220930" cy="352501"/>
            <a:chOff x="6077925" y="4856850"/>
            <a:chExt cx="6064800" cy="1143000"/>
          </a:xfrm>
        </p:grpSpPr>
        <p:sp>
          <p:nvSpPr>
            <p:cNvPr id="1419" name="Google Shape;1419;p13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20" name="Google Shape;1420;p13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421" name="Google Shape;1421;p138"/>
          <p:cNvPicPr preferRelativeResize="0"/>
          <p:nvPr/>
        </p:nvPicPr>
        <p:blipFill>
          <a:blip r:embed="rId5">
            <a:alphaModFix/>
          </a:blip>
          <a:stretch>
            <a:fillRect/>
          </a:stretch>
        </p:blipFill>
        <p:spPr>
          <a:xfrm>
            <a:off x="2254650" y="191241"/>
            <a:ext cx="4129407" cy="4457138"/>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25" name="Shape 1425"/>
        <p:cNvGrpSpPr/>
        <p:nvPr/>
      </p:nvGrpSpPr>
      <p:grpSpPr>
        <a:xfrm>
          <a:off x="0" y="0"/>
          <a:ext cx="0" cy="0"/>
          <a:chOff x="0" y="0"/>
          <a:chExt cx="0" cy="0"/>
        </a:xfrm>
      </p:grpSpPr>
      <p:sp>
        <p:nvSpPr>
          <p:cNvPr id="1426" name="Google Shape;1426;p13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27" name="Google Shape;1427;p13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28" name="Google Shape;1428;p139"/>
          <p:cNvSpPr/>
          <p:nvPr/>
        </p:nvSpPr>
        <p:spPr>
          <a:xfrm>
            <a:off x="0" y="4742888"/>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29" name="Google Shape;1429;p13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30" name="Google Shape;1430;p13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31" name="Google Shape;1431;p139"/>
          <p:cNvSpPr txBox="1"/>
          <p:nvPr/>
        </p:nvSpPr>
        <p:spPr>
          <a:xfrm>
            <a:off x="2696452" y="47824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432" name="Google Shape;1432;p139"/>
          <p:cNvGrpSpPr/>
          <p:nvPr/>
        </p:nvGrpSpPr>
        <p:grpSpPr>
          <a:xfrm>
            <a:off x="312780" y="4766655"/>
            <a:ext cx="2220930" cy="352501"/>
            <a:chOff x="6077925" y="4856850"/>
            <a:chExt cx="6064800" cy="1143000"/>
          </a:xfrm>
        </p:grpSpPr>
        <p:sp>
          <p:nvSpPr>
            <p:cNvPr id="1433" name="Google Shape;1433;p13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34" name="Google Shape;1434;p139"/>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435" name="Google Shape;1435;p139"/>
          <p:cNvSpPr txBox="1"/>
          <p:nvPr/>
        </p:nvSpPr>
        <p:spPr>
          <a:xfrm>
            <a:off x="351675" y="979857"/>
            <a:ext cx="8301900" cy="3510600"/>
          </a:xfrm>
          <a:prstGeom prst="rect">
            <a:avLst/>
          </a:prstGeom>
          <a:noFill/>
          <a:ln>
            <a:noFill/>
          </a:ln>
        </p:spPr>
        <p:txBody>
          <a:bodyPr anchorCtr="0" anchor="t" bIns="68575" lIns="68575" spcFirstLastPara="1" rIns="68575" wrap="square" tIns="68575">
            <a:noAutofit/>
          </a:bodyPr>
          <a:lstStyle/>
          <a:p>
            <a:pPr indent="0" lvl="0" marL="0" rtl="0" algn="l">
              <a:lnSpc>
                <a:spcPct val="115000"/>
              </a:lnSpc>
              <a:spcBef>
                <a:spcPts val="0"/>
              </a:spcBef>
              <a:spcAft>
                <a:spcPts val="0"/>
              </a:spcAft>
              <a:buNone/>
            </a:pPr>
            <a:r>
              <a:rPr lang="en" sz="1800">
                <a:solidFill>
                  <a:srgbClr val="2B2B2B"/>
                </a:solidFill>
              </a:rPr>
              <a:t>“UDL is a </a:t>
            </a:r>
            <a:r>
              <a:rPr b="1" lang="en" sz="1800">
                <a:solidFill>
                  <a:srgbClr val="2B2B2B"/>
                </a:solidFill>
              </a:rPr>
              <a:t>framework</a:t>
            </a:r>
            <a:r>
              <a:rPr lang="en" sz="1800">
                <a:solidFill>
                  <a:srgbClr val="2B2B2B"/>
                </a:solidFill>
              </a:rPr>
              <a:t> that guides the shift from designing learning environments and lessons with potential barriers to designing barrier-free, instructionally rich learning environments and lessons” (Nelson, 2014, p. 2) --</a:t>
            </a:r>
            <a:r>
              <a:rPr b="1" lang="en" sz="1800">
                <a:solidFill>
                  <a:srgbClr val="2B2B2B"/>
                </a:solidFill>
              </a:rPr>
              <a:t>Scientifically valid framework</a:t>
            </a:r>
            <a:endParaRPr b="1" sz="1800">
              <a:solidFill>
                <a:srgbClr val="2B2B2B"/>
              </a:solidFill>
            </a:endParaRPr>
          </a:p>
          <a:p>
            <a:pPr indent="0" lvl="0" marL="0" rtl="0" algn="l">
              <a:lnSpc>
                <a:spcPct val="115000"/>
              </a:lnSpc>
              <a:spcBef>
                <a:spcPts val="0"/>
              </a:spcBef>
              <a:spcAft>
                <a:spcPts val="0"/>
              </a:spcAft>
              <a:buNone/>
            </a:pPr>
            <a:r>
              <a:t/>
            </a:r>
            <a:endParaRPr sz="1800">
              <a:solidFill>
                <a:srgbClr val="2B2B2B"/>
              </a:solidFill>
            </a:endParaRPr>
          </a:p>
          <a:p>
            <a:pPr indent="0" lvl="0" marL="0" rtl="0" algn="l">
              <a:lnSpc>
                <a:spcPct val="115000"/>
              </a:lnSpc>
              <a:spcBef>
                <a:spcPts val="0"/>
              </a:spcBef>
              <a:spcAft>
                <a:spcPts val="0"/>
              </a:spcAft>
              <a:buNone/>
            </a:pPr>
            <a:r>
              <a:rPr lang="en" sz="1800">
                <a:solidFill>
                  <a:srgbClr val="262626"/>
                </a:solidFill>
              </a:rPr>
              <a:t>UDL provides a blueprint for creating instructional goals, methods, materials, and assessments that work for everyone--</a:t>
            </a:r>
            <a:r>
              <a:rPr b="1" lang="en" sz="1800">
                <a:solidFill>
                  <a:srgbClr val="262626"/>
                </a:solidFill>
              </a:rPr>
              <a:t>not</a:t>
            </a:r>
            <a:r>
              <a:rPr lang="en" sz="1800">
                <a:solidFill>
                  <a:srgbClr val="262626"/>
                </a:solidFill>
              </a:rPr>
              <a:t> a single, one-size-fits-all solution but rather </a:t>
            </a:r>
            <a:r>
              <a:rPr b="1" lang="en" sz="1800">
                <a:solidFill>
                  <a:srgbClr val="262626"/>
                </a:solidFill>
              </a:rPr>
              <a:t>flexible </a:t>
            </a:r>
            <a:r>
              <a:rPr lang="en" sz="1800">
                <a:solidFill>
                  <a:srgbClr val="262626"/>
                </a:solidFill>
              </a:rPr>
              <a:t>approaches that can be customized and adjusted for </a:t>
            </a:r>
            <a:r>
              <a:rPr b="1" i="1" lang="en" sz="1800">
                <a:solidFill>
                  <a:srgbClr val="262626"/>
                </a:solidFill>
              </a:rPr>
              <a:t>individual needs.</a:t>
            </a:r>
            <a:endParaRPr b="1" i="1" sz="1800">
              <a:solidFill>
                <a:srgbClr val="262626"/>
              </a:solidFill>
            </a:endParaRPr>
          </a:p>
          <a:p>
            <a:pPr indent="0" lvl="0" marL="0" rtl="0" algn="l">
              <a:lnSpc>
                <a:spcPct val="115000"/>
              </a:lnSpc>
              <a:spcBef>
                <a:spcPts val="0"/>
              </a:spcBef>
              <a:spcAft>
                <a:spcPts val="0"/>
              </a:spcAft>
              <a:buNone/>
            </a:pPr>
            <a:r>
              <a:t/>
            </a:r>
            <a:endParaRPr b="1" i="1" sz="1800">
              <a:solidFill>
                <a:srgbClr val="262626"/>
              </a:solidFill>
            </a:endParaRPr>
          </a:p>
          <a:p>
            <a:pPr indent="0" lvl="0" marL="0" rtl="0" algn="l">
              <a:lnSpc>
                <a:spcPct val="115000"/>
              </a:lnSpc>
              <a:spcBef>
                <a:spcPts val="0"/>
              </a:spcBef>
              <a:spcAft>
                <a:spcPts val="0"/>
              </a:spcAft>
              <a:buClr>
                <a:schemeClr val="dk1"/>
              </a:buClr>
              <a:buSzPts val="800"/>
              <a:buFont typeface="Arial"/>
              <a:buNone/>
            </a:pPr>
            <a:r>
              <a:rPr lang="en" sz="1800">
                <a:solidFill>
                  <a:schemeClr val="dk1"/>
                </a:solidFill>
              </a:rPr>
              <a:t>UDL involves helping all students succeed.</a:t>
            </a:r>
            <a:endParaRPr b="1" i="1" sz="1800">
              <a:solidFill>
                <a:srgbClr val="262626"/>
              </a:solidFill>
              <a:latin typeface="Open Sans"/>
              <a:ea typeface="Open Sans"/>
              <a:cs typeface="Open Sans"/>
              <a:sym typeface="Open Sans"/>
            </a:endParaRPr>
          </a:p>
        </p:txBody>
      </p:sp>
      <p:sp>
        <p:nvSpPr>
          <p:cNvPr id="1436" name="Google Shape;1436;p139"/>
          <p:cNvSpPr txBox="1"/>
          <p:nvPr/>
        </p:nvSpPr>
        <p:spPr>
          <a:xfrm>
            <a:off x="312938" y="227044"/>
            <a:ext cx="8653500" cy="646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3300">
                <a:solidFill>
                  <a:srgbClr val="D1190D"/>
                </a:solidFill>
                <a:latin typeface="Calibri"/>
                <a:ea typeface="Calibri"/>
                <a:cs typeface="Calibri"/>
                <a:sym typeface="Calibri"/>
              </a:rPr>
              <a:t>UDL is…</a:t>
            </a:r>
            <a:endParaRPr b="1" sz="3300">
              <a:solidFill>
                <a:srgbClr val="D1190D"/>
              </a:solidFill>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40" name="Shape 1440"/>
        <p:cNvGrpSpPr/>
        <p:nvPr/>
      </p:nvGrpSpPr>
      <p:grpSpPr>
        <a:xfrm>
          <a:off x="0" y="0"/>
          <a:ext cx="0" cy="0"/>
          <a:chOff x="0" y="0"/>
          <a:chExt cx="0" cy="0"/>
        </a:xfrm>
      </p:grpSpPr>
      <p:sp>
        <p:nvSpPr>
          <p:cNvPr id="1441" name="Google Shape;1441;p14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42" name="Google Shape;1442;p140"/>
          <p:cNvSpPr/>
          <p:nvPr/>
        </p:nvSpPr>
        <p:spPr>
          <a:xfrm>
            <a:off x="0" y="4792950"/>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43" name="Google Shape;1443;p140"/>
          <p:cNvSpPr txBox="1"/>
          <p:nvPr>
            <p:ph type="title"/>
          </p:nvPr>
        </p:nvSpPr>
        <p:spPr>
          <a:xfrm>
            <a:off x="380475" y="140119"/>
            <a:ext cx="8763600" cy="833100"/>
          </a:xfrm>
          <a:prstGeom prst="rect">
            <a:avLst/>
          </a:prstGeom>
          <a:noFill/>
          <a:ln>
            <a:noFill/>
          </a:ln>
        </p:spPr>
        <p:txBody>
          <a:bodyPr anchorCtr="0" anchor="t" bIns="0" lIns="0" spcFirstLastPara="1" rIns="0" wrap="square" tIns="193300">
            <a:normAutofit fontScale="90000"/>
          </a:bodyPr>
          <a:lstStyle/>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What are the barriers?</a:t>
            </a:r>
            <a:endParaRPr u="none">
              <a:solidFill>
                <a:srgbClr val="C80E2F"/>
              </a:solidFill>
              <a:latin typeface="Calibri"/>
              <a:ea typeface="Calibri"/>
              <a:cs typeface="Calibri"/>
              <a:sym typeface="Calibri"/>
            </a:endParaRPr>
          </a:p>
          <a:p>
            <a:pPr indent="0" lvl="0" marL="0" rtl="0" algn="l">
              <a:lnSpc>
                <a:spcPct val="100000"/>
              </a:lnSpc>
              <a:spcBef>
                <a:spcPts val="0"/>
              </a:spcBef>
              <a:spcAft>
                <a:spcPts val="0"/>
              </a:spcAft>
              <a:buNone/>
            </a:pPr>
            <a:r>
              <a:t/>
            </a:r>
            <a:endParaRPr sz="2000" u="none">
              <a:solidFill>
                <a:srgbClr val="C80E2F"/>
              </a:solidFill>
            </a:endParaRPr>
          </a:p>
          <a:p>
            <a:pPr indent="0" lvl="0" marL="0" rtl="0" algn="l">
              <a:lnSpc>
                <a:spcPct val="100000"/>
              </a:lnSpc>
              <a:spcBef>
                <a:spcPts val="0"/>
              </a:spcBef>
              <a:spcAft>
                <a:spcPts val="0"/>
              </a:spcAft>
              <a:buNone/>
            </a:pPr>
            <a:r>
              <a:t/>
            </a:r>
            <a:endParaRPr sz="2000" u="none">
              <a:solidFill>
                <a:srgbClr val="C80E2F"/>
              </a:solidFill>
            </a:endParaRPr>
          </a:p>
        </p:txBody>
      </p:sp>
      <p:sp>
        <p:nvSpPr>
          <p:cNvPr id="1444" name="Google Shape;1444;p14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45" name="Google Shape;1445;p14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46" name="Google Shape;1446;p140"/>
          <p:cNvSpPr txBox="1"/>
          <p:nvPr/>
        </p:nvSpPr>
        <p:spPr>
          <a:xfrm>
            <a:off x="2696452" y="47923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447" name="Google Shape;1447;p140"/>
          <p:cNvGrpSpPr/>
          <p:nvPr/>
        </p:nvGrpSpPr>
        <p:grpSpPr>
          <a:xfrm>
            <a:off x="317655" y="4817280"/>
            <a:ext cx="2220930" cy="352501"/>
            <a:chOff x="6077925" y="4856850"/>
            <a:chExt cx="6064800" cy="1143000"/>
          </a:xfrm>
        </p:grpSpPr>
        <p:sp>
          <p:nvSpPr>
            <p:cNvPr id="1448" name="Google Shape;1448;p14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49" name="Google Shape;1449;p140"/>
            <p:cNvPicPr preferRelativeResize="0"/>
            <p:nvPr/>
          </p:nvPicPr>
          <p:blipFill>
            <a:blip r:embed="rId3">
              <a:alphaModFix/>
            </a:blip>
            <a:stretch>
              <a:fillRect/>
            </a:stretch>
          </p:blipFill>
          <p:spPr>
            <a:xfrm>
              <a:off x="6369202" y="4941951"/>
              <a:ext cx="5634652" cy="938175"/>
            </a:xfrm>
            <a:prstGeom prst="rect">
              <a:avLst/>
            </a:prstGeom>
            <a:noFill/>
            <a:ln>
              <a:noFill/>
            </a:ln>
          </p:spPr>
        </p:pic>
      </p:grpSp>
      <p:sp>
        <p:nvSpPr>
          <p:cNvPr id="1450" name="Google Shape;1450;p140"/>
          <p:cNvSpPr txBox="1"/>
          <p:nvPr/>
        </p:nvSpPr>
        <p:spPr>
          <a:xfrm>
            <a:off x="446644" y="741356"/>
            <a:ext cx="80982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400"/>
          </a:p>
        </p:txBody>
      </p:sp>
      <p:sp>
        <p:nvSpPr>
          <p:cNvPr id="1451" name="Google Shape;1451;p140"/>
          <p:cNvSpPr txBox="1"/>
          <p:nvPr/>
        </p:nvSpPr>
        <p:spPr>
          <a:xfrm>
            <a:off x="4992731" y="846150"/>
            <a:ext cx="4099200" cy="3345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1500"/>
          </a:p>
        </p:txBody>
      </p:sp>
      <p:sp>
        <p:nvSpPr>
          <p:cNvPr id="1452" name="Google Shape;1452;p140"/>
          <p:cNvSpPr txBox="1"/>
          <p:nvPr/>
        </p:nvSpPr>
        <p:spPr>
          <a:xfrm>
            <a:off x="446644" y="887831"/>
            <a:ext cx="8098200" cy="2343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800"/>
              <a:t>Learning barriers are those elements of a lesson or the environment that prevent a learner from reaching the goal.</a:t>
            </a:r>
            <a:endParaRPr sz="1800"/>
          </a:p>
          <a:p>
            <a:pPr indent="0" lvl="0" marL="0" rtl="0" algn="l">
              <a:spcBef>
                <a:spcPts val="0"/>
              </a:spcBef>
              <a:spcAft>
                <a:spcPts val="0"/>
              </a:spcAft>
              <a:buNone/>
            </a:pPr>
            <a:r>
              <a:t/>
            </a:r>
            <a:endParaRPr sz="1800"/>
          </a:p>
          <a:p>
            <a:pPr indent="0" lvl="0" marL="0" rtl="0" algn="l">
              <a:lnSpc>
                <a:spcPct val="115000"/>
              </a:lnSpc>
              <a:spcBef>
                <a:spcPts val="0"/>
              </a:spcBef>
              <a:spcAft>
                <a:spcPts val="0"/>
              </a:spcAft>
              <a:buNone/>
            </a:pPr>
            <a:r>
              <a:rPr lang="en" sz="1800">
                <a:solidFill>
                  <a:schemeClr val="dk1"/>
                </a:solidFill>
              </a:rPr>
              <a:t>“</a:t>
            </a:r>
            <a:r>
              <a:rPr i="1" lang="en" sz="1800">
                <a:solidFill>
                  <a:schemeClr val="dk1"/>
                </a:solidFill>
              </a:rPr>
              <a:t>barriers to learning are not, in fact, inherent in the capacities of learners, but instead arise in learners' interactions with inflexible educational goals, materials, methods, and assessments.</a:t>
            </a:r>
            <a:r>
              <a:rPr lang="en" sz="1800">
                <a:solidFill>
                  <a:schemeClr val="dk1"/>
                </a:solidFill>
              </a:rPr>
              <a:t>”</a:t>
            </a:r>
            <a:endParaRPr sz="1800">
              <a:solidFill>
                <a:schemeClr val="dk1"/>
              </a:solidFill>
            </a:endParaRPr>
          </a:p>
          <a:p>
            <a:pPr indent="0" lvl="0" marL="0" rtl="0" algn="l">
              <a:lnSpc>
                <a:spcPct val="115000"/>
              </a:lnSpc>
              <a:spcBef>
                <a:spcPts val="0"/>
              </a:spcBef>
              <a:spcAft>
                <a:spcPts val="0"/>
              </a:spcAft>
              <a:buNone/>
            </a:pPr>
            <a:r>
              <a:rPr lang="en" sz="1800">
                <a:solidFill>
                  <a:schemeClr val="dk1"/>
                </a:solidFill>
              </a:rPr>
              <a:t>(Dr. David Rose. </a:t>
            </a:r>
            <a:r>
              <a:rPr i="1" lang="en" sz="1800">
                <a:solidFill>
                  <a:schemeClr val="dk1"/>
                </a:solidFill>
              </a:rPr>
              <a:t>Teaching Every Student in the Digital Age</a:t>
            </a:r>
            <a:r>
              <a:rPr lang="en" sz="1800">
                <a:solidFill>
                  <a:schemeClr val="dk1"/>
                </a:solidFill>
              </a:rPr>
              <a:t>, p. vi)</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
        <p:nvSpPr>
          <p:cNvPr id="1453" name="Google Shape;1453;p140"/>
          <p:cNvSpPr txBox="1"/>
          <p:nvPr/>
        </p:nvSpPr>
        <p:spPr>
          <a:xfrm>
            <a:off x="446644" y="3231581"/>
            <a:ext cx="7947000" cy="833100"/>
          </a:xfrm>
          <a:prstGeom prst="rect">
            <a:avLst/>
          </a:prstGeom>
          <a:noFill/>
          <a:ln>
            <a:noFill/>
          </a:ln>
        </p:spPr>
        <p:txBody>
          <a:bodyPr anchorCtr="0" anchor="t" bIns="68575" lIns="68575" spcFirstLastPara="1" rIns="68575" wrap="square" tIns="68575">
            <a:noAutofit/>
          </a:bodyPr>
          <a:lstStyle/>
          <a:p>
            <a:pPr indent="0" lvl="0" marL="0" rtl="0" algn="l">
              <a:lnSpc>
                <a:spcPct val="115000"/>
              </a:lnSpc>
              <a:spcBef>
                <a:spcPts val="500"/>
              </a:spcBef>
              <a:spcAft>
                <a:spcPts val="0"/>
              </a:spcAft>
              <a:buNone/>
            </a:pPr>
            <a:r>
              <a:rPr lang="en" sz="1800">
                <a:solidFill>
                  <a:schemeClr val="dk1"/>
                </a:solidFill>
              </a:rPr>
              <a:t>A </a:t>
            </a:r>
            <a:r>
              <a:rPr b="1" lang="en" sz="1800">
                <a:solidFill>
                  <a:schemeClr val="dk1"/>
                </a:solidFill>
              </a:rPr>
              <a:t>building</a:t>
            </a:r>
            <a:r>
              <a:rPr lang="en" sz="1800">
                <a:solidFill>
                  <a:schemeClr val="dk1"/>
                </a:solidFill>
              </a:rPr>
              <a:t> barrier might be </a:t>
            </a:r>
            <a:r>
              <a:rPr lang="en" sz="1800" u="sng">
                <a:solidFill>
                  <a:schemeClr val="dk1"/>
                </a:solidFill>
              </a:rPr>
              <a:t>stairs;</a:t>
            </a:r>
            <a:r>
              <a:rPr lang="en" sz="1800">
                <a:solidFill>
                  <a:schemeClr val="dk1"/>
                </a:solidFill>
              </a:rPr>
              <a:t> </a:t>
            </a:r>
            <a:endParaRPr sz="1800">
              <a:solidFill>
                <a:schemeClr val="dk1"/>
              </a:solidFill>
            </a:endParaRPr>
          </a:p>
          <a:p>
            <a:pPr indent="342900" lvl="0" marL="685800" rtl="0" algn="l">
              <a:lnSpc>
                <a:spcPct val="115000"/>
              </a:lnSpc>
              <a:spcBef>
                <a:spcPts val="500"/>
              </a:spcBef>
              <a:spcAft>
                <a:spcPts val="0"/>
              </a:spcAft>
              <a:buClr>
                <a:schemeClr val="dk1"/>
              </a:buClr>
              <a:buSzPts val="800"/>
              <a:buFont typeface="Arial"/>
              <a:buNone/>
            </a:pPr>
            <a:r>
              <a:rPr lang="en" sz="1800">
                <a:solidFill>
                  <a:schemeClr val="dk1"/>
                </a:solidFill>
              </a:rPr>
              <a:t>a change made to the building might be _______________.</a:t>
            </a:r>
            <a:endParaRPr sz="14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57" name="Shape 1457"/>
        <p:cNvGrpSpPr/>
        <p:nvPr/>
      </p:nvGrpSpPr>
      <p:grpSpPr>
        <a:xfrm>
          <a:off x="0" y="0"/>
          <a:ext cx="0" cy="0"/>
          <a:chOff x="0" y="0"/>
          <a:chExt cx="0" cy="0"/>
        </a:xfrm>
      </p:grpSpPr>
      <p:sp>
        <p:nvSpPr>
          <p:cNvPr id="1458" name="Google Shape;1458;p14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59" name="Google Shape;1459;p141"/>
          <p:cNvSpPr/>
          <p:nvPr/>
        </p:nvSpPr>
        <p:spPr>
          <a:xfrm>
            <a:off x="0" y="4792950"/>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0" name="Google Shape;1460;p141"/>
          <p:cNvSpPr txBox="1"/>
          <p:nvPr>
            <p:ph type="title"/>
          </p:nvPr>
        </p:nvSpPr>
        <p:spPr>
          <a:xfrm>
            <a:off x="446644" y="57150"/>
            <a:ext cx="4271100" cy="833100"/>
          </a:xfrm>
          <a:prstGeom prst="rect">
            <a:avLst/>
          </a:prstGeom>
          <a:noFill/>
          <a:ln>
            <a:noFill/>
          </a:ln>
        </p:spPr>
        <p:txBody>
          <a:bodyPr anchorCtr="0" anchor="t" bIns="0" lIns="0" spcFirstLastPara="1" rIns="0" wrap="square" tIns="193300">
            <a:normAutofit fontScale="90000"/>
          </a:bodyPr>
          <a:lstStyle/>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Learning barriers might be…</a:t>
            </a:r>
            <a:endParaRPr u="none">
              <a:solidFill>
                <a:srgbClr val="C80E2F"/>
              </a:solidFill>
              <a:latin typeface="Calibri"/>
              <a:ea typeface="Calibri"/>
              <a:cs typeface="Calibri"/>
              <a:sym typeface="Calibri"/>
            </a:endParaRPr>
          </a:p>
          <a:p>
            <a:pPr indent="0" lvl="0" marL="0" rtl="0" algn="l">
              <a:lnSpc>
                <a:spcPct val="100000"/>
              </a:lnSpc>
              <a:spcBef>
                <a:spcPts val="0"/>
              </a:spcBef>
              <a:spcAft>
                <a:spcPts val="0"/>
              </a:spcAft>
              <a:buNone/>
            </a:pPr>
            <a:r>
              <a:t/>
            </a:r>
            <a:endParaRPr sz="2000" u="none">
              <a:solidFill>
                <a:srgbClr val="C80E2F"/>
              </a:solidFill>
            </a:endParaRPr>
          </a:p>
          <a:p>
            <a:pPr indent="0" lvl="0" marL="0" rtl="0" algn="l">
              <a:lnSpc>
                <a:spcPct val="100000"/>
              </a:lnSpc>
              <a:spcBef>
                <a:spcPts val="0"/>
              </a:spcBef>
              <a:spcAft>
                <a:spcPts val="0"/>
              </a:spcAft>
              <a:buNone/>
            </a:pPr>
            <a:r>
              <a:t/>
            </a:r>
            <a:endParaRPr sz="2000" u="none">
              <a:solidFill>
                <a:srgbClr val="C80E2F"/>
              </a:solidFill>
            </a:endParaRPr>
          </a:p>
        </p:txBody>
      </p:sp>
      <p:sp>
        <p:nvSpPr>
          <p:cNvPr id="1461" name="Google Shape;1461;p14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62" name="Google Shape;1462;p14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63" name="Google Shape;1463;p141"/>
          <p:cNvSpPr txBox="1"/>
          <p:nvPr/>
        </p:nvSpPr>
        <p:spPr>
          <a:xfrm>
            <a:off x="2696452" y="47923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464" name="Google Shape;1464;p141"/>
          <p:cNvGrpSpPr/>
          <p:nvPr/>
        </p:nvGrpSpPr>
        <p:grpSpPr>
          <a:xfrm>
            <a:off x="317655" y="4817280"/>
            <a:ext cx="2220930" cy="352501"/>
            <a:chOff x="6077925" y="4856850"/>
            <a:chExt cx="6064800" cy="1143000"/>
          </a:xfrm>
        </p:grpSpPr>
        <p:sp>
          <p:nvSpPr>
            <p:cNvPr id="1465" name="Google Shape;1465;p14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66" name="Google Shape;1466;p141"/>
            <p:cNvPicPr preferRelativeResize="0"/>
            <p:nvPr/>
          </p:nvPicPr>
          <p:blipFill>
            <a:blip r:embed="rId3">
              <a:alphaModFix/>
            </a:blip>
            <a:stretch>
              <a:fillRect/>
            </a:stretch>
          </p:blipFill>
          <p:spPr>
            <a:xfrm>
              <a:off x="6369202" y="4941951"/>
              <a:ext cx="5634652" cy="938175"/>
            </a:xfrm>
            <a:prstGeom prst="rect">
              <a:avLst/>
            </a:prstGeom>
            <a:noFill/>
            <a:ln>
              <a:noFill/>
            </a:ln>
          </p:spPr>
        </p:pic>
      </p:grpSp>
      <p:sp>
        <p:nvSpPr>
          <p:cNvPr id="1467" name="Google Shape;1467;p141"/>
          <p:cNvSpPr txBox="1"/>
          <p:nvPr/>
        </p:nvSpPr>
        <p:spPr>
          <a:xfrm>
            <a:off x="446644" y="741356"/>
            <a:ext cx="80982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400"/>
          </a:p>
        </p:txBody>
      </p:sp>
      <p:sp>
        <p:nvSpPr>
          <p:cNvPr id="1468" name="Google Shape;1468;p141"/>
          <p:cNvSpPr txBox="1"/>
          <p:nvPr/>
        </p:nvSpPr>
        <p:spPr>
          <a:xfrm>
            <a:off x="4992731" y="846150"/>
            <a:ext cx="4099200" cy="3345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1500"/>
          </a:p>
        </p:txBody>
      </p:sp>
      <p:sp>
        <p:nvSpPr>
          <p:cNvPr id="1469" name="Google Shape;1469;p141"/>
          <p:cNvSpPr/>
          <p:nvPr/>
        </p:nvSpPr>
        <p:spPr>
          <a:xfrm>
            <a:off x="317813" y="846150"/>
            <a:ext cx="4271100" cy="986700"/>
          </a:xfrm>
          <a:prstGeom prst="flowChartAlternateProcess">
            <a:avLst/>
          </a:prstGeom>
          <a:solidFill>
            <a:srgbClr val="FCE5CD"/>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Clr>
                <a:schemeClr val="dk1"/>
              </a:buClr>
              <a:buSzPts val="800"/>
              <a:buFont typeface="Arial"/>
              <a:buNone/>
            </a:pPr>
            <a:r>
              <a:rPr lang="en" sz="1700">
                <a:solidFill>
                  <a:schemeClr val="dk1"/>
                </a:solidFill>
              </a:rPr>
              <a:t>Alphabet posters are hung on the narrowest wall because they visually look best there</a:t>
            </a:r>
            <a:endParaRPr sz="1700">
              <a:solidFill>
                <a:schemeClr val="dk1"/>
              </a:solidFill>
            </a:endParaRPr>
          </a:p>
        </p:txBody>
      </p:sp>
      <p:sp>
        <p:nvSpPr>
          <p:cNvPr id="1470" name="Google Shape;1470;p141"/>
          <p:cNvSpPr/>
          <p:nvPr/>
        </p:nvSpPr>
        <p:spPr>
          <a:xfrm>
            <a:off x="317813" y="2026003"/>
            <a:ext cx="4271100" cy="833100"/>
          </a:xfrm>
          <a:prstGeom prst="flowChartAlternateProcess">
            <a:avLst/>
          </a:prstGeom>
          <a:solidFill>
            <a:srgbClr val="FCE5CD"/>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Learners are not motivated in math class. The goals are disconnected from their interests and experience.</a:t>
            </a:r>
            <a:endParaRPr sz="1700">
              <a:solidFill>
                <a:schemeClr val="dk1"/>
              </a:solidFill>
            </a:endParaRPr>
          </a:p>
        </p:txBody>
      </p:sp>
      <p:sp>
        <p:nvSpPr>
          <p:cNvPr id="1471" name="Google Shape;1471;p141"/>
          <p:cNvSpPr/>
          <p:nvPr/>
        </p:nvSpPr>
        <p:spPr>
          <a:xfrm>
            <a:off x="317813" y="3204825"/>
            <a:ext cx="4271100" cy="986700"/>
          </a:xfrm>
          <a:prstGeom prst="flowChartAlternateProcess">
            <a:avLst/>
          </a:prstGeom>
          <a:solidFill>
            <a:srgbClr val="FCE5CD"/>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Learners know that each day they need to come having read a chapter of the textbook and ready to take notes on that information.</a:t>
            </a:r>
            <a:endParaRPr sz="1700">
              <a:solidFill>
                <a:schemeClr val="dk1"/>
              </a:solidFill>
            </a:endParaRPr>
          </a:p>
        </p:txBody>
      </p:sp>
      <p:sp>
        <p:nvSpPr>
          <p:cNvPr id="1472" name="Google Shape;1472;p141"/>
          <p:cNvSpPr txBox="1"/>
          <p:nvPr>
            <p:ph type="title"/>
          </p:nvPr>
        </p:nvSpPr>
        <p:spPr>
          <a:xfrm>
            <a:off x="5139656" y="110325"/>
            <a:ext cx="3405300" cy="833100"/>
          </a:xfrm>
          <a:prstGeom prst="rect">
            <a:avLst/>
          </a:prstGeom>
          <a:noFill/>
          <a:ln>
            <a:noFill/>
          </a:ln>
        </p:spPr>
        <p:txBody>
          <a:bodyPr anchorCtr="0" anchor="t" bIns="0" lIns="0" spcFirstLastPara="1" rIns="0" wrap="square" tIns="193300">
            <a:normAutofit fontScale="90000"/>
          </a:bodyPr>
          <a:lstStyle/>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Removing barriers</a:t>
            </a:r>
            <a:endParaRPr u="none">
              <a:solidFill>
                <a:srgbClr val="C80E2F"/>
              </a:solidFill>
              <a:latin typeface="Calibri"/>
              <a:ea typeface="Calibri"/>
              <a:cs typeface="Calibri"/>
              <a:sym typeface="Calibri"/>
            </a:endParaRPr>
          </a:p>
          <a:p>
            <a:pPr indent="0" lvl="0" marL="0" rtl="0" algn="l">
              <a:lnSpc>
                <a:spcPct val="100000"/>
              </a:lnSpc>
              <a:spcBef>
                <a:spcPts val="0"/>
              </a:spcBef>
              <a:spcAft>
                <a:spcPts val="0"/>
              </a:spcAft>
              <a:buNone/>
            </a:pPr>
            <a:r>
              <a:t/>
            </a:r>
            <a:endParaRPr sz="2000" u="none">
              <a:solidFill>
                <a:srgbClr val="C80E2F"/>
              </a:solidFill>
            </a:endParaRPr>
          </a:p>
          <a:p>
            <a:pPr indent="0" lvl="0" marL="0" rtl="0" algn="l">
              <a:lnSpc>
                <a:spcPct val="100000"/>
              </a:lnSpc>
              <a:spcBef>
                <a:spcPts val="0"/>
              </a:spcBef>
              <a:spcAft>
                <a:spcPts val="0"/>
              </a:spcAft>
              <a:buNone/>
            </a:pPr>
            <a:r>
              <a:t/>
            </a:r>
            <a:endParaRPr sz="2000" u="none">
              <a:solidFill>
                <a:srgbClr val="C80E2F"/>
              </a:solidFill>
            </a:endParaRPr>
          </a:p>
        </p:txBody>
      </p:sp>
      <p:sp>
        <p:nvSpPr>
          <p:cNvPr id="1473" name="Google Shape;1473;p141"/>
          <p:cNvSpPr/>
          <p:nvPr/>
        </p:nvSpPr>
        <p:spPr>
          <a:xfrm>
            <a:off x="4821056" y="890325"/>
            <a:ext cx="4056900" cy="986700"/>
          </a:xfrm>
          <a:prstGeom prst="flowChartAlternateProcess">
            <a:avLst/>
          </a:prstGeom>
          <a:solidFill>
            <a:srgbClr val="D9EAD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Alphabet posters are hung on a spot where learners can see them easily (resource)</a:t>
            </a:r>
            <a:endParaRPr sz="1700">
              <a:solidFill>
                <a:schemeClr val="dk1"/>
              </a:solidFill>
            </a:endParaRPr>
          </a:p>
        </p:txBody>
      </p:sp>
      <p:sp>
        <p:nvSpPr>
          <p:cNvPr id="1474" name="Google Shape;1474;p141"/>
          <p:cNvSpPr/>
          <p:nvPr/>
        </p:nvSpPr>
        <p:spPr>
          <a:xfrm>
            <a:off x="4778663" y="2024925"/>
            <a:ext cx="4099200" cy="1050900"/>
          </a:xfrm>
          <a:prstGeom prst="flowChartAlternateProcess">
            <a:avLst/>
          </a:prstGeom>
          <a:solidFill>
            <a:srgbClr val="D9EAD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The goal is rewritten to highlight an authentic application of the mathematical content to the real world.</a:t>
            </a:r>
            <a:endParaRPr sz="1700">
              <a:solidFill>
                <a:schemeClr val="dk1"/>
              </a:solidFill>
            </a:endParaRPr>
          </a:p>
        </p:txBody>
      </p:sp>
      <p:sp>
        <p:nvSpPr>
          <p:cNvPr id="1475" name="Google Shape;1475;p141"/>
          <p:cNvSpPr/>
          <p:nvPr/>
        </p:nvSpPr>
        <p:spPr>
          <a:xfrm>
            <a:off x="4778663" y="3223416"/>
            <a:ext cx="4271100" cy="986700"/>
          </a:xfrm>
          <a:prstGeom prst="flowChartAlternateProcess">
            <a:avLst/>
          </a:prstGeom>
          <a:solidFill>
            <a:srgbClr val="D9EAD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Provide the reading materials in various formats (audio, digital, print) along with comprehension supports </a:t>
            </a:r>
            <a:endParaRPr sz="1700">
              <a:solidFill>
                <a:schemeClr val="dk1"/>
              </a:solidFill>
            </a:endParaRPr>
          </a:p>
        </p:txBody>
      </p:sp>
      <p:sp>
        <p:nvSpPr>
          <p:cNvPr id="1476" name="Google Shape;1476;p141">
            <a:hlinkClick r:id="rId4"/>
          </p:cNvPr>
          <p:cNvSpPr/>
          <p:nvPr/>
        </p:nvSpPr>
        <p:spPr>
          <a:xfrm>
            <a:off x="0" y="3905250"/>
            <a:ext cx="9600" cy="96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480" name="Shape 1480"/>
        <p:cNvGrpSpPr/>
        <p:nvPr/>
      </p:nvGrpSpPr>
      <p:grpSpPr>
        <a:xfrm>
          <a:off x="0" y="0"/>
          <a:ext cx="0" cy="0"/>
          <a:chOff x="0" y="0"/>
          <a:chExt cx="0" cy="0"/>
        </a:xfrm>
      </p:grpSpPr>
      <p:sp>
        <p:nvSpPr>
          <p:cNvPr id="1481" name="Google Shape;1481;p14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Data and Analysis</a:t>
            </a:r>
            <a:endParaRPr b="1">
              <a:solidFill>
                <a:schemeClr val="lt1"/>
              </a:solidFill>
            </a:endParaRPr>
          </a:p>
        </p:txBody>
      </p:sp>
      <p:sp>
        <p:nvSpPr>
          <p:cNvPr id="1482" name="Google Shape;1482;p1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p1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Exercise</a:t>
            </a:r>
            <a:endParaRPr/>
          </a:p>
        </p:txBody>
      </p:sp>
      <p:sp>
        <p:nvSpPr>
          <p:cNvPr id="1488" name="Google Shape;1488;p1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Given a baggy of legos</a:t>
            </a:r>
            <a:endParaRPr/>
          </a:p>
          <a:p>
            <a:pPr indent="0" lvl="0" marL="0" rtl="0" algn="l">
              <a:spcBef>
                <a:spcPts val="1200"/>
              </a:spcBef>
              <a:spcAft>
                <a:spcPts val="1200"/>
              </a:spcAft>
              <a:buNone/>
            </a:pPr>
            <a:r>
              <a:rPr lang="en"/>
              <a:t>Do something with them … in 5 minutes</a:t>
            </a:r>
            <a:endParaRPr/>
          </a:p>
        </p:txBody>
      </p:sp>
      <p:sp>
        <p:nvSpPr>
          <p:cNvPr id="1489" name="Google Shape;1489;p1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p1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Debrief</a:t>
            </a:r>
            <a:endParaRPr/>
          </a:p>
        </p:txBody>
      </p:sp>
      <p:sp>
        <p:nvSpPr>
          <p:cNvPr id="1495" name="Google Shape;1495;p1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did you do?</a:t>
            </a:r>
            <a:endParaRPr/>
          </a:p>
          <a:p>
            <a:pPr indent="0" lvl="0" marL="0" rtl="0" algn="l">
              <a:spcBef>
                <a:spcPts val="1200"/>
              </a:spcBef>
              <a:spcAft>
                <a:spcPts val="1200"/>
              </a:spcAft>
              <a:buNone/>
            </a:pPr>
            <a:r>
              <a:t/>
            </a:r>
            <a:endParaRPr/>
          </a:p>
        </p:txBody>
      </p:sp>
      <p:sp>
        <p:nvSpPr>
          <p:cNvPr id="1496" name="Google Shape;1496;p1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8"/>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56" name="Google Shape;156;p28"/>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57" name="Google Shape;157;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8" name="Google Shape;158;p28"/>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1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1502" name="Google Shape;1502;p1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By the end of Grade 8</a:t>
            </a:r>
            <a:endParaRPr/>
          </a:p>
          <a:p>
            <a:pPr indent="0" lvl="0" marL="0" rtl="0" algn="l">
              <a:spcBef>
                <a:spcPts val="1200"/>
              </a:spcBef>
              <a:spcAft>
                <a:spcPts val="0"/>
              </a:spcAft>
              <a:buNone/>
            </a:pPr>
            <a:r>
              <a:rPr lang="en"/>
              <a:t>• </a:t>
            </a:r>
            <a:r>
              <a:rPr lang="en"/>
              <a:t>People use digital devices and tools to automate the collection, use, and transformation of data.</a:t>
            </a:r>
            <a:endParaRPr/>
          </a:p>
          <a:p>
            <a:pPr indent="0" lvl="0" marL="0" rtl="0" algn="l">
              <a:spcBef>
                <a:spcPts val="1200"/>
              </a:spcBef>
              <a:spcAft>
                <a:spcPts val="0"/>
              </a:spcAft>
              <a:buNone/>
            </a:pPr>
            <a:r>
              <a:rPr lang="en"/>
              <a:t>• The manner in which data is collected and transformed is influenced by the type of digital device(s) available and the intended use of the data.</a:t>
            </a:r>
            <a:endParaRPr/>
          </a:p>
          <a:p>
            <a:pPr indent="0" lvl="0" marL="0" rtl="0" algn="l">
              <a:spcBef>
                <a:spcPts val="1200"/>
              </a:spcBef>
              <a:spcAft>
                <a:spcPts val="0"/>
              </a:spcAft>
              <a:buNone/>
            </a:pPr>
            <a:r>
              <a:rPr lang="en"/>
              <a:t>•  Data is represented in many formats. Software tools translate the low-level representation of bits into a form understandable by individuals. Data is organized and accessible based on the application used to store it.</a:t>
            </a:r>
            <a:endParaRPr/>
          </a:p>
          <a:p>
            <a:pPr indent="0" lvl="0" marL="0" rtl="0" algn="l">
              <a:spcBef>
                <a:spcPts val="1200"/>
              </a:spcBef>
              <a:spcAft>
                <a:spcPts val="0"/>
              </a:spcAft>
              <a:buNone/>
            </a:pPr>
            <a:r>
              <a:rPr lang="en"/>
              <a:t>• The purpose of cleaning data is to remove errors and make it easier for computers to process. </a:t>
            </a:r>
            <a:endParaRPr/>
          </a:p>
          <a:p>
            <a:pPr indent="0" lvl="0" marL="0" rtl="0" algn="l">
              <a:spcBef>
                <a:spcPts val="1200"/>
              </a:spcBef>
              <a:spcAft>
                <a:spcPts val="0"/>
              </a:spcAft>
              <a:buNone/>
            </a:pPr>
            <a:r>
              <a:rPr lang="en"/>
              <a:t>• Computer models can be used to simulate events, examine theories and inferences, or make predictions. </a:t>
            </a:r>
            <a:endParaRPr/>
          </a:p>
          <a:p>
            <a:pPr indent="0" lvl="0" marL="0" rtl="0" algn="l">
              <a:spcBef>
                <a:spcPts val="1200"/>
              </a:spcBef>
              <a:spcAft>
                <a:spcPts val="1200"/>
              </a:spcAft>
              <a:buNone/>
            </a:pPr>
            <a:r>
              <a:t/>
            </a:r>
            <a:endParaRPr/>
          </a:p>
        </p:txBody>
      </p:sp>
      <p:sp>
        <p:nvSpPr>
          <p:cNvPr id="1503" name="Google Shape;1503;p1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p1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1509" name="Google Shape;1509;p1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In many ways the Data Standard is the hardest of the standards. While it is with the best of intentions we want to help students learn the skills they need to analyze data properly, these skills can often be misinterpreted for other motives.</a:t>
            </a:r>
            <a:endParaRPr/>
          </a:p>
          <a:p>
            <a:pPr indent="0" lvl="0" marL="0" rtl="0" algn="l">
              <a:spcBef>
                <a:spcPts val="1200"/>
              </a:spcBef>
              <a:spcAft>
                <a:spcPts val="0"/>
              </a:spcAft>
              <a:buNone/>
            </a:pPr>
            <a:r>
              <a:rPr lang="en"/>
              <a:t>The important points in the Data Standard continuing with data concepts both from the 6-8 standard but also the math standard.</a:t>
            </a:r>
            <a:endParaRPr/>
          </a:p>
          <a:p>
            <a:pPr indent="0" lvl="0" marL="0" rtl="0" algn="l">
              <a:spcBef>
                <a:spcPts val="1200"/>
              </a:spcBef>
              <a:spcAft>
                <a:spcPts val="0"/>
              </a:spcAft>
              <a:buNone/>
            </a:pPr>
            <a:r>
              <a:rPr lang="en"/>
              <a:t>The important thing to remember with the data standard is that we are:</a:t>
            </a:r>
            <a:endParaRPr/>
          </a:p>
          <a:p>
            <a:pPr indent="0" lvl="0" marL="0" rtl="0" algn="l">
              <a:spcBef>
                <a:spcPts val="1200"/>
              </a:spcBef>
              <a:spcAft>
                <a:spcPts val="0"/>
              </a:spcAft>
              <a:buNone/>
            </a:pPr>
            <a:r>
              <a:rPr lang="en"/>
              <a:t>1 - Trying to help students understand the nature of data</a:t>
            </a:r>
            <a:endParaRPr/>
          </a:p>
          <a:p>
            <a:pPr indent="0" lvl="0" marL="0" rtl="0" algn="l">
              <a:spcBef>
                <a:spcPts val="1200"/>
              </a:spcBef>
              <a:spcAft>
                <a:spcPts val="0"/>
              </a:spcAft>
              <a:buNone/>
            </a:pPr>
            <a:r>
              <a:rPr lang="en"/>
              <a:t>2 - Begin to use some simple analysis and visualization tools</a:t>
            </a:r>
            <a:endParaRPr/>
          </a:p>
          <a:p>
            <a:pPr indent="0" lvl="0" marL="0" rtl="0" algn="l">
              <a:spcBef>
                <a:spcPts val="1200"/>
              </a:spcBef>
              <a:spcAft>
                <a:spcPts val="1200"/>
              </a:spcAft>
              <a:buNone/>
            </a:pPr>
            <a:r>
              <a:rPr lang="en"/>
              <a:t>3 - Challenge students in why they are accepting the tool’s output as fact.</a:t>
            </a:r>
            <a:endParaRPr/>
          </a:p>
        </p:txBody>
      </p:sp>
      <p:sp>
        <p:nvSpPr>
          <p:cNvPr id="1510" name="Google Shape;1510;p1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p147"/>
          <p:cNvSpPr txBox="1"/>
          <p:nvPr>
            <p:ph type="title"/>
          </p:nvPr>
        </p:nvSpPr>
        <p:spPr>
          <a:xfrm>
            <a:off x="24575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Grade 6-8 Data Sciences Expectation</a:t>
            </a:r>
            <a:endParaRPr/>
          </a:p>
        </p:txBody>
      </p:sp>
      <p:graphicFrame>
        <p:nvGraphicFramePr>
          <p:cNvPr id="1516" name="Google Shape;1516;p147"/>
          <p:cNvGraphicFramePr/>
          <p:nvPr/>
        </p:nvGraphicFramePr>
        <p:xfrm>
          <a:off x="200425" y="703700"/>
          <a:ext cx="3000000" cy="3000000"/>
        </p:xfrm>
        <a:graphic>
          <a:graphicData uri="http://schemas.openxmlformats.org/drawingml/2006/table">
            <a:tbl>
              <a:tblPr>
                <a:noFill/>
                <a:tableStyleId>{1B7AB638-948D-4D40-8156-22DA9B22E39A}</a:tableStyleId>
              </a:tblPr>
              <a:tblGrid>
                <a:gridCol w="4371575"/>
                <a:gridCol w="4371575"/>
              </a:tblGrid>
              <a:tr h="389050">
                <a:tc>
                  <a:txBody>
                    <a:bodyPr/>
                    <a:lstStyle/>
                    <a:p>
                      <a:pPr indent="0" lvl="0" marL="0" rtl="0" algn="l">
                        <a:spcBef>
                          <a:spcPts val="0"/>
                        </a:spcBef>
                        <a:spcAft>
                          <a:spcPts val="0"/>
                        </a:spcAft>
                        <a:buNone/>
                      </a:pPr>
                      <a:r>
                        <a:rPr lang="en" sz="1200"/>
                        <a:t>Core Idea</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r>
              <a:tr h="1170325">
                <a:tc>
                  <a:txBody>
                    <a:bodyPr/>
                    <a:lstStyle/>
                    <a:p>
                      <a:pPr indent="0" lvl="0" marL="0" rtl="0" algn="l">
                        <a:spcBef>
                          <a:spcPts val="0"/>
                        </a:spcBef>
                        <a:spcAft>
                          <a:spcPts val="0"/>
                        </a:spcAft>
                        <a:buNone/>
                      </a:pPr>
                      <a:r>
                        <a:rPr lang="en" sz="1300"/>
                        <a:t>People use digital devices and tools to automate the collection, use, and transformation of data.  The manner in which data is collected and transformed is influenced by the type of digital device(s) available and the intended use of the data. </a:t>
                      </a:r>
                      <a:endParaRPr sz="1300"/>
                    </a:p>
                  </a:txBody>
                  <a:tcPr marT="91425" marB="91425" marR="91425" marL="91425"/>
                </a:tc>
                <a:tc>
                  <a:txBody>
                    <a:bodyPr/>
                    <a:lstStyle/>
                    <a:p>
                      <a:pPr indent="0" lvl="0" marL="0" rtl="0" algn="l">
                        <a:spcBef>
                          <a:spcPts val="0"/>
                        </a:spcBef>
                        <a:spcAft>
                          <a:spcPts val="0"/>
                        </a:spcAft>
                        <a:buNone/>
                      </a:pPr>
                      <a:r>
                        <a:rPr lang="en"/>
                        <a:t>8.1.8.DA.1: Organize and transform data collected using computational tools to make it usable for a specific purpose. </a:t>
                      </a:r>
                      <a:endParaRPr/>
                    </a:p>
                  </a:txBody>
                  <a:tcPr marT="91425" marB="91425" marR="91425" marL="91425"/>
                </a:tc>
              </a:tr>
              <a:tr h="840300">
                <a:tc>
                  <a:txBody>
                    <a:bodyPr/>
                    <a:lstStyle/>
                    <a:p>
                      <a:pPr indent="0" lvl="0" marL="0" rtl="0" algn="l">
                        <a:spcBef>
                          <a:spcPts val="0"/>
                        </a:spcBef>
                        <a:spcAft>
                          <a:spcPts val="0"/>
                        </a:spcAft>
                        <a:buNone/>
                      </a:pPr>
                      <a:r>
                        <a:rPr lang="en" sz="1300"/>
                        <a:t>Data is represented in many formats. Software tools translate the low-level representation of bits into a form understandable by individuals. Data is organized and accessible based on the application used to store it. </a:t>
                      </a:r>
                      <a:endParaRPr sz="1300"/>
                    </a:p>
                  </a:txBody>
                  <a:tcPr marT="91425" marB="91425" marR="91425" marL="91425"/>
                </a:tc>
                <a:tc>
                  <a:txBody>
                    <a:bodyPr/>
                    <a:lstStyle/>
                    <a:p>
                      <a:pPr indent="0" lvl="0" marL="0" rtl="0" algn="l">
                        <a:spcBef>
                          <a:spcPts val="0"/>
                        </a:spcBef>
                        <a:spcAft>
                          <a:spcPts val="0"/>
                        </a:spcAft>
                        <a:buNone/>
                      </a:pPr>
                      <a:r>
                        <a:rPr lang="en"/>
                        <a:t>• 8.1.8.DA.2: Explain the difference between how the computer stores data as bits and how the data is displayed. • 8.1.8.DA.3: Identify the appropriate tool to access data based on its file format. </a:t>
                      </a:r>
                      <a:endParaRPr/>
                    </a:p>
                  </a:txBody>
                  <a:tcPr marT="91425" marB="91425" marR="91425" marL="91425"/>
                </a:tc>
              </a:tr>
              <a:tr h="751325">
                <a:tc>
                  <a:txBody>
                    <a:bodyPr/>
                    <a:lstStyle/>
                    <a:p>
                      <a:pPr indent="0" lvl="0" marL="0" rtl="0" algn="l">
                        <a:spcBef>
                          <a:spcPts val="0"/>
                        </a:spcBef>
                        <a:spcAft>
                          <a:spcPts val="0"/>
                        </a:spcAft>
                        <a:buNone/>
                      </a:pPr>
                      <a:r>
                        <a:rPr lang="en" sz="1300"/>
                        <a:t>The purpose of cleaning data is to remove errors and make it easier for computers to process.  </a:t>
                      </a:r>
                      <a:endParaRPr sz="1300"/>
                    </a:p>
                  </a:txBody>
                  <a:tcPr marT="91425" marB="91425" marR="91425" marL="91425"/>
                </a:tc>
                <a:tc>
                  <a:txBody>
                    <a:bodyPr/>
                    <a:lstStyle/>
                    <a:p>
                      <a:pPr indent="0" lvl="0" marL="0" rtl="0" algn="l">
                        <a:spcBef>
                          <a:spcPts val="0"/>
                        </a:spcBef>
                        <a:spcAft>
                          <a:spcPts val="0"/>
                        </a:spcAft>
                        <a:buNone/>
                      </a:pPr>
                      <a:r>
                        <a:rPr lang="en"/>
                        <a:t>• 8.1.8.DA.4: Transform data to remove errors and improve the accuracy of the data for analysis. </a:t>
                      </a:r>
                      <a:endParaRPr/>
                    </a:p>
                  </a:txBody>
                  <a:tcPr marT="91425" marB="91425" marR="91425" marL="91425"/>
                </a:tc>
              </a:tr>
              <a:tr h="100000">
                <a:tc>
                  <a:txBody>
                    <a:bodyPr/>
                    <a:lstStyle/>
                    <a:p>
                      <a:pPr indent="0" lvl="0" marL="0" rtl="0" algn="l">
                        <a:spcBef>
                          <a:spcPts val="0"/>
                        </a:spcBef>
                        <a:spcAft>
                          <a:spcPts val="0"/>
                        </a:spcAft>
                        <a:buNone/>
                      </a:pPr>
                      <a:r>
                        <a:rPr lang="en" sz="1300"/>
                        <a:t>Computer models can be used to simulate events, examine theories and inferences, or make predictions. </a:t>
                      </a:r>
                      <a:endParaRPr sz="1300"/>
                    </a:p>
                  </a:txBody>
                  <a:tcPr marT="91425" marB="91425" marR="91425" marL="91425"/>
                </a:tc>
                <a:tc>
                  <a:txBody>
                    <a:bodyPr/>
                    <a:lstStyle/>
                    <a:p>
                      <a:pPr indent="0" lvl="0" marL="0" rtl="0" algn="l">
                        <a:spcBef>
                          <a:spcPts val="0"/>
                        </a:spcBef>
                        <a:spcAft>
                          <a:spcPts val="0"/>
                        </a:spcAft>
                        <a:buNone/>
                      </a:pPr>
                      <a:r>
                        <a:rPr lang="en"/>
                        <a:t>• 8.1.8.DA.5: Test, analyze, and refine computational models. </a:t>
                      </a:r>
                      <a:endParaRPr/>
                    </a:p>
                    <a:p>
                      <a:pPr indent="0" lvl="0" marL="0" rtl="0" algn="l">
                        <a:spcBef>
                          <a:spcPts val="0"/>
                        </a:spcBef>
                        <a:spcAft>
                          <a:spcPts val="0"/>
                        </a:spcAft>
                        <a:buNone/>
                      </a:pPr>
                      <a:r>
                        <a:rPr lang="en"/>
                        <a:t>• 8.1.8.DA.6: Analyze climate change computational models and propose refinements. </a:t>
                      </a:r>
                      <a:endParaRPr/>
                    </a:p>
                  </a:txBody>
                  <a:tcPr marT="91425" marB="91425" marR="91425" marL="91425"/>
                </a:tc>
              </a:tr>
            </a:tbl>
          </a:graphicData>
        </a:graphic>
      </p:graphicFrame>
      <p:sp>
        <p:nvSpPr>
          <p:cNvPr id="1517" name="Google Shape;1517;p1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1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 we dread about teaching this unit?</a:t>
            </a:r>
            <a:endParaRPr/>
          </a:p>
        </p:txBody>
      </p:sp>
      <p:sp>
        <p:nvSpPr>
          <p:cNvPr id="1523" name="Google Shape;1523;p1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524" name="Google Shape;1524;p1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1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ideas we want to share</a:t>
            </a:r>
            <a:endParaRPr/>
          </a:p>
        </p:txBody>
      </p:sp>
      <p:sp>
        <p:nvSpPr>
          <p:cNvPr id="1530" name="Google Shape;1530;p1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531" name="Google Shape;1531;p1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p1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Definitions/Vocabulary </a:t>
            </a:r>
            <a:endParaRPr/>
          </a:p>
        </p:txBody>
      </p:sp>
      <p:sp>
        <p:nvSpPr>
          <p:cNvPr id="1537" name="Google Shape;1537;p1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40000" lnSpcReduction="20000"/>
          </a:bodyPr>
          <a:lstStyle/>
          <a:p>
            <a:pPr indent="0" lvl="0" marL="0" rtl="0" algn="l">
              <a:spcBef>
                <a:spcPts val="0"/>
              </a:spcBef>
              <a:spcAft>
                <a:spcPts val="0"/>
              </a:spcAft>
              <a:buNone/>
            </a:pPr>
            <a:r>
              <a:rPr b="1" i="1" lang="en" sz="3392"/>
              <a:t>Organize and Transform Data: </a:t>
            </a:r>
            <a:r>
              <a:rPr lang="en" sz="3392"/>
              <a:t>Transforming data means to convert the data into a format a tool can us.  Sometimes this might also mean organizing it in a new way.</a:t>
            </a:r>
            <a:endParaRPr sz="3392"/>
          </a:p>
          <a:p>
            <a:pPr indent="0" lvl="0" marL="0" rtl="0" algn="l">
              <a:spcBef>
                <a:spcPts val="1200"/>
              </a:spcBef>
              <a:spcAft>
                <a:spcPts val="0"/>
              </a:spcAft>
              <a:buNone/>
            </a:pPr>
            <a:r>
              <a:rPr b="1" i="1" lang="en" sz="3392"/>
              <a:t>Data Cleaning: </a:t>
            </a:r>
            <a:r>
              <a:rPr lang="en" sz="3392"/>
              <a:t>Data cleaning is the process of reviewing the data for quality issues and the modifying the data to make sure it properly represents the data we want to capture.  Be very careful in this process- we need to review data for organizational errors, not change data to fit </a:t>
            </a:r>
            <a:r>
              <a:rPr lang="en" sz="3392"/>
              <a:t>what</a:t>
            </a:r>
            <a:r>
              <a:rPr lang="en" sz="3392"/>
              <a:t> we expect.</a:t>
            </a:r>
            <a:endParaRPr sz="3392"/>
          </a:p>
          <a:p>
            <a:pPr indent="0" lvl="0" marL="0" rtl="0" algn="l">
              <a:spcBef>
                <a:spcPts val="1200"/>
              </a:spcBef>
              <a:spcAft>
                <a:spcPts val="0"/>
              </a:spcAft>
              <a:buNone/>
            </a:pPr>
            <a:r>
              <a:rPr b="1" i="1" lang="en" sz="3392"/>
              <a:t>Simulation: </a:t>
            </a:r>
            <a:r>
              <a:rPr lang="en" sz="3392"/>
              <a:t>programs that run various mathematical scenarios to determine the potential scope or impact that a particular scenario could have.</a:t>
            </a:r>
            <a:endParaRPr sz="3392"/>
          </a:p>
          <a:p>
            <a:pPr indent="0" lvl="0" marL="0" rtl="0" algn="l">
              <a:spcBef>
                <a:spcPts val="1200"/>
              </a:spcBef>
              <a:spcAft>
                <a:spcPts val="0"/>
              </a:spcAft>
              <a:buNone/>
            </a:pPr>
            <a:r>
              <a:rPr b="1" i="1" lang="en" sz="3392"/>
              <a:t>Refinements</a:t>
            </a:r>
            <a:r>
              <a:rPr lang="en" sz="3392"/>
              <a:t>: Improvements that impact either the quality of the output or how fast the tools runs.</a:t>
            </a:r>
            <a:endParaRPr sz="3392"/>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538" name="Google Shape;1538;p1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151"/>
          <p:cNvSpPr txBox="1"/>
          <p:nvPr>
            <p:ph type="title"/>
          </p:nvPr>
        </p:nvSpPr>
        <p:spPr>
          <a:xfrm>
            <a:off x="24575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Grade 6-8 Data Sciences Expectation - Reworded a bit</a:t>
            </a:r>
            <a:endParaRPr/>
          </a:p>
        </p:txBody>
      </p:sp>
      <p:graphicFrame>
        <p:nvGraphicFramePr>
          <p:cNvPr id="1544" name="Google Shape;1544;p151"/>
          <p:cNvGraphicFramePr/>
          <p:nvPr/>
        </p:nvGraphicFramePr>
        <p:xfrm>
          <a:off x="200425" y="703700"/>
          <a:ext cx="3000000" cy="3000000"/>
        </p:xfrm>
        <a:graphic>
          <a:graphicData uri="http://schemas.openxmlformats.org/drawingml/2006/table">
            <a:tbl>
              <a:tblPr>
                <a:noFill/>
                <a:tableStyleId>{1B7AB638-948D-4D40-8156-22DA9B22E39A}</a:tableStyleId>
              </a:tblPr>
              <a:tblGrid>
                <a:gridCol w="4371575"/>
                <a:gridCol w="4371575"/>
              </a:tblGrid>
              <a:tr h="389050">
                <a:tc>
                  <a:txBody>
                    <a:bodyPr/>
                    <a:lstStyle/>
                    <a:p>
                      <a:pPr indent="0" lvl="0" marL="0" rtl="0" algn="l">
                        <a:spcBef>
                          <a:spcPts val="0"/>
                        </a:spcBef>
                        <a:spcAft>
                          <a:spcPts val="0"/>
                        </a:spcAft>
                        <a:buNone/>
                      </a:pPr>
                      <a:r>
                        <a:rPr lang="en" sz="1200"/>
                        <a:t>Core Idea</a:t>
                      </a:r>
                      <a:endParaRPr sz="1200"/>
                    </a:p>
                  </a:txBody>
                  <a:tcPr marT="91425" marB="91425" marR="91425" marL="91425">
                    <a:lnB cap="flat" cmpd="sng" w="9525">
                      <a:solidFill>
                        <a:srgbClr val="9E9E9E"/>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r>
              <a:tr h="1170325">
                <a:tc>
                  <a:txBody>
                    <a:bodyPr/>
                    <a:lstStyle/>
                    <a:p>
                      <a:pPr indent="0" lvl="0" marL="0" rtl="0" algn="l">
                        <a:spcBef>
                          <a:spcPts val="0"/>
                        </a:spcBef>
                        <a:spcAft>
                          <a:spcPts val="0"/>
                        </a:spcAft>
                        <a:buNone/>
                      </a:pPr>
                      <a:r>
                        <a:rPr lang="en"/>
                        <a:t>8.1.8.DA.1: Organize and transform data collected using computational tools to make it usable for a specific purpose. </a:t>
                      </a:r>
                      <a:endParaRPr b="1"/>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Data can come in many formats.  Tools to analyze data usually take data in a very specific format.  We should use a process or a program to change data from one format to another (google docs to pdf for example)</a:t>
                      </a:r>
                      <a:endParaRPr/>
                    </a:p>
                  </a:txBody>
                  <a:tcPr marT="91425" marB="91425" marR="91425" marL="91425">
                    <a:lnL cap="flat" cmpd="sng" w="9525">
                      <a:solidFill>
                        <a:srgbClr val="9E9E9E"/>
                      </a:solidFill>
                      <a:prstDash val="solid"/>
                      <a:round/>
                      <a:headEnd len="sm" w="sm" type="none"/>
                      <a:tailEnd len="sm" w="sm" type="none"/>
                    </a:lnL>
                  </a:tcPr>
                </a:tc>
              </a:tr>
              <a:tr h="840300">
                <a:tc>
                  <a:txBody>
                    <a:bodyPr/>
                    <a:lstStyle/>
                    <a:p>
                      <a:pPr indent="0" lvl="0" marL="0" rtl="0" algn="l">
                        <a:spcBef>
                          <a:spcPts val="0"/>
                        </a:spcBef>
                        <a:spcAft>
                          <a:spcPts val="0"/>
                        </a:spcAft>
                        <a:buNone/>
                      </a:pPr>
                      <a:r>
                        <a:rPr lang="en"/>
                        <a:t>• 8.1.8.DA.2: Explain the difference between how the computer stores data as bits and how the data is displayed. • 8.1.8.DA.3: Identify the appropriate tool to access data based on its file format.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This is reasonable.  How do we access:</a:t>
                      </a:r>
                      <a:endParaRPr/>
                    </a:p>
                    <a:p>
                      <a:pPr indent="0" lvl="0" marL="0" rtl="0" algn="l">
                        <a:spcBef>
                          <a:spcPts val="0"/>
                        </a:spcBef>
                        <a:spcAft>
                          <a:spcPts val="0"/>
                        </a:spcAft>
                        <a:buNone/>
                      </a:pPr>
                      <a:r>
                        <a:rPr lang="en"/>
                        <a:t>Plain text?</a:t>
                      </a:r>
                      <a:endParaRPr/>
                    </a:p>
                    <a:p>
                      <a:pPr indent="0" lvl="0" marL="0" rtl="0" algn="l">
                        <a:spcBef>
                          <a:spcPts val="0"/>
                        </a:spcBef>
                        <a:spcAft>
                          <a:spcPts val="0"/>
                        </a:spcAft>
                        <a:buNone/>
                      </a:pPr>
                      <a:r>
                        <a:rPr lang="en"/>
                        <a:t>Images?</a:t>
                      </a:r>
                      <a:endParaRPr/>
                    </a:p>
                    <a:p>
                      <a:pPr indent="0" lvl="0" marL="0" rtl="0" algn="l">
                        <a:spcBef>
                          <a:spcPts val="0"/>
                        </a:spcBef>
                        <a:spcAft>
                          <a:spcPts val="0"/>
                        </a:spcAft>
                        <a:buNone/>
                      </a:pPr>
                      <a:r>
                        <a:rPr lang="en"/>
                        <a:t>Video?</a:t>
                      </a:r>
                      <a:endParaRPr/>
                    </a:p>
                  </a:txBody>
                  <a:tcPr marT="91425" marB="91425" marR="91425" marL="91425">
                    <a:lnL cap="flat" cmpd="sng" w="9525">
                      <a:solidFill>
                        <a:srgbClr val="9E9E9E"/>
                      </a:solidFill>
                      <a:prstDash val="solid"/>
                      <a:round/>
                      <a:headEnd len="sm" w="sm" type="none"/>
                      <a:tailEnd len="sm" w="sm" type="none"/>
                    </a:lnL>
                  </a:tcPr>
                </a:tc>
              </a:tr>
              <a:tr h="751325">
                <a:tc>
                  <a:txBody>
                    <a:bodyPr/>
                    <a:lstStyle/>
                    <a:p>
                      <a:pPr indent="0" lvl="0" marL="0" rtl="0" algn="l">
                        <a:spcBef>
                          <a:spcPts val="0"/>
                        </a:spcBef>
                        <a:spcAft>
                          <a:spcPts val="0"/>
                        </a:spcAft>
                        <a:buNone/>
                      </a:pPr>
                      <a:r>
                        <a:rPr lang="en"/>
                        <a:t>• 8.1.8.DA.4: Transform data to remove errors and improve the accuracy of the data for analysis.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Be careful with this.  More - look at a data set - answer why you trust that data set to be reliable?</a:t>
                      </a:r>
                      <a:endParaRPr/>
                    </a:p>
                  </a:txBody>
                  <a:tcPr marT="91425" marB="91425" marR="91425" marL="91425">
                    <a:lnL cap="flat" cmpd="sng" w="9525">
                      <a:solidFill>
                        <a:srgbClr val="9E9E9E"/>
                      </a:solidFill>
                      <a:prstDash val="solid"/>
                      <a:round/>
                      <a:headEnd len="sm" w="sm" type="none"/>
                      <a:tailEnd len="sm" w="sm" type="none"/>
                    </a:lnL>
                  </a:tcPr>
                </a:tc>
              </a:tr>
              <a:tr h="100000">
                <a:tc>
                  <a:txBody>
                    <a:bodyPr/>
                    <a:lstStyle/>
                    <a:p>
                      <a:pPr indent="0" lvl="0" marL="0" rtl="0" algn="l">
                        <a:spcBef>
                          <a:spcPts val="0"/>
                        </a:spcBef>
                        <a:spcAft>
                          <a:spcPts val="0"/>
                        </a:spcAft>
                        <a:buNone/>
                      </a:pPr>
                      <a:r>
                        <a:rPr lang="en"/>
                        <a:t>• 8.1.8.DA.5: Test, analyze, and refine computational models. </a:t>
                      </a:r>
                      <a:endParaRPr/>
                    </a:p>
                    <a:p>
                      <a:pPr indent="0" lvl="0" marL="0" rtl="0" algn="l">
                        <a:spcBef>
                          <a:spcPts val="0"/>
                        </a:spcBef>
                        <a:spcAft>
                          <a:spcPts val="0"/>
                        </a:spcAft>
                        <a:buNone/>
                      </a:pPr>
                      <a:r>
                        <a:rPr lang="en"/>
                        <a:t>• 8.1.8.DA.6: Analyze climate change computational models and propose refinements.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Look at one simple model - see if we can recommend a change.</a:t>
                      </a:r>
                      <a:endParaRPr/>
                    </a:p>
                  </a:txBody>
                  <a:tcPr marT="91425" marB="91425" marR="91425" marL="91425">
                    <a:lnL cap="flat" cmpd="sng" w="9525">
                      <a:solidFill>
                        <a:srgbClr val="9E9E9E"/>
                      </a:solidFill>
                      <a:prstDash val="solid"/>
                      <a:round/>
                      <a:headEnd len="sm" w="sm" type="none"/>
                      <a:tailEnd len="sm" w="sm" type="none"/>
                    </a:lnL>
                  </a:tcPr>
                </a:tc>
              </a:tr>
            </a:tbl>
          </a:graphicData>
        </a:graphic>
      </p:graphicFrame>
      <p:sp>
        <p:nvSpPr>
          <p:cNvPr id="1545" name="Google Shape;1545;p1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sp>
        <p:nvSpPr>
          <p:cNvPr id="1550" name="Google Shape;1550;p152"/>
          <p:cNvSpPr txBox="1"/>
          <p:nvPr>
            <p:ph type="title"/>
          </p:nvPr>
        </p:nvSpPr>
        <p:spPr>
          <a:xfrm>
            <a:off x="422825" y="21833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Perspective</a:t>
            </a:r>
            <a:endParaRPr/>
          </a:p>
          <a:p>
            <a:pPr indent="0" lvl="0" marL="0" rtl="0" algn="ctr">
              <a:spcBef>
                <a:spcPts val="0"/>
              </a:spcBef>
              <a:spcAft>
                <a:spcPts val="0"/>
              </a:spcAft>
              <a:buNone/>
            </a:pPr>
            <a:r>
              <a:rPr lang="en"/>
              <a:t>Data Sciences, Data and Analysis</a:t>
            </a:r>
            <a:endParaRPr/>
          </a:p>
        </p:txBody>
      </p:sp>
      <p:sp>
        <p:nvSpPr>
          <p:cNvPr id="1551" name="Google Shape;1551;p1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55" name="Shape 1555"/>
        <p:cNvGrpSpPr/>
        <p:nvPr/>
      </p:nvGrpSpPr>
      <p:grpSpPr>
        <a:xfrm>
          <a:off x="0" y="0"/>
          <a:ext cx="0" cy="0"/>
          <a:chOff x="0" y="0"/>
          <a:chExt cx="0" cy="0"/>
        </a:xfrm>
      </p:grpSpPr>
      <p:sp>
        <p:nvSpPr>
          <p:cNvPr id="1556" name="Google Shape;1556;p15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57" name="Google Shape;1557;p15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58" name="Google Shape;1558;p15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59" name="Google Shape;1559;p153"/>
          <p:cNvSpPr txBox="1"/>
          <p:nvPr>
            <p:ph type="title"/>
          </p:nvPr>
        </p:nvSpPr>
        <p:spPr>
          <a:xfrm>
            <a:off x="633431" y="266222"/>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1560" name="Google Shape;1560;p15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61" name="Google Shape;1561;p15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562" name="Google Shape;1562;p153"/>
          <p:cNvSpPr txBox="1"/>
          <p:nvPr/>
        </p:nvSpPr>
        <p:spPr>
          <a:xfrm>
            <a:off x="222919" y="1039819"/>
            <a:ext cx="6531000" cy="32787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b="1" lang="en" sz="1700"/>
              <a:t>All data must be able to be mapped onto the binary number system.  This type of data is called discrete data.</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We can do a lot of representation with this - most text can be represented this way.  Pictures used binary values to represent the presence of certain colors in a picture element or pixel.  We can record sound waves and the play rapid pictures with sound over them to make movies.</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Some things cannot be represented by the computer.  For example - a computer cannot represent a circle completely - only an approximation of it.  </a:t>
            </a:r>
            <a:endParaRPr b="1" sz="1700"/>
          </a:p>
        </p:txBody>
      </p:sp>
      <p:sp>
        <p:nvSpPr>
          <p:cNvPr id="1563" name="Google Shape;1563;p153"/>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564" name="Google Shape;1564;p153"/>
          <p:cNvGrpSpPr/>
          <p:nvPr/>
        </p:nvGrpSpPr>
        <p:grpSpPr>
          <a:xfrm>
            <a:off x="312780" y="4766655"/>
            <a:ext cx="2220930" cy="352501"/>
            <a:chOff x="6077925" y="4856850"/>
            <a:chExt cx="6064800" cy="1143000"/>
          </a:xfrm>
        </p:grpSpPr>
        <p:sp>
          <p:nvSpPr>
            <p:cNvPr id="1565" name="Google Shape;1565;p15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66" name="Google Shape;1566;p153"/>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567" name="Google Shape;1567;p153"/>
          <p:cNvPicPr preferRelativeResize="0"/>
          <p:nvPr/>
        </p:nvPicPr>
        <p:blipFill>
          <a:blip r:embed="rId5">
            <a:alphaModFix/>
          </a:blip>
          <a:stretch>
            <a:fillRect/>
          </a:stretch>
        </p:blipFill>
        <p:spPr>
          <a:xfrm>
            <a:off x="6753994" y="1433897"/>
            <a:ext cx="2275706" cy="2275706"/>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71" name="Shape 1571"/>
        <p:cNvGrpSpPr/>
        <p:nvPr/>
      </p:nvGrpSpPr>
      <p:grpSpPr>
        <a:xfrm>
          <a:off x="0" y="0"/>
          <a:ext cx="0" cy="0"/>
          <a:chOff x="0" y="0"/>
          <a:chExt cx="0" cy="0"/>
        </a:xfrm>
      </p:grpSpPr>
      <p:sp>
        <p:nvSpPr>
          <p:cNvPr id="1572" name="Google Shape;1572;p15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73" name="Google Shape;1573;p15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74" name="Google Shape;1574;p15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75" name="Google Shape;1575;p154"/>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1576" name="Google Shape;1576;p15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77" name="Google Shape;1577;p15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578" name="Google Shape;1578;p154"/>
          <p:cNvSpPr txBox="1"/>
          <p:nvPr/>
        </p:nvSpPr>
        <p:spPr>
          <a:xfrm>
            <a:off x="222919" y="1039819"/>
            <a:ext cx="6531000" cy="400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p:txBody>
      </p:sp>
      <p:sp>
        <p:nvSpPr>
          <p:cNvPr id="1579" name="Google Shape;1579;p15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580" name="Google Shape;1580;p154"/>
          <p:cNvGrpSpPr/>
          <p:nvPr/>
        </p:nvGrpSpPr>
        <p:grpSpPr>
          <a:xfrm>
            <a:off x="312780" y="4766655"/>
            <a:ext cx="2220930" cy="352501"/>
            <a:chOff x="6077925" y="4856850"/>
            <a:chExt cx="6064800" cy="1143000"/>
          </a:xfrm>
        </p:grpSpPr>
        <p:sp>
          <p:nvSpPr>
            <p:cNvPr id="1581" name="Google Shape;1581;p15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82" name="Google Shape;1582;p154"/>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583" name="Google Shape;1583;p154"/>
          <p:cNvPicPr preferRelativeResize="0"/>
          <p:nvPr/>
        </p:nvPicPr>
        <p:blipFill>
          <a:blip r:embed="rId5">
            <a:alphaModFix/>
          </a:blip>
          <a:stretch>
            <a:fillRect/>
          </a:stretch>
        </p:blipFill>
        <p:spPr>
          <a:xfrm>
            <a:off x="303909" y="947213"/>
            <a:ext cx="8311107" cy="20731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9"/>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64" name="Google Shape;164;p29"/>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65" name="Google Shape;165;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6" name="Google Shape;166;p29"/>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87" name="Shape 1587"/>
        <p:cNvGrpSpPr/>
        <p:nvPr/>
      </p:nvGrpSpPr>
      <p:grpSpPr>
        <a:xfrm>
          <a:off x="0" y="0"/>
          <a:ext cx="0" cy="0"/>
          <a:chOff x="0" y="0"/>
          <a:chExt cx="0" cy="0"/>
        </a:xfrm>
      </p:grpSpPr>
      <p:sp>
        <p:nvSpPr>
          <p:cNvPr id="1588" name="Google Shape;1588;p15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89" name="Google Shape;1589;p15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90" name="Google Shape;1590;p15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91" name="Google Shape;1591;p155"/>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1592" name="Google Shape;1592;p15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93" name="Google Shape;1593;p15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594" name="Google Shape;1594;p155"/>
          <p:cNvSpPr txBox="1"/>
          <p:nvPr/>
        </p:nvSpPr>
        <p:spPr>
          <a:xfrm>
            <a:off x="222919" y="1039819"/>
            <a:ext cx="6531000" cy="400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p:txBody>
      </p:sp>
      <p:sp>
        <p:nvSpPr>
          <p:cNvPr id="1595" name="Google Shape;1595;p15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596" name="Google Shape;1596;p155"/>
          <p:cNvGrpSpPr/>
          <p:nvPr/>
        </p:nvGrpSpPr>
        <p:grpSpPr>
          <a:xfrm>
            <a:off x="312780" y="4766655"/>
            <a:ext cx="2220930" cy="352501"/>
            <a:chOff x="6077925" y="4856850"/>
            <a:chExt cx="6064800" cy="1143000"/>
          </a:xfrm>
        </p:grpSpPr>
        <p:sp>
          <p:nvSpPr>
            <p:cNvPr id="1597" name="Google Shape;1597;p15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98" name="Google Shape;1598;p155"/>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599" name="Google Shape;1599;p155"/>
          <p:cNvPicPr preferRelativeResize="0"/>
          <p:nvPr/>
        </p:nvPicPr>
        <p:blipFill>
          <a:blip r:embed="rId5">
            <a:alphaModFix/>
          </a:blip>
          <a:stretch>
            <a:fillRect/>
          </a:stretch>
        </p:blipFill>
        <p:spPr>
          <a:xfrm>
            <a:off x="1173640" y="0"/>
            <a:ext cx="7460719" cy="5738024"/>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03" name="Shape 1603"/>
        <p:cNvGrpSpPr/>
        <p:nvPr/>
      </p:nvGrpSpPr>
      <p:grpSpPr>
        <a:xfrm>
          <a:off x="0" y="0"/>
          <a:ext cx="0" cy="0"/>
          <a:chOff x="0" y="0"/>
          <a:chExt cx="0" cy="0"/>
        </a:xfrm>
      </p:grpSpPr>
      <p:sp>
        <p:nvSpPr>
          <p:cNvPr id="1604" name="Google Shape;1604;p15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05" name="Google Shape;1605;p15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06" name="Google Shape;1606;p15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07" name="Google Shape;1607;p156"/>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Bits, Bytes and Data Storage</a:t>
            </a:r>
            <a:endParaRPr u="none">
              <a:solidFill>
                <a:srgbClr val="D1190D"/>
              </a:solidFill>
            </a:endParaRPr>
          </a:p>
        </p:txBody>
      </p:sp>
      <p:sp>
        <p:nvSpPr>
          <p:cNvPr id="1608" name="Google Shape;1608;p15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09" name="Google Shape;1609;p15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10" name="Google Shape;1610;p156"/>
          <p:cNvSpPr txBox="1"/>
          <p:nvPr/>
        </p:nvSpPr>
        <p:spPr>
          <a:xfrm>
            <a:off x="222919" y="1039819"/>
            <a:ext cx="8513400" cy="400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p:txBody>
      </p:sp>
      <p:sp>
        <p:nvSpPr>
          <p:cNvPr id="1611" name="Google Shape;1611;p15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612" name="Google Shape;1612;p156"/>
          <p:cNvGrpSpPr/>
          <p:nvPr/>
        </p:nvGrpSpPr>
        <p:grpSpPr>
          <a:xfrm>
            <a:off x="312780" y="4766655"/>
            <a:ext cx="2220930" cy="352501"/>
            <a:chOff x="6077925" y="4856850"/>
            <a:chExt cx="6064800" cy="1143000"/>
          </a:xfrm>
        </p:grpSpPr>
        <p:sp>
          <p:nvSpPr>
            <p:cNvPr id="1613" name="Google Shape;1613;p15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14" name="Google Shape;1614;p156"/>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615" name="Google Shape;1615;p156"/>
          <p:cNvSpPr txBox="1"/>
          <p:nvPr/>
        </p:nvSpPr>
        <p:spPr>
          <a:xfrm>
            <a:off x="864188" y="1124494"/>
            <a:ext cx="7309200" cy="3216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700">
                <a:latin typeface="Calibri"/>
                <a:ea typeface="Calibri"/>
                <a:cs typeface="Calibri"/>
                <a:sym typeface="Calibri"/>
              </a:rPr>
              <a:t>Binary Digit: Bit - this is our ones and zeros.</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Byte: 8 </a:t>
            </a:r>
            <a:r>
              <a:rPr b="1" lang="en" sz="1700">
                <a:latin typeface="Calibri"/>
                <a:ea typeface="Calibri"/>
                <a:cs typeface="Calibri"/>
                <a:sym typeface="Calibri"/>
              </a:rPr>
              <a:t>bits</a:t>
            </a:r>
            <a:r>
              <a:rPr b="1" lang="en" sz="1700">
                <a:latin typeface="Calibri"/>
                <a:ea typeface="Calibri"/>
                <a:cs typeface="Calibri"/>
                <a:sym typeface="Calibri"/>
              </a:rPr>
              <a:t> equal 1 byte.  I can store 256 different values with 1 Byte.  With 2 Bytes working together, I can store 65,536 values.  One byte lets me represent all English characters (ASCII).  Two bytes lets me represent all other alphabets except languages like Mandarin. Even those, the major characters can be represented (Unicode).</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In working with powers of two, every time you add a bit, you are doubling the amount of data that you can store or work with.</a:t>
            </a:r>
            <a:endParaRPr b="1" sz="17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19" name="Shape 1619"/>
        <p:cNvGrpSpPr/>
        <p:nvPr/>
      </p:nvGrpSpPr>
      <p:grpSpPr>
        <a:xfrm>
          <a:off x="0" y="0"/>
          <a:ext cx="0" cy="0"/>
          <a:chOff x="0" y="0"/>
          <a:chExt cx="0" cy="0"/>
        </a:xfrm>
      </p:grpSpPr>
      <p:sp>
        <p:nvSpPr>
          <p:cNvPr id="1620" name="Google Shape;1620;p15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21" name="Google Shape;1621;p15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22" name="Google Shape;1622;p15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23" name="Google Shape;1623;p157"/>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t/>
            </a:r>
            <a:endParaRPr u="none">
              <a:solidFill>
                <a:srgbClr val="D1190D"/>
              </a:solidFill>
            </a:endParaRPr>
          </a:p>
        </p:txBody>
      </p:sp>
      <p:sp>
        <p:nvSpPr>
          <p:cNvPr id="1624" name="Google Shape;1624;p15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25" name="Google Shape;1625;p15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26" name="Google Shape;1626;p15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627" name="Google Shape;1627;p157"/>
          <p:cNvGrpSpPr/>
          <p:nvPr/>
        </p:nvGrpSpPr>
        <p:grpSpPr>
          <a:xfrm>
            <a:off x="312780" y="4766655"/>
            <a:ext cx="2220930" cy="352501"/>
            <a:chOff x="6077925" y="4856850"/>
            <a:chExt cx="6064800" cy="1143000"/>
          </a:xfrm>
        </p:grpSpPr>
        <p:sp>
          <p:nvSpPr>
            <p:cNvPr id="1628" name="Google Shape;1628;p15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29" name="Google Shape;1629;p157"/>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630" name="Google Shape;1630;p157"/>
          <p:cNvPicPr preferRelativeResize="0"/>
          <p:nvPr/>
        </p:nvPicPr>
        <p:blipFill>
          <a:blip r:embed="rId5">
            <a:alphaModFix/>
          </a:blip>
          <a:stretch>
            <a:fillRect/>
          </a:stretch>
        </p:blipFill>
        <p:spPr>
          <a:xfrm>
            <a:off x="441844" y="139829"/>
            <a:ext cx="8035238" cy="451980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34" name="Shape 1634"/>
        <p:cNvGrpSpPr/>
        <p:nvPr/>
      </p:nvGrpSpPr>
      <p:grpSpPr>
        <a:xfrm>
          <a:off x="0" y="0"/>
          <a:ext cx="0" cy="0"/>
          <a:chOff x="0" y="0"/>
          <a:chExt cx="0" cy="0"/>
        </a:xfrm>
      </p:grpSpPr>
      <p:sp>
        <p:nvSpPr>
          <p:cNvPr id="1635" name="Google Shape;1635;p15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36" name="Google Shape;1636;p15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37" name="Google Shape;1637;p15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38" name="Google Shape;1638;p158"/>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collected</a:t>
            </a:r>
            <a:endParaRPr u="none">
              <a:solidFill>
                <a:srgbClr val="D1190D"/>
              </a:solidFill>
            </a:endParaRPr>
          </a:p>
        </p:txBody>
      </p:sp>
      <p:sp>
        <p:nvSpPr>
          <p:cNvPr id="1639" name="Google Shape;1639;p15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40" name="Google Shape;1640;p15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41" name="Google Shape;1641;p15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642" name="Google Shape;1642;p158"/>
          <p:cNvGrpSpPr/>
          <p:nvPr/>
        </p:nvGrpSpPr>
        <p:grpSpPr>
          <a:xfrm>
            <a:off x="312780" y="4766655"/>
            <a:ext cx="2220930" cy="352501"/>
            <a:chOff x="6077925" y="4856850"/>
            <a:chExt cx="6064800" cy="1143000"/>
          </a:xfrm>
        </p:grpSpPr>
        <p:sp>
          <p:nvSpPr>
            <p:cNvPr id="1643" name="Google Shape;1643;p15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44" name="Google Shape;1644;p15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645" name="Google Shape;1645;p158"/>
          <p:cNvPicPr preferRelativeResize="0"/>
          <p:nvPr/>
        </p:nvPicPr>
        <p:blipFill>
          <a:blip r:embed="rId5">
            <a:alphaModFix/>
          </a:blip>
          <a:stretch>
            <a:fillRect/>
          </a:stretch>
        </p:blipFill>
        <p:spPr>
          <a:xfrm>
            <a:off x="1321481" y="877584"/>
            <a:ext cx="6851086" cy="3857306"/>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sp>
        <p:nvSpPr>
          <p:cNvPr id="1650" name="Google Shape;1650;p1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 2020 Election visualization on NPR</a:t>
            </a:r>
            <a:endParaRPr/>
          </a:p>
        </p:txBody>
      </p:sp>
      <p:sp>
        <p:nvSpPr>
          <p:cNvPr id="1651" name="Google Shape;1651;p1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Look at this visualization: </a:t>
            </a:r>
            <a:r>
              <a:rPr lang="en" u="sng">
                <a:solidFill>
                  <a:schemeClr val="hlink"/>
                </a:solidFill>
                <a:hlinkClick r:id="rId3"/>
              </a:rPr>
              <a:t>https://www.npr.org/sections/live-updates-2020-election-results</a:t>
            </a:r>
            <a:endParaRPr/>
          </a:p>
          <a:p>
            <a:pPr indent="0" lvl="0" marL="0" rtl="0" algn="l">
              <a:spcBef>
                <a:spcPts val="1200"/>
              </a:spcBef>
              <a:spcAft>
                <a:spcPts val="0"/>
              </a:spcAft>
              <a:buNone/>
            </a:pPr>
            <a:r>
              <a:rPr lang="en"/>
              <a:t>Note: This is not a statement about who won the election, just how the information is visualized.</a:t>
            </a:r>
            <a:endParaRPr/>
          </a:p>
          <a:p>
            <a:pPr indent="0" lvl="0" marL="0" rtl="0" algn="l">
              <a:spcBef>
                <a:spcPts val="1200"/>
              </a:spcBef>
              <a:spcAft>
                <a:spcPts val="0"/>
              </a:spcAft>
              <a:buNone/>
            </a:pPr>
            <a:r>
              <a:rPr lang="en"/>
              <a:t>What </a:t>
            </a:r>
            <a:r>
              <a:rPr lang="en"/>
              <a:t>visualization are you most used to?</a:t>
            </a:r>
            <a:endParaRPr/>
          </a:p>
          <a:p>
            <a:pPr indent="0" lvl="0" marL="0" rtl="0" algn="l">
              <a:spcBef>
                <a:spcPts val="1200"/>
              </a:spcBef>
              <a:spcAft>
                <a:spcPts val="1200"/>
              </a:spcAft>
              <a:buNone/>
            </a:pPr>
            <a:r>
              <a:rPr lang="en"/>
              <a:t>What visualization do you feel is most representative of the data?</a:t>
            </a:r>
            <a:r>
              <a:rPr lang="en"/>
              <a:t> </a:t>
            </a:r>
            <a:endParaRPr/>
          </a:p>
        </p:txBody>
      </p:sp>
      <p:sp>
        <p:nvSpPr>
          <p:cNvPr id="1652" name="Google Shape;1652;p1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sp>
        <p:nvSpPr>
          <p:cNvPr id="1657" name="Google Shape;1657;p1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Dashboards</a:t>
            </a:r>
            <a:endParaRPr/>
          </a:p>
        </p:txBody>
      </p:sp>
      <p:sp>
        <p:nvSpPr>
          <p:cNvPr id="1658" name="Google Shape;1658;p1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Covid -19 Dashboards:</a:t>
            </a:r>
            <a:endParaRPr/>
          </a:p>
          <a:p>
            <a:pPr indent="0" lvl="0" marL="0" rtl="0" algn="l">
              <a:spcBef>
                <a:spcPts val="1200"/>
              </a:spcBef>
              <a:spcAft>
                <a:spcPts val="0"/>
              </a:spcAft>
              <a:buNone/>
            </a:pPr>
            <a:r>
              <a:rPr lang="en"/>
              <a:t>NY Times: </a:t>
            </a:r>
            <a:r>
              <a:rPr lang="en" u="sng">
                <a:solidFill>
                  <a:schemeClr val="hlink"/>
                </a:solidFill>
                <a:hlinkClick r:id="rId3"/>
              </a:rPr>
              <a:t>https://www.nytimes.com/interactive/2021/us/covid-cases.html</a:t>
            </a:r>
            <a:endParaRPr/>
          </a:p>
          <a:p>
            <a:pPr indent="0" lvl="0" marL="0" rtl="0" algn="l">
              <a:spcBef>
                <a:spcPts val="1200"/>
              </a:spcBef>
              <a:spcAft>
                <a:spcPts val="1200"/>
              </a:spcAft>
              <a:buNone/>
            </a:pPr>
            <a:r>
              <a:rPr lang="en"/>
              <a:t>University of Washington: </a:t>
            </a:r>
            <a:r>
              <a:rPr lang="en" u="sng">
                <a:solidFill>
                  <a:schemeClr val="hlink"/>
                </a:solidFill>
                <a:hlinkClick r:id="rId4"/>
              </a:rPr>
              <a:t>https://covid19.healthdata.org/global?view=cumulative-deaths&amp;tab=trend</a:t>
            </a:r>
            <a:r>
              <a:rPr lang="en"/>
              <a:t> </a:t>
            </a:r>
            <a:endParaRPr/>
          </a:p>
        </p:txBody>
      </p:sp>
      <p:sp>
        <p:nvSpPr>
          <p:cNvPr id="1659" name="Google Shape;1659;p1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63" name="Shape 1663"/>
        <p:cNvGrpSpPr/>
        <p:nvPr/>
      </p:nvGrpSpPr>
      <p:grpSpPr>
        <a:xfrm>
          <a:off x="0" y="0"/>
          <a:ext cx="0" cy="0"/>
          <a:chOff x="0" y="0"/>
          <a:chExt cx="0" cy="0"/>
        </a:xfrm>
      </p:grpSpPr>
      <p:sp>
        <p:nvSpPr>
          <p:cNvPr id="1664" name="Google Shape;1664;p16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65" name="Google Shape;1665;p16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66" name="Google Shape;1666;p16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67" name="Google Shape;1667;p161"/>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a:t>
            </a:r>
            <a:endParaRPr u="none">
              <a:solidFill>
                <a:srgbClr val="D1190D"/>
              </a:solidFill>
            </a:endParaRPr>
          </a:p>
        </p:txBody>
      </p:sp>
      <p:sp>
        <p:nvSpPr>
          <p:cNvPr id="1668" name="Google Shape;1668;p16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69" name="Google Shape;1669;p16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70" name="Google Shape;1670;p16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671" name="Google Shape;1671;p161"/>
          <p:cNvGrpSpPr/>
          <p:nvPr/>
        </p:nvGrpSpPr>
        <p:grpSpPr>
          <a:xfrm>
            <a:off x="312780" y="4766655"/>
            <a:ext cx="2220930" cy="352501"/>
            <a:chOff x="6077925" y="4856850"/>
            <a:chExt cx="6064800" cy="1143000"/>
          </a:xfrm>
        </p:grpSpPr>
        <p:sp>
          <p:nvSpPr>
            <p:cNvPr id="1672" name="Google Shape;1672;p16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73" name="Google Shape;1673;p161"/>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674" name="Google Shape;1674;p161"/>
          <p:cNvPicPr preferRelativeResize="0"/>
          <p:nvPr/>
        </p:nvPicPr>
        <p:blipFill>
          <a:blip r:embed="rId5">
            <a:alphaModFix/>
          </a:blip>
          <a:stretch>
            <a:fillRect/>
          </a:stretch>
        </p:blipFill>
        <p:spPr>
          <a:xfrm>
            <a:off x="114300" y="898744"/>
            <a:ext cx="2804609" cy="3729262"/>
          </a:xfrm>
          <a:prstGeom prst="rect">
            <a:avLst/>
          </a:prstGeom>
          <a:noFill/>
          <a:ln>
            <a:noFill/>
          </a:ln>
        </p:spPr>
      </p:pic>
      <p:pic>
        <p:nvPicPr>
          <p:cNvPr id="1675" name="Google Shape;1675;p161"/>
          <p:cNvPicPr preferRelativeResize="0"/>
          <p:nvPr/>
        </p:nvPicPr>
        <p:blipFill>
          <a:blip r:embed="rId6">
            <a:alphaModFix/>
          </a:blip>
          <a:stretch>
            <a:fillRect/>
          </a:stretch>
        </p:blipFill>
        <p:spPr>
          <a:xfrm>
            <a:off x="3033205" y="898744"/>
            <a:ext cx="5831831" cy="3349332"/>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79" name="Shape 1679"/>
        <p:cNvGrpSpPr/>
        <p:nvPr/>
      </p:nvGrpSpPr>
      <p:grpSpPr>
        <a:xfrm>
          <a:off x="0" y="0"/>
          <a:ext cx="0" cy="0"/>
          <a:chOff x="0" y="0"/>
          <a:chExt cx="0" cy="0"/>
        </a:xfrm>
      </p:grpSpPr>
      <p:sp>
        <p:nvSpPr>
          <p:cNvPr id="1680" name="Google Shape;1680;p16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81" name="Google Shape;1681;p16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82" name="Google Shape;1682;p16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83" name="Google Shape;1683;p162"/>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 - Tables</a:t>
            </a:r>
            <a:endParaRPr u="none">
              <a:solidFill>
                <a:srgbClr val="D1190D"/>
              </a:solidFill>
            </a:endParaRPr>
          </a:p>
        </p:txBody>
      </p:sp>
      <p:sp>
        <p:nvSpPr>
          <p:cNvPr id="1684" name="Google Shape;1684;p16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85" name="Google Shape;1685;p16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86" name="Google Shape;1686;p16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687" name="Google Shape;1687;p162"/>
          <p:cNvGrpSpPr/>
          <p:nvPr/>
        </p:nvGrpSpPr>
        <p:grpSpPr>
          <a:xfrm>
            <a:off x="312780" y="4766655"/>
            <a:ext cx="2220930" cy="352501"/>
            <a:chOff x="6077925" y="4856850"/>
            <a:chExt cx="6064800" cy="1143000"/>
          </a:xfrm>
        </p:grpSpPr>
        <p:sp>
          <p:nvSpPr>
            <p:cNvPr id="1688" name="Google Shape;1688;p16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89" name="Google Shape;1689;p16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690" name="Google Shape;1690;p162"/>
          <p:cNvPicPr preferRelativeResize="0"/>
          <p:nvPr/>
        </p:nvPicPr>
        <p:blipFill>
          <a:blip r:embed="rId5">
            <a:alphaModFix/>
          </a:blip>
          <a:stretch>
            <a:fillRect/>
          </a:stretch>
        </p:blipFill>
        <p:spPr>
          <a:xfrm>
            <a:off x="1100719" y="994838"/>
            <a:ext cx="6160650" cy="3538219"/>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94" name="Shape 1694"/>
        <p:cNvGrpSpPr/>
        <p:nvPr/>
      </p:nvGrpSpPr>
      <p:grpSpPr>
        <a:xfrm>
          <a:off x="0" y="0"/>
          <a:ext cx="0" cy="0"/>
          <a:chOff x="0" y="0"/>
          <a:chExt cx="0" cy="0"/>
        </a:xfrm>
      </p:grpSpPr>
      <p:sp>
        <p:nvSpPr>
          <p:cNvPr id="1695" name="Google Shape;1695;p16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96" name="Google Shape;1696;p16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97" name="Google Shape;1697;p16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98" name="Google Shape;1698;p163"/>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 - Graphs or Network</a:t>
            </a:r>
            <a:endParaRPr u="none">
              <a:solidFill>
                <a:srgbClr val="D1190D"/>
              </a:solidFill>
            </a:endParaRPr>
          </a:p>
        </p:txBody>
      </p:sp>
      <p:sp>
        <p:nvSpPr>
          <p:cNvPr id="1699" name="Google Shape;1699;p16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700" name="Google Shape;1700;p16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701" name="Google Shape;1701;p163"/>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702" name="Google Shape;1702;p163"/>
          <p:cNvGrpSpPr/>
          <p:nvPr/>
        </p:nvGrpSpPr>
        <p:grpSpPr>
          <a:xfrm>
            <a:off x="312780" y="4766655"/>
            <a:ext cx="2220930" cy="352501"/>
            <a:chOff x="6077925" y="4856850"/>
            <a:chExt cx="6064800" cy="1143000"/>
          </a:xfrm>
        </p:grpSpPr>
        <p:sp>
          <p:nvSpPr>
            <p:cNvPr id="1703" name="Google Shape;1703;p16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704" name="Google Shape;1704;p163"/>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705" name="Google Shape;1705;p163"/>
          <p:cNvPicPr preferRelativeResize="0"/>
          <p:nvPr/>
        </p:nvPicPr>
        <p:blipFill>
          <a:blip r:embed="rId5">
            <a:alphaModFix/>
          </a:blip>
          <a:stretch>
            <a:fillRect/>
          </a:stretch>
        </p:blipFill>
        <p:spPr>
          <a:xfrm>
            <a:off x="2497481" y="910922"/>
            <a:ext cx="3729265" cy="372926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709" name="Shape 1709"/>
        <p:cNvGrpSpPr/>
        <p:nvPr/>
      </p:nvGrpSpPr>
      <p:grpSpPr>
        <a:xfrm>
          <a:off x="0" y="0"/>
          <a:ext cx="0" cy="0"/>
          <a:chOff x="0" y="0"/>
          <a:chExt cx="0" cy="0"/>
        </a:xfrm>
      </p:grpSpPr>
      <p:sp>
        <p:nvSpPr>
          <p:cNvPr id="1710" name="Google Shape;1710;p16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11" name="Google Shape;1711;p16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12" name="Google Shape;1712;p16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13" name="Google Shape;1713;p164"/>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a:t>
            </a:r>
            <a:endParaRPr u="none">
              <a:solidFill>
                <a:srgbClr val="D1190D"/>
              </a:solidFill>
            </a:endParaRPr>
          </a:p>
          <a:p>
            <a:pPr indent="0" lvl="0" marL="12700" rtl="0" algn="l">
              <a:lnSpc>
                <a:spcPct val="100000"/>
              </a:lnSpc>
              <a:spcBef>
                <a:spcPts val="0"/>
              </a:spcBef>
              <a:spcAft>
                <a:spcPts val="0"/>
              </a:spcAft>
              <a:buNone/>
            </a:pPr>
            <a:r>
              <a:rPr lang="en" u="none">
                <a:solidFill>
                  <a:srgbClr val="D1190D"/>
                </a:solidFill>
              </a:rPr>
              <a:t> - Graphs or Network</a:t>
            </a:r>
            <a:endParaRPr u="none">
              <a:solidFill>
                <a:srgbClr val="D1190D"/>
              </a:solidFill>
            </a:endParaRPr>
          </a:p>
        </p:txBody>
      </p:sp>
      <p:sp>
        <p:nvSpPr>
          <p:cNvPr id="1714" name="Google Shape;1714;p16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715" name="Google Shape;1715;p16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716" name="Google Shape;1716;p16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717" name="Google Shape;1717;p164"/>
          <p:cNvGrpSpPr/>
          <p:nvPr/>
        </p:nvGrpSpPr>
        <p:grpSpPr>
          <a:xfrm>
            <a:off x="312780" y="4766655"/>
            <a:ext cx="2220930" cy="352501"/>
            <a:chOff x="6077925" y="4856850"/>
            <a:chExt cx="6064800" cy="1143000"/>
          </a:xfrm>
        </p:grpSpPr>
        <p:sp>
          <p:nvSpPr>
            <p:cNvPr id="1718" name="Google Shape;1718;p16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719" name="Google Shape;1719;p164"/>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720" name="Google Shape;1720;p164"/>
          <p:cNvPicPr preferRelativeResize="0"/>
          <p:nvPr/>
        </p:nvPicPr>
        <p:blipFill>
          <a:blip r:embed="rId5">
            <a:alphaModFix/>
          </a:blip>
          <a:stretch>
            <a:fillRect/>
          </a:stretch>
        </p:blipFill>
        <p:spPr>
          <a:xfrm>
            <a:off x="4116375" y="57150"/>
            <a:ext cx="4765557" cy="490010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0"/>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72" name="Google Shape;172;p30"/>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73" name="Google Shape;173;p30"/>
          <p:cNvPicPr preferRelativeResize="0"/>
          <p:nvPr/>
        </p:nvPicPr>
        <p:blipFill>
          <a:blip r:embed="rId3">
            <a:alphaModFix/>
          </a:blip>
          <a:stretch>
            <a:fillRect/>
          </a:stretch>
        </p:blipFill>
        <p:spPr>
          <a:xfrm>
            <a:off x="-75" y="0"/>
            <a:ext cx="9144000" cy="5143500"/>
          </a:xfrm>
          <a:prstGeom prst="rect">
            <a:avLst/>
          </a:prstGeom>
          <a:noFill/>
          <a:ln>
            <a:noFill/>
          </a:ln>
        </p:spPr>
      </p:pic>
      <p:sp>
        <p:nvSpPr>
          <p:cNvPr id="174" name="Google Shape;174;p30"/>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724" name="Shape 1724"/>
        <p:cNvGrpSpPr/>
        <p:nvPr/>
      </p:nvGrpSpPr>
      <p:grpSpPr>
        <a:xfrm>
          <a:off x="0" y="0"/>
          <a:ext cx="0" cy="0"/>
          <a:chOff x="0" y="0"/>
          <a:chExt cx="0" cy="0"/>
        </a:xfrm>
      </p:grpSpPr>
      <p:sp>
        <p:nvSpPr>
          <p:cNvPr id="1725" name="Google Shape;1725;p16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26" name="Google Shape;1726;p16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27" name="Google Shape;1727;p16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28" name="Google Shape;1728;p165"/>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collected</a:t>
            </a:r>
            <a:endParaRPr u="none">
              <a:solidFill>
                <a:srgbClr val="D1190D"/>
              </a:solidFill>
            </a:endParaRPr>
          </a:p>
        </p:txBody>
      </p:sp>
      <p:sp>
        <p:nvSpPr>
          <p:cNvPr id="1729" name="Google Shape;1729;p16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730" name="Google Shape;1730;p16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731" name="Google Shape;1731;p16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732" name="Google Shape;1732;p165"/>
          <p:cNvGrpSpPr/>
          <p:nvPr/>
        </p:nvGrpSpPr>
        <p:grpSpPr>
          <a:xfrm>
            <a:off x="312780" y="4766655"/>
            <a:ext cx="2220930" cy="352501"/>
            <a:chOff x="6077925" y="4856850"/>
            <a:chExt cx="6064800" cy="1143000"/>
          </a:xfrm>
        </p:grpSpPr>
        <p:sp>
          <p:nvSpPr>
            <p:cNvPr id="1733" name="Google Shape;1733;p16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734" name="Google Shape;1734;p165"/>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735" name="Google Shape;1735;p165"/>
          <p:cNvSpPr txBox="1"/>
          <p:nvPr/>
        </p:nvSpPr>
        <p:spPr>
          <a:xfrm>
            <a:off x="687188" y="1041188"/>
            <a:ext cx="7738200" cy="12777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Clr>
                <a:schemeClr val="dk1"/>
              </a:buClr>
              <a:buSzPts val="800"/>
              <a:buFont typeface="Arial"/>
              <a:buNone/>
            </a:pPr>
            <a:r>
              <a:rPr lang="en" sz="2100">
                <a:solidFill>
                  <a:schemeClr val="dk1"/>
                </a:solidFill>
              </a:rPr>
              <a:t>•</a:t>
            </a:r>
            <a:r>
              <a:rPr lang="en" sz="2100">
                <a:solidFill>
                  <a:schemeClr val="dk1"/>
                </a:solidFill>
                <a:latin typeface="Calibri"/>
                <a:ea typeface="Calibri"/>
                <a:cs typeface="Calibri"/>
                <a:sym typeface="Calibri"/>
              </a:rPr>
              <a:t>Often, besides the actual information the data represents, how data interact with each other is also important.  Social Media is an example of this concept.</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pic>
        <p:nvPicPr>
          <p:cNvPr id="1736" name="Google Shape;1736;p165"/>
          <p:cNvPicPr preferRelativeResize="0"/>
          <p:nvPr/>
        </p:nvPicPr>
        <p:blipFill>
          <a:blip r:embed="rId5">
            <a:alphaModFix/>
          </a:blip>
          <a:stretch>
            <a:fillRect/>
          </a:stretch>
        </p:blipFill>
        <p:spPr>
          <a:xfrm>
            <a:off x="957675" y="2327691"/>
            <a:ext cx="2602422" cy="2202619"/>
          </a:xfrm>
          <a:prstGeom prst="rect">
            <a:avLst/>
          </a:prstGeom>
          <a:noFill/>
          <a:ln>
            <a:noFill/>
          </a:ln>
        </p:spPr>
      </p:pic>
      <p:pic>
        <p:nvPicPr>
          <p:cNvPr id="1737" name="Google Shape;1737;p165"/>
          <p:cNvPicPr preferRelativeResize="0"/>
          <p:nvPr/>
        </p:nvPicPr>
        <p:blipFill>
          <a:blip r:embed="rId6">
            <a:alphaModFix/>
          </a:blip>
          <a:stretch>
            <a:fillRect/>
          </a:stretch>
        </p:blipFill>
        <p:spPr>
          <a:xfrm>
            <a:off x="4942237" y="1905863"/>
            <a:ext cx="2929200" cy="2836444"/>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sp>
        <p:nvSpPr>
          <p:cNvPr id="1742" name="Google Shape;1742;p1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File Formats</a:t>
            </a:r>
            <a:endParaRPr/>
          </a:p>
        </p:txBody>
      </p:sp>
      <p:sp>
        <p:nvSpPr>
          <p:cNvPr id="1743" name="Google Shape;1743;p1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As a part of the standard, we have to help students understand file formats.  In general we have the following formats:</a:t>
            </a:r>
            <a:endParaRPr/>
          </a:p>
          <a:p>
            <a:pPr indent="-342900" lvl="0" marL="457200" rtl="0" algn="l">
              <a:spcBef>
                <a:spcPts val="1200"/>
              </a:spcBef>
              <a:spcAft>
                <a:spcPts val="0"/>
              </a:spcAft>
              <a:buSzPts val="1800"/>
              <a:buChar char="-"/>
            </a:pPr>
            <a:r>
              <a:rPr lang="en"/>
              <a:t>Proprietary: MS Office, Comma Seperated Values (CSV) PDF, Kindle Book, etc…</a:t>
            </a:r>
            <a:endParaRPr/>
          </a:p>
          <a:p>
            <a:pPr indent="-342900" lvl="0" marL="457200" rtl="0" algn="l">
              <a:spcBef>
                <a:spcPts val="0"/>
              </a:spcBef>
              <a:spcAft>
                <a:spcPts val="0"/>
              </a:spcAft>
              <a:buSzPts val="1800"/>
              <a:buChar char="-"/>
            </a:pPr>
            <a:r>
              <a:rPr lang="en"/>
              <a:t>Text: ASCII, Unicode</a:t>
            </a:r>
            <a:endParaRPr/>
          </a:p>
          <a:p>
            <a:pPr indent="-342900" lvl="0" marL="457200" rtl="0" algn="l">
              <a:spcBef>
                <a:spcPts val="0"/>
              </a:spcBef>
              <a:spcAft>
                <a:spcPts val="0"/>
              </a:spcAft>
              <a:buSzPts val="1800"/>
              <a:buChar char="-"/>
            </a:pPr>
            <a:r>
              <a:rPr lang="en"/>
              <a:t>Image: JPEG, PNG</a:t>
            </a:r>
            <a:endParaRPr/>
          </a:p>
          <a:p>
            <a:pPr indent="-342900" lvl="0" marL="457200" rtl="0" algn="l">
              <a:spcBef>
                <a:spcPts val="0"/>
              </a:spcBef>
              <a:spcAft>
                <a:spcPts val="0"/>
              </a:spcAft>
              <a:buSzPts val="1800"/>
              <a:buChar char="-"/>
            </a:pPr>
            <a:r>
              <a:rPr lang="en"/>
              <a:t>Video: MP4</a:t>
            </a:r>
            <a:endParaRPr/>
          </a:p>
          <a:p>
            <a:pPr indent="-342900" lvl="0" marL="457200" rtl="0" algn="l">
              <a:spcBef>
                <a:spcPts val="0"/>
              </a:spcBef>
              <a:spcAft>
                <a:spcPts val="0"/>
              </a:spcAft>
              <a:buSzPts val="1800"/>
              <a:buChar char="-"/>
            </a:pPr>
            <a:r>
              <a:rPr lang="en"/>
              <a:t>Sound: MP3, WAV</a:t>
            </a:r>
            <a:endParaRPr/>
          </a:p>
        </p:txBody>
      </p:sp>
      <p:sp>
        <p:nvSpPr>
          <p:cNvPr id="1744" name="Google Shape;1744;p1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8" name="Shape 1748"/>
        <p:cNvGrpSpPr/>
        <p:nvPr/>
      </p:nvGrpSpPr>
      <p:grpSpPr>
        <a:xfrm>
          <a:off x="0" y="0"/>
          <a:ext cx="0" cy="0"/>
          <a:chOff x="0" y="0"/>
          <a:chExt cx="0" cy="0"/>
        </a:xfrm>
      </p:grpSpPr>
      <p:sp>
        <p:nvSpPr>
          <p:cNvPr id="1749" name="Google Shape;1749;p1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 File Formats</a:t>
            </a:r>
            <a:endParaRPr/>
          </a:p>
        </p:txBody>
      </p:sp>
      <p:sp>
        <p:nvSpPr>
          <p:cNvPr id="1750" name="Google Shape;1750;p1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We can use a plain text editor to see what type a file is when we don’t know what it is.</a:t>
            </a:r>
            <a:endParaRPr/>
          </a:p>
          <a:p>
            <a:pPr indent="0" lvl="0" marL="0" rtl="0" algn="l">
              <a:spcBef>
                <a:spcPts val="1200"/>
              </a:spcBef>
              <a:spcAft>
                <a:spcPts val="0"/>
              </a:spcAft>
              <a:buNone/>
            </a:pPr>
            <a:r>
              <a:rPr lang="en"/>
              <a:t>There are websites on-line that will analyze the content.</a:t>
            </a:r>
            <a:endParaRPr/>
          </a:p>
          <a:p>
            <a:pPr indent="0" lvl="0" marL="0" rtl="0" algn="l">
              <a:spcBef>
                <a:spcPts val="1200"/>
              </a:spcBef>
              <a:spcAft>
                <a:spcPts val="1200"/>
              </a:spcAft>
              <a:buNone/>
            </a:pPr>
            <a:r>
              <a:rPr lang="en"/>
              <a:t>Use a tool like Notepad to look at the file header.</a:t>
            </a:r>
            <a:endParaRPr/>
          </a:p>
        </p:txBody>
      </p:sp>
      <p:sp>
        <p:nvSpPr>
          <p:cNvPr id="1751" name="Google Shape;1751;p1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5" name="Shape 1755"/>
        <p:cNvGrpSpPr/>
        <p:nvPr/>
      </p:nvGrpSpPr>
      <p:grpSpPr>
        <a:xfrm>
          <a:off x="0" y="0"/>
          <a:ext cx="0" cy="0"/>
          <a:chOff x="0" y="0"/>
          <a:chExt cx="0" cy="0"/>
        </a:xfrm>
      </p:grpSpPr>
      <p:sp>
        <p:nvSpPr>
          <p:cNvPr id="1756" name="Google Shape;1756;p1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Comma Seperated Values and Data: IMDB</a:t>
            </a:r>
            <a:endParaRPr/>
          </a:p>
        </p:txBody>
      </p:sp>
      <p:sp>
        <p:nvSpPr>
          <p:cNvPr id="1757" name="Google Shape;1757;p1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There are many publicly available data sets.  </a:t>
            </a:r>
            <a:endParaRPr/>
          </a:p>
          <a:p>
            <a:pPr indent="0" lvl="0" marL="0" rtl="0" algn="l">
              <a:spcBef>
                <a:spcPts val="1200"/>
              </a:spcBef>
              <a:spcAft>
                <a:spcPts val="0"/>
              </a:spcAft>
              <a:buNone/>
            </a:pPr>
            <a:r>
              <a:rPr lang="en"/>
              <a:t>Sources for data:</a:t>
            </a:r>
            <a:endParaRPr/>
          </a:p>
          <a:p>
            <a:pPr indent="0" lvl="0" marL="0" rtl="0" algn="l">
              <a:spcBef>
                <a:spcPts val="1200"/>
              </a:spcBef>
              <a:spcAft>
                <a:spcPts val="0"/>
              </a:spcAft>
              <a:buNone/>
            </a:pPr>
            <a:r>
              <a:rPr lang="en" u="sng">
                <a:solidFill>
                  <a:schemeClr val="hlink"/>
                </a:solidFill>
                <a:hlinkClick r:id="rId3"/>
              </a:rPr>
              <a:t>https://www.kaggle.com/datasets</a:t>
            </a:r>
            <a:endParaRPr/>
          </a:p>
          <a:p>
            <a:pPr indent="0" lvl="0" marL="0" rtl="0" algn="l">
              <a:spcBef>
                <a:spcPts val="1200"/>
              </a:spcBef>
              <a:spcAft>
                <a:spcPts val="0"/>
              </a:spcAft>
              <a:buNone/>
            </a:pPr>
            <a:r>
              <a:rPr lang="en" u="sng">
                <a:solidFill>
                  <a:schemeClr val="hlink"/>
                </a:solidFill>
                <a:hlinkClick r:id="rId4"/>
              </a:rPr>
              <a:t>https://data.gov/</a:t>
            </a:r>
            <a:endParaRPr/>
          </a:p>
          <a:p>
            <a:pPr indent="0" lvl="0" marL="0" rtl="0" algn="l">
              <a:spcBef>
                <a:spcPts val="1200"/>
              </a:spcBef>
              <a:spcAft>
                <a:spcPts val="0"/>
              </a:spcAft>
              <a:buNone/>
            </a:pPr>
            <a:r>
              <a:rPr lang="en" u="sng">
                <a:solidFill>
                  <a:schemeClr val="hlink"/>
                </a:solidFill>
                <a:hlinkClick r:id="rId5"/>
              </a:rPr>
              <a:t>https://careers.uw.edu/blog/2021/10/05/21-places-to-find-free-datasets-for-data-science-projects-shared-article-from-dataquest/</a:t>
            </a:r>
            <a:r>
              <a:rPr lang="en"/>
              <a:t> </a:t>
            </a:r>
            <a:endParaRPr/>
          </a:p>
          <a:p>
            <a:pPr indent="0" lvl="0" marL="0" rtl="0" algn="l">
              <a:spcBef>
                <a:spcPts val="1200"/>
              </a:spcBef>
              <a:spcAft>
                <a:spcPts val="0"/>
              </a:spcAft>
              <a:buNone/>
            </a:pPr>
            <a:r>
              <a:rPr lang="en" u="sng">
                <a:solidFill>
                  <a:schemeClr val="hlink"/>
                </a:solidFill>
                <a:hlinkClick r:id="rId6"/>
              </a:rPr>
              <a:t>https://www.ncdc.noaa.gov/cdo-web/datasets</a:t>
            </a:r>
            <a:r>
              <a:rPr lang="en"/>
              <a:t> </a:t>
            </a:r>
            <a:endParaRPr/>
          </a:p>
          <a:p>
            <a:pPr indent="0" lvl="0" marL="0" rtl="0" algn="l">
              <a:spcBef>
                <a:spcPts val="1200"/>
              </a:spcBef>
              <a:spcAft>
                <a:spcPts val="1200"/>
              </a:spcAft>
              <a:buNone/>
            </a:pPr>
            <a:r>
              <a:rPr lang="en"/>
              <a:t>At Kaggle, you can get the Internet Movie Database (IMDB) and teach students about data formats.</a:t>
            </a:r>
            <a:endParaRPr/>
          </a:p>
        </p:txBody>
      </p:sp>
      <p:sp>
        <p:nvSpPr>
          <p:cNvPr id="1758" name="Google Shape;1758;p1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sp>
        <p:nvSpPr>
          <p:cNvPr id="1763" name="Google Shape;1763;p1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2:CSV and IMDB</a:t>
            </a:r>
            <a:endParaRPr/>
          </a:p>
        </p:txBody>
      </p:sp>
      <p:sp>
        <p:nvSpPr>
          <p:cNvPr id="1764" name="Google Shape;1764;p16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765" name="Google Shape;1765;p1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766" name="Google Shape;1766;p169"/>
          <p:cNvPicPr preferRelativeResize="0"/>
          <p:nvPr/>
        </p:nvPicPr>
        <p:blipFill>
          <a:blip r:embed="rId3">
            <a:alphaModFix/>
          </a:blip>
          <a:stretch>
            <a:fillRect/>
          </a:stretch>
        </p:blipFill>
        <p:spPr>
          <a:xfrm>
            <a:off x="515950" y="973325"/>
            <a:ext cx="7159627" cy="4027301"/>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id="1771" name="Google Shape;1771;p1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CSV and IMDB</a:t>
            </a:r>
            <a:endParaRPr/>
          </a:p>
        </p:txBody>
      </p:sp>
      <p:sp>
        <p:nvSpPr>
          <p:cNvPr id="1772" name="Google Shape;1772;p1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773" name="Google Shape;1773;p1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774" name="Google Shape;1774;p170"/>
          <p:cNvPicPr preferRelativeResize="0"/>
          <p:nvPr/>
        </p:nvPicPr>
        <p:blipFill>
          <a:blip r:embed="rId3">
            <a:alphaModFix/>
          </a:blip>
          <a:stretch>
            <a:fillRect/>
          </a:stretch>
        </p:blipFill>
        <p:spPr>
          <a:xfrm>
            <a:off x="277825" y="1152475"/>
            <a:ext cx="6941083" cy="3904351"/>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8" name="Shape 1778"/>
        <p:cNvGrpSpPr/>
        <p:nvPr/>
      </p:nvGrpSpPr>
      <p:grpSpPr>
        <a:xfrm>
          <a:off x="0" y="0"/>
          <a:ext cx="0" cy="0"/>
          <a:chOff x="0" y="0"/>
          <a:chExt cx="0" cy="0"/>
        </a:xfrm>
      </p:grpSpPr>
      <p:sp>
        <p:nvSpPr>
          <p:cNvPr id="1779" name="Google Shape;1779;p1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CSV</a:t>
            </a:r>
            <a:endParaRPr/>
          </a:p>
        </p:txBody>
      </p:sp>
      <p:sp>
        <p:nvSpPr>
          <p:cNvPr id="1780" name="Google Shape;1780;p17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Have children create a spreadsheet - maybe of observations about the weather or something else having to do with climate.</a:t>
            </a:r>
            <a:endParaRPr/>
          </a:p>
          <a:p>
            <a:pPr indent="0" lvl="0" marL="0" rtl="0" algn="l">
              <a:spcBef>
                <a:spcPts val="1200"/>
              </a:spcBef>
              <a:spcAft>
                <a:spcPts val="0"/>
              </a:spcAft>
              <a:buNone/>
            </a:pPr>
            <a:r>
              <a:rPr lang="en"/>
              <a:t>Use the tools in Google Sheets (Download as) to change the format from a spreadsheet to a comma </a:t>
            </a:r>
            <a:r>
              <a:rPr lang="en"/>
              <a:t>separated</a:t>
            </a:r>
            <a:r>
              <a:rPr lang="en"/>
              <a:t> value file.</a:t>
            </a:r>
            <a:endParaRPr/>
          </a:p>
          <a:p>
            <a:pPr indent="0" lvl="0" marL="0" rtl="0" algn="l">
              <a:spcBef>
                <a:spcPts val="1200"/>
              </a:spcBef>
              <a:spcAft>
                <a:spcPts val="1200"/>
              </a:spcAft>
              <a:buNone/>
            </a:pPr>
            <a:r>
              <a:rPr lang="en"/>
              <a:t>Also, try using a spreadsheet software to view a CSV file.</a:t>
            </a:r>
            <a:endParaRPr/>
          </a:p>
        </p:txBody>
      </p:sp>
      <p:sp>
        <p:nvSpPr>
          <p:cNvPr id="1781" name="Google Shape;1781;p1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5" name="Shape 1785"/>
        <p:cNvGrpSpPr/>
        <p:nvPr/>
      </p:nvGrpSpPr>
      <p:grpSpPr>
        <a:xfrm>
          <a:off x="0" y="0"/>
          <a:ext cx="0" cy="0"/>
          <a:chOff x="0" y="0"/>
          <a:chExt cx="0" cy="0"/>
        </a:xfrm>
      </p:grpSpPr>
      <p:sp>
        <p:nvSpPr>
          <p:cNvPr id="1786" name="Google Shape;1786;p1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3 - Climate Change Simulation</a:t>
            </a:r>
            <a:endParaRPr/>
          </a:p>
        </p:txBody>
      </p:sp>
      <p:sp>
        <p:nvSpPr>
          <p:cNvPr id="1787" name="Google Shape;1787;p1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https://scied.ucar.edu/activity/very-simple-climate-model-activity</a:t>
            </a:r>
            <a:r>
              <a:rPr lang="en"/>
              <a:t> </a:t>
            </a:r>
            <a:endParaRPr/>
          </a:p>
        </p:txBody>
      </p:sp>
      <p:sp>
        <p:nvSpPr>
          <p:cNvPr id="1788" name="Google Shape;1788;p1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1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Kids Data Resources</a:t>
            </a:r>
            <a:endParaRPr/>
          </a:p>
        </p:txBody>
      </p:sp>
      <p:sp>
        <p:nvSpPr>
          <p:cNvPr id="1794" name="Google Shape;1794;p1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u="sng">
                <a:solidFill>
                  <a:schemeClr val="hlink"/>
                </a:solidFill>
                <a:hlinkClick r:id="rId3"/>
              </a:rPr>
              <a:t>https://www.epa.gov/climate-change/climate-change-resources-educators-and-students</a:t>
            </a:r>
            <a:endParaRPr/>
          </a:p>
          <a:p>
            <a:pPr indent="0" lvl="0" marL="0" rtl="0" algn="l">
              <a:spcBef>
                <a:spcPts val="1200"/>
              </a:spcBef>
              <a:spcAft>
                <a:spcPts val="0"/>
              </a:spcAft>
              <a:buNone/>
            </a:pPr>
            <a:r>
              <a:rPr lang="en"/>
              <a:t>Satellite data over time: </a:t>
            </a:r>
            <a:r>
              <a:rPr lang="en" u="sng">
                <a:solidFill>
                  <a:schemeClr val="hlink"/>
                </a:solidFill>
                <a:hlinkClick r:id="rId4"/>
              </a:rPr>
              <a:t>https://education.nationalgeographic.org/resource/satellite-imagery-and-change-over-time/</a:t>
            </a:r>
            <a:r>
              <a:rPr lang="en"/>
              <a:t> </a:t>
            </a:r>
            <a:endParaRPr/>
          </a:p>
          <a:p>
            <a:pPr indent="0" lvl="0" marL="0" rtl="0" algn="l">
              <a:spcBef>
                <a:spcPts val="1200"/>
              </a:spcBef>
              <a:spcAft>
                <a:spcPts val="0"/>
              </a:spcAft>
              <a:buNone/>
            </a:pPr>
            <a:r>
              <a:rPr lang="en" u="sng">
                <a:solidFill>
                  <a:schemeClr val="hlink"/>
                </a:solidFill>
                <a:hlinkClick r:id="rId5"/>
              </a:rPr>
              <a:t>https://www.nesdis.noaa.gov/</a:t>
            </a:r>
            <a:r>
              <a:rPr lang="en"/>
              <a:t> </a:t>
            </a:r>
            <a:endParaRPr/>
          </a:p>
          <a:p>
            <a:pPr indent="0" lvl="0" marL="0" rtl="0" algn="l">
              <a:spcBef>
                <a:spcPts val="1200"/>
              </a:spcBef>
              <a:spcAft>
                <a:spcPts val="0"/>
              </a:spcAft>
              <a:buNone/>
            </a:pPr>
            <a:r>
              <a:rPr lang="en" u="sng">
                <a:solidFill>
                  <a:schemeClr val="hlink"/>
                </a:solidFill>
                <a:hlinkClick r:id="rId6"/>
              </a:rPr>
              <a:t>https://www.noaa.gov/education/resource-collections/data/classroom-ready</a:t>
            </a:r>
            <a:r>
              <a:rPr lang="en"/>
              <a:t> </a:t>
            </a:r>
            <a:endParaRPr/>
          </a:p>
          <a:p>
            <a:pPr indent="0" lvl="0" marL="0" rtl="0" algn="l">
              <a:spcBef>
                <a:spcPts val="1200"/>
              </a:spcBef>
              <a:spcAft>
                <a:spcPts val="0"/>
              </a:spcAft>
              <a:buNone/>
            </a:pPr>
            <a:r>
              <a:rPr lang="en" u="sng">
                <a:solidFill>
                  <a:schemeClr val="hlink"/>
                </a:solidFill>
                <a:hlinkClick r:id="rId7"/>
              </a:rPr>
              <a:t>https://climatekids.nasa.gov/kids-guide-to-climate-change/</a:t>
            </a:r>
            <a:r>
              <a:rPr lang="en"/>
              <a:t>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795" name="Google Shape;1795;p1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1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Kids as Data Visualizers</a:t>
            </a:r>
            <a:endParaRPr/>
          </a:p>
        </p:txBody>
      </p:sp>
      <p:sp>
        <p:nvSpPr>
          <p:cNvPr id="1801" name="Google Shape;1801;p17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 children imagine what is possible - how would it be meaningful to them to understand the information.</a:t>
            </a:r>
            <a:endParaRPr/>
          </a:p>
          <a:p>
            <a:pPr indent="0" lvl="0" marL="0" rtl="0" algn="l">
              <a:spcBef>
                <a:spcPts val="1200"/>
              </a:spcBef>
              <a:spcAft>
                <a:spcPts val="0"/>
              </a:spcAft>
              <a:buNone/>
            </a:pPr>
            <a:r>
              <a:rPr lang="en"/>
              <a:t>Redesigning Google Classroom</a:t>
            </a:r>
            <a:endParaRPr/>
          </a:p>
          <a:p>
            <a:pPr indent="0" lvl="0" marL="0" rtl="0" algn="l">
              <a:spcBef>
                <a:spcPts val="1200"/>
              </a:spcBef>
              <a:spcAft>
                <a:spcPts val="1200"/>
              </a:spcAft>
              <a:buNone/>
            </a:pPr>
            <a:r>
              <a:rPr lang="en"/>
              <a:t>What do they wish they had?</a:t>
            </a:r>
            <a:endParaRPr/>
          </a:p>
        </p:txBody>
      </p:sp>
      <p:sp>
        <p:nvSpPr>
          <p:cNvPr id="1802" name="Google Shape;1802;p1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1"/>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80" name="Google Shape;180;p31"/>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81" name="Google Shape;181;p3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2" name="Google Shape;182;p31"/>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sp>
        <p:nvSpPr>
          <p:cNvPr id="1807" name="Google Shape;1807;p175"/>
          <p:cNvSpPr txBox="1"/>
          <p:nvPr>
            <p:ph type="title"/>
          </p:nvPr>
        </p:nvSpPr>
        <p:spPr>
          <a:xfrm>
            <a:off x="24575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Grade 6-8 Data Sciences Expectation</a:t>
            </a:r>
            <a:endParaRPr/>
          </a:p>
        </p:txBody>
      </p:sp>
      <p:graphicFrame>
        <p:nvGraphicFramePr>
          <p:cNvPr id="1808" name="Google Shape;1808;p175"/>
          <p:cNvGraphicFramePr/>
          <p:nvPr/>
        </p:nvGraphicFramePr>
        <p:xfrm>
          <a:off x="200425" y="60750"/>
          <a:ext cx="3000000" cy="3000000"/>
        </p:xfrm>
        <a:graphic>
          <a:graphicData uri="http://schemas.openxmlformats.org/drawingml/2006/table">
            <a:tbl>
              <a:tblPr>
                <a:noFill/>
                <a:tableStyleId>{1B7AB638-948D-4D40-8156-22DA9B22E39A}</a:tableStyleId>
              </a:tblPr>
              <a:tblGrid>
                <a:gridCol w="2914375"/>
                <a:gridCol w="2914375"/>
                <a:gridCol w="2914375"/>
              </a:tblGrid>
              <a:tr h="418800">
                <a:tc>
                  <a:txBody>
                    <a:bodyPr/>
                    <a:lstStyle/>
                    <a:p>
                      <a:pPr indent="0" lvl="0" marL="0" rtl="0" algn="l">
                        <a:spcBef>
                          <a:spcPts val="0"/>
                        </a:spcBef>
                        <a:spcAft>
                          <a:spcPts val="0"/>
                        </a:spcAft>
                        <a:buNone/>
                      </a:pPr>
                      <a:r>
                        <a:rPr lang="en" sz="1000"/>
                        <a:t>Core Idea</a:t>
                      </a:r>
                      <a:endParaRPr sz="1000"/>
                    </a:p>
                  </a:txBody>
                  <a:tcPr marT="91425" marB="91425" marR="91425" marL="91425">
                    <a:solidFill>
                      <a:srgbClr val="FFF2CC"/>
                    </a:solidFill>
                  </a:tcPr>
                </a:tc>
                <a:tc>
                  <a:txBody>
                    <a:bodyPr/>
                    <a:lstStyle/>
                    <a:p>
                      <a:pPr indent="0" lvl="0" marL="0" rtl="0" algn="l">
                        <a:spcBef>
                          <a:spcPts val="0"/>
                        </a:spcBef>
                        <a:spcAft>
                          <a:spcPts val="0"/>
                        </a:spcAft>
                        <a:buNone/>
                      </a:pPr>
                      <a:r>
                        <a:rPr lang="en" sz="1000">
                          <a:solidFill>
                            <a:schemeClr val="dk1"/>
                          </a:solidFill>
                        </a:rPr>
                        <a:t>Performance Expectations </a:t>
                      </a:r>
                      <a:endParaRPr sz="1000"/>
                    </a:p>
                  </a:txBody>
                  <a:tcPr marT="91425" marB="91425" marR="91425" marL="91425">
                    <a:solidFill>
                      <a:srgbClr val="FFF2CC"/>
                    </a:solidFill>
                  </a:tcPr>
                </a:tc>
                <a:tc>
                  <a:txBody>
                    <a:bodyPr/>
                    <a:lstStyle/>
                    <a:p>
                      <a:pPr indent="0" lvl="0" marL="0" rtl="0" algn="l">
                        <a:spcBef>
                          <a:spcPts val="0"/>
                        </a:spcBef>
                        <a:spcAft>
                          <a:spcPts val="0"/>
                        </a:spcAft>
                        <a:buNone/>
                      </a:pPr>
                      <a:r>
                        <a:t/>
                      </a:r>
                      <a:endParaRPr sz="1000">
                        <a:solidFill>
                          <a:schemeClr val="dk1"/>
                        </a:solidFill>
                      </a:endParaRPr>
                    </a:p>
                  </a:txBody>
                  <a:tcPr marT="91425" marB="91425" marR="91425" marL="91425">
                    <a:solidFill>
                      <a:srgbClr val="FFF2CC"/>
                    </a:solidFill>
                  </a:tcPr>
                </a:tc>
              </a:tr>
              <a:tr h="1343675">
                <a:tc>
                  <a:txBody>
                    <a:bodyPr/>
                    <a:lstStyle/>
                    <a:p>
                      <a:pPr indent="0" lvl="0" marL="0" rtl="0" algn="l">
                        <a:spcBef>
                          <a:spcPts val="0"/>
                        </a:spcBef>
                        <a:spcAft>
                          <a:spcPts val="0"/>
                        </a:spcAft>
                        <a:buNone/>
                      </a:pPr>
                      <a:r>
                        <a:rPr lang="en" sz="1100"/>
                        <a:t>People use digital devices and tools to automate the collection, use, and transformation of data.  The manner in which data is collected and transformed is influenced by the type of digital device(s) available and the intended use of the data. </a:t>
                      </a:r>
                      <a:endParaRPr sz="1100"/>
                    </a:p>
                  </a:txBody>
                  <a:tcPr marT="91425" marB="91425" marR="91425" marL="91425"/>
                </a:tc>
                <a:tc>
                  <a:txBody>
                    <a:bodyPr/>
                    <a:lstStyle/>
                    <a:p>
                      <a:pPr indent="0" lvl="0" marL="0" rtl="0" algn="l">
                        <a:spcBef>
                          <a:spcPts val="0"/>
                        </a:spcBef>
                        <a:spcAft>
                          <a:spcPts val="0"/>
                        </a:spcAft>
                        <a:buNone/>
                      </a:pPr>
                      <a:r>
                        <a:rPr lang="en" sz="1200"/>
                        <a:t>8.1.8.DA.1: Organize and transform data collected using computational tools to make it usable for a specific purpose. </a:t>
                      </a:r>
                      <a:endParaRPr sz="1200"/>
                    </a:p>
                  </a:txBody>
                  <a:tcPr marT="91425" marB="91425" marR="91425" marL="91425"/>
                </a:tc>
                <a:tc>
                  <a:txBody>
                    <a:bodyPr/>
                    <a:lstStyle/>
                    <a:p>
                      <a:pPr indent="0" lvl="0" marL="0" rtl="0" algn="l">
                        <a:spcBef>
                          <a:spcPts val="0"/>
                        </a:spcBef>
                        <a:spcAft>
                          <a:spcPts val="0"/>
                        </a:spcAft>
                        <a:buNone/>
                      </a:pPr>
                      <a:r>
                        <a:rPr lang="en" sz="1200"/>
                        <a:t>CSV and IMDB Lesson</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CSV and Google Spreadsheets</a:t>
                      </a:r>
                      <a:endParaRPr sz="1200"/>
                    </a:p>
                  </a:txBody>
                  <a:tcPr marT="91425" marB="91425" marR="91425" marL="91425"/>
                </a:tc>
              </a:tr>
              <a:tr h="1186625">
                <a:tc>
                  <a:txBody>
                    <a:bodyPr/>
                    <a:lstStyle/>
                    <a:p>
                      <a:pPr indent="0" lvl="0" marL="0" rtl="0" algn="l">
                        <a:spcBef>
                          <a:spcPts val="0"/>
                        </a:spcBef>
                        <a:spcAft>
                          <a:spcPts val="0"/>
                        </a:spcAft>
                        <a:buNone/>
                      </a:pPr>
                      <a:r>
                        <a:rPr lang="en" sz="1100"/>
                        <a:t>Data is represented in many formats. Software tools translate the low-level representation of bits into a form understandable by individuals. Data is organized and accessible based on the application used to store it. </a:t>
                      </a:r>
                      <a:endParaRPr sz="1100"/>
                    </a:p>
                  </a:txBody>
                  <a:tcPr marT="91425" marB="91425" marR="91425" marL="91425"/>
                </a:tc>
                <a:tc>
                  <a:txBody>
                    <a:bodyPr/>
                    <a:lstStyle/>
                    <a:p>
                      <a:pPr indent="0" lvl="0" marL="0" rtl="0" algn="l">
                        <a:spcBef>
                          <a:spcPts val="0"/>
                        </a:spcBef>
                        <a:spcAft>
                          <a:spcPts val="0"/>
                        </a:spcAft>
                        <a:buNone/>
                      </a:pPr>
                      <a:r>
                        <a:rPr lang="en" sz="1200"/>
                        <a:t>• 8.1.8.DA.2: Explain the difference between how the computer stores data as bits and how the data is displayed. • 8.1.8.DA.3: Identify the appropriate tool to access data based on its file format. </a:t>
                      </a:r>
                      <a:endParaRPr sz="1200"/>
                    </a:p>
                  </a:txBody>
                  <a:tcPr marT="91425" marB="91425" marR="91425" marL="91425"/>
                </a:tc>
                <a:tc>
                  <a:txBody>
                    <a:bodyPr/>
                    <a:lstStyle/>
                    <a:p>
                      <a:pPr indent="0" lvl="0" marL="0" rtl="0" algn="l">
                        <a:spcBef>
                          <a:spcPts val="0"/>
                        </a:spcBef>
                        <a:spcAft>
                          <a:spcPts val="0"/>
                        </a:spcAft>
                        <a:buNone/>
                      </a:pPr>
                      <a:r>
                        <a:rPr lang="en" sz="1200"/>
                        <a:t>Understanding file formats</a:t>
                      </a:r>
                      <a:endParaRPr sz="1200"/>
                    </a:p>
                  </a:txBody>
                  <a:tcPr marT="91425" marB="91425" marR="91425" marL="91425"/>
                </a:tc>
              </a:tr>
              <a:tr h="860350">
                <a:tc>
                  <a:txBody>
                    <a:bodyPr/>
                    <a:lstStyle/>
                    <a:p>
                      <a:pPr indent="0" lvl="0" marL="0" rtl="0" algn="l">
                        <a:spcBef>
                          <a:spcPts val="0"/>
                        </a:spcBef>
                        <a:spcAft>
                          <a:spcPts val="0"/>
                        </a:spcAft>
                        <a:buNone/>
                      </a:pPr>
                      <a:r>
                        <a:rPr lang="en" sz="1100"/>
                        <a:t>The purpose of cleaning data is to remove errors and make it easier for computers to process.  </a:t>
                      </a:r>
                      <a:endParaRPr sz="1100"/>
                    </a:p>
                  </a:txBody>
                  <a:tcPr marT="91425" marB="91425" marR="91425" marL="91425"/>
                </a:tc>
                <a:tc>
                  <a:txBody>
                    <a:bodyPr/>
                    <a:lstStyle/>
                    <a:p>
                      <a:pPr indent="0" lvl="0" marL="0" rtl="0" algn="l">
                        <a:spcBef>
                          <a:spcPts val="0"/>
                        </a:spcBef>
                        <a:spcAft>
                          <a:spcPts val="0"/>
                        </a:spcAft>
                        <a:buNone/>
                      </a:pPr>
                      <a:r>
                        <a:rPr lang="en" sz="1200"/>
                        <a:t>• 8.1.8.DA.4: Transform data to remove errors and improve the accuracy of the data for analysis. </a:t>
                      </a:r>
                      <a:endParaRPr sz="1200"/>
                    </a:p>
                  </a:txBody>
                  <a:tcPr marT="91425" marB="91425" marR="91425" marL="91425"/>
                </a:tc>
                <a:tc>
                  <a:txBody>
                    <a:bodyPr/>
                    <a:lstStyle/>
                    <a:p>
                      <a:pPr indent="0" lvl="0" marL="0" rtl="0" algn="l">
                        <a:spcBef>
                          <a:spcPts val="0"/>
                        </a:spcBef>
                        <a:spcAft>
                          <a:spcPts val="0"/>
                        </a:spcAft>
                        <a:buNone/>
                      </a:pPr>
                      <a:r>
                        <a:rPr lang="en" sz="1200"/>
                        <a:t>Google spreadsheets and CSV</a:t>
                      </a:r>
                      <a:endParaRPr sz="1200"/>
                    </a:p>
                  </a:txBody>
                  <a:tcPr marT="91425" marB="91425" marR="91425" marL="91425"/>
                </a:tc>
              </a:tr>
              <a:tr h="1186625">
                <a:tc>
                  <a:txBody>
                    <a:bodyPr/>
                    <a:lstStyle/>
                    <a:p>
                      <a:pPr indent="0" lvl="0" marL="0" rtl="0" algn="l">
                        <a:spcBef>
                          <a:spcPts val="0"/>
                        </a:spcBef>
                        <a:spcAft>
                          <a:spcPts val="0"/>
                        </a:spcAft>
                        <a:buNone/>
                      </a:pPr>
                      <a:r>
                        <a:rPr lang="en" sz="1100"/>
                        <a:t>Computer models can be used to simulate events, examine theories and inferences, or make predictions. </a:t>
                      </a:r>
                      <a:endParaRPr sz="1100"/>
                    </a:p>
                  </a:txBody>
                  <a:tcPr marT="91425" marB="91425" marR="91425" marL="91425"/>
                </a:tc>
                <a:tc>
                  <a:txBody>
                    <a:bodyPr/>
                    <a:lstStyle/>
                    <a:p>
                      <a:pPr indent="0" lvl="0" marL="0" rtl="0" algn="l">
                        <a:spcBef>
                          <a:spcPts val="0"/>
                        </a:spcBef>
                        <a:spcAft>
                          <a:spcPts val="0"/>
                        </a:spcAft>
                        <a:buNone/>
                      </a:pPr>
                      <a:r>
                        <a:rPr lang="en" sz="1200"/>
                        <a:t>• 8.1.8.DA.5: Test, analyze, and refine computational models. </a:t>
                      </a:r>
                      <a:endParaRPr sz="1200"/>
                    </a:p>
                    <a:p>
                      <a:pPr indent="0" lvl="0" marL="0" rtl="0" algn="l">
                        <a:spcBef>
                          <a:spcPts val="0"/>
                        </a:spcBef>
                        <a:spcAft>
                          <a:spcPts val="0"/>
                        </a:spcAft>
                        <a:buNone/>
                      </a:pPr>
                      <a:r>
                        <a:rPr lang="en" sz="1200"/>
                        <a:t>• 8.1.8.DA.6: Analyze climate change computational models and propose refinements. </a:t>
                      </a:r>
                      <a:endParaRPr sz="1200"/>
                    </a:p>
                  </a:txBody>
                  <a:tcPr marT="91425" marB="91425" marR="91425" marL="91425"/>
                </a:tc>
                <a:tc>
                  <a:txBody>
                    <a:bodyPr/>
                    <a:lstStyle/>
                    <a:p>
                      <a:pPr indent="0" lvl="0" marL="0" rtl="0" algn="l">
                        <a:spcBef>
                          <a:spcPts val="0"/>
                        </a:spcBef>
                        <a:spcAft>
                          <a:spcPts val="0"/>
                        </a:spcAft>
                        <a:buNone/>
                      </a:pPr>
                      <a:r>
                        <a:rPr lang="en" sz="1200"/>
                        <a:t>https://scied.ucar.edu/activity/very-simple-climate-model-activity</a:t>
                      </a:r>
                      <a:endParaRPr sz="1200"/>
                    </a:p>
                  </a:txBody>
                  <a:tcPr marT="91425" marB="91425" marR="91425" marL="91425"/>
                </a:tc>
              </a:tr>
            </a:tbl>
          </a:graphicData>
        </a:graphic>
      </p:graphicFrame>
      <p:sp>
        <p:nvSpPr>
          <p:cNvPr id="1809" name="Google Shape;1809;p1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sp>
        <p:nvSpPr>
          <p:cNvPr id="1814" name="Google Shape;1814;p1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1815" name="Google Shape;1815;p17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NASA’s Kid’s Climate Change site: </a:t>
            </a:r>
            <a:r>
              <a:rPr lang="en" u="sng">
                <a:solidFill>
                  <a:schemeClr val="hlink"/>
                </a:solidFill>
                <a:hlinkClick r:id="rId3"/>
              </a:rPr>
              <a:t>https://climatekids.nasa.gov/kids-guide-to-climate-change/</a:t>
            </a:r>
            <a:endParaRPr/>
          </a:p>
          <a:p>
            <a:pPr indent="0" lvl="0" marL="0" rtl="0" algn="l">
              <a:spcBef>
                <a:spcPts val="1200"/>
              </a:spcBef>
              <a:spcAft>
                <a:spcPts val="0"/>
              </a:spcAft>
              <a:buNone/>
            </a:pPr>
            <a:r>
              <a:rPr lang="en"/>
              <a:t>NOAA’s Kids’ Climate Change site: </a:t>
            </a:r>
            <a:r>
              <a:rPr lang="en" u="sng">
                <a:solidFill>
                  <a:schemeClr val="hlink"/>
                </a:solidFill>
                <a:hlinkClick r:id="rId4"/>
              </a:rPr>
              <a:t>https://oceanservice.noaa.gov/kids/</a:t>
            </a:r>
            <a:endParaRPr/>
          </a:p>
          <a:p>
            <a:pPr indent="0" lvl="0" marL="0" rtl="0" algn="l">
              <a:spcBef>
                <a:spcPts val="1200"/>
              </a:spcBef>
              <a:spcAft>
                <a:spcPts val="1200"/>
              </a:spcAft>
              <a:buNone/>
            </a:pPr>
            <a:r>
              <a:rPr lang="en"/>
              <a:t>Octonaut Science: </a:t>
            </a:r>
            <a:r>
              <a:rPr lang="en" u="sng">
                <a:solidFill>
                  <a:schemeClr val="hlink"/>
                </a:solidFill>
                <a:hlinkClick r:id="rId5"/>
              </a:rPr>
              <a:t>https://oceanexplorer.noaa.gov/octonauts/</a:t>
            </a:r>
            <a:r>
              <a:rPr lang="en"/>
              <a:t> </a:t>
            </a:r>
            <a:endParaRPr/>
          </a:p>
        </p:txBody>
      </p:sp>
      <p:sp>
        <p:nvSpPr>
          <p:cNvPr id="1816" name="Google Shape;1816;p1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820" name="Shape 1820"/>
        <p:cNvGrpSpPr/>
        <p:nvPr/>
      </p:nvGrpSpPr>
      <p:grpSpPr>
        <a:xfrm>
          <a:off x="0" y="0"/>
          <a:ext cx="0" cy="0"/>
          <a:chOff x="0" y="0"/>
          <a:chExt cx="0" cy="0"/>
        </a:xfrm>
      </p:grpSpPr>
      <p:sp>
        <p:nvSpPr>
          <p:cNvPr id="1821" name="Google Shape;1821;p177"/>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Algorithms and</a:t>
            </a:r>
            <a:endParaRPr b="1">
              <a:solidFill>
                <a:schemeClr val="lt1"/>
              </a:solidFill>
            </a:endParaRPr>
          </a:p>
          <a:p>
            <a:pPr indent="0" lvl="0" marL="0" rtl="0" algn="ctr">
              <a:spcBef>
                <a:spcPts val="0"/>
              </a:spcBef>
              <a:spcAft>
                <a:spcPts val="0"/>
              </a:spcAft>
              <a:buNone/>
            </a:pPr>
            <a:r>
              <a:rPr b="1" lang="en">
                <a:solidFill>
                  <a:schemeClr val="lt1"/>
                </a:solidFill>
              </a:rPr>
              <a:t>Computer Programming</a:t>
            </a:r>
            <a:endParaRPr b="1">
              <a:solidFill>
                <a:schemeClr val="lt1"/>
              </a:solidFill>
            </a:endParaRPr>
          </a:p>
        </p:txBody>
      </p:sp>
      <p:sp>
        <p:nvSpPr>
          <p:cNvPr id="1822" name="Google Shape;1822;p1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sp>
        <p:nvSpPr>
          <p:cNvPr id="1827" name="Google Shape;1827;p1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Exercise</a:t>
            </a:r>
            <a:endParaRPr/>
          </a:p>
        </p:txBody>
      </p:sp>
      <p:sp>
        <p:nvSpPr>
          <p:cNvPr id="1828" name="Google Shape;1828;p17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do you do the same every single day?</a:t>
            </a:r>
            <a:endParaRPr/>
          </a:p>
          <a:p>
            <a:pPr indent="0" lvl="0" marL="0" rtl="0" algn="l">
              <a:spcBef>
                <a:spcPts val="1200"/>
              </a:spcBef>
              <a:spcAft>
                <a:spcPts val="0"/>
              </a:spcAft>
              <a:buNone/>
            </a:pPr>
            <a:r>
              <a:rPr lang="en"/>
              <a:t>Why do you do it the same way?</a:t>
            </a:r>
            <a:endParaRPr/>
          </a:p>
          <a:p>
            <a:pPr indent="0" lvl="0" marL="0" rtl="0" algn="l">
              <a:spcBef>
                <a:spcPts val="1200"/>
              </a:spcBef>
              <a:spcAft>
                <a:spcPts val="1200"/>
              </a:spcAft>
              <a:buNone/>
            </a:pPr>
            <a:r>
              <a:rPr lang="en"/>
              <a:t>What goal do you reach or how do you complete a task with it?</a:t>
            </a:r>
            <a:endParaRPr/>
          </a:p>
        </p:txBody>
      </p:sp>
      <p:sp>
        <p:nvSpPr>
          <p:cNvPr id="1829" name="Google Shape;1829;p1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3" name="Shape 1833"/>
        <p:cNvGrpSpPr/>
        <p:nvPr/>
      </p:nvGrpSpPr>
      <p:grpSpPr>
        <a:xfrm>
          <a:off x="0" y="0"/>
          <a:ext cx="0" cy="0"/>
          <a:chOff x="0" y="0"/>
          <a:chExt cx="0" cy="0"/>
        </a:xfrm>
      </p:grpSpPr>
      <p:sp>
        <p:nvSpPr>
          <p:cNvPr id="1834" name="Google Shape;1834;p1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Algorithms and Programming</a:t>
            </a:r>
            <a:endParaRPr/>
          </a:p>
        </p:txBody>
      </p:sp>
      <p:sp>
        <p:nvSpPr>
          <p:cNvPr id="1835" name="Google Shape;1835;p17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Clr>
                <a:schemeClr val="dk1"/>
              </a:buClr>
              <a:buSzPts val="1100"/>
              <a:buFont typeface="Arial"/>
              <a:buNone/>
            </a:pPr>
            <a:r>
              <a:rPr b="1" lang="en" sz="1600">
                <a:solidFill>
                  <a:schemeClr val="dk1"/>
                </a:solidFill>
              </a:rPr>
              <a:t>What is an Algorithm?</a:t>
            </a:r>
            <a:endParaRPr b="1" sz="1600">
              <a:solidFill>
                <a:schemeClr val="dk1"/>
              </a:solidFill>
            </a:endParaRPr>
          </a:p>
          <a:p>
            <a:pPr indent="457200" lvl="0" marL="0" rtl="0" algn="l">
              <a:lnSpc>
                <a:spcPct val="100000"/>
              </a:lnSpc>
              <a:spcBef>
                <a:spcPts val="0"/>
              </a:spcBef>
              <a:spcAft>
                <a:spcPts val="0"/>
              </a:spcAft>
              <a:buClr>
                <a:schemeClr val="dk1"/>
              </a:buClr>
              <a:buSzPts val="1100"/>
              <a:buFont typeface="Arial"/>
              <a:buNone/>
            </a:pPr>
            <a:r>
              <a:rPr b="1" lang="en" sz="1600">
                <a:solidFill>
                  <a:schemeClr val="dk1"/>
                </a:solidFill>
              </a:rPr>
              <a:t>Informally: An Algorithm is a step by step process by which we complete a task. </a:t>
            </a:r>
            <a:endParaRPr b="1" sz="1600">
              <a:solidFill>
                <a:schemeClr val="dk1"/>
              </a:solidFill>
            </a:endParaRPr>
          </a:p>
          <a:p>
            <a:pPr indent="457200" lvl="0" marL="0" rtl="0" algn="l">
              <a:lnSpc>
                <a:spcPct val="100000"/>
              </a:lnSpc>
              <a:spcBef>
                <a:spcPts val="0"/>
              </a:spcBef>
              <a:spcAft>
                <a:spcPts val="0"/>
              </a:spcAft>
              <a:buClr>
                <a:schemeClr val="dk1"/>
              </a:buClr>
              <a:buSzPts val="1100"/>
              <a:buFont typeface="Arial"/>
              <a:buNone/>
            </a:pPr>
            <a:r>
              <a:t/>
            </a:r>
            <a:endParaRPr b="1" sz="1600">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b="1" lang="en" sz="1600">
                <a:solidFill>
                  <a:schemeClr val="dk1"/>
                </a:solidFill>
              </a:rPr>
              <a:t>Formal definition: An algorithm is an ordered set of unambiguous, executable steps that defines a terminating process</a:t>
            </a:r>
            <a:endParaRPr b="1" sz="1600">
              <a:solidFill>
                <a:schemeClr val="dk1"/>
              </a:solidFill>
            </a:endParaRPr>
          </a:p>
          <a:p>
            <a:pPr indent="457200" lvl="0" marL="0" rtl="0" algn="l">
              <a:lnSpc>
                <a:spcPct val="100000"/>
              </a:lnSpc>
              <a:spcBef>
                <a:spcPts val="0"/>
              </a:spcBef>
              <a:spcAft>
                <a:spcPts val="0"/>
              </a:spcAft>
              <a:buClr>
                <a:schemeClr val="dk1"/>
              </a:buClr>
              <a:buSzPts val="1100"/>
              <a:buFont typeface="Arial"/>
              <a:buNone/>
            </a:pPr>
            <a:r>
              <a:t/>
            </a:r>
            <a:endParaRPr b="1" sz="16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600">
                <a:solidFill>
                  <a:schemeClr val="dk1"/>
                </a:solidFill>
              </a:rPr>
              <a:t>What is Programming?</a:t>
            </a:r>
            <a:endParaRPr b="1" sz="1600">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b="1" lang="en" sz="1600">
                <a:solidFill>
                  <a:schemeClr val="dk1"/>
                </a:solidFill>
              </a:rPr>
              <a:t>Programming is a representation of an algorithm into a form that the computer can understand.</a:t>
            </a:r>
            <a:endParaRPr b="1" sz="16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sz="16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600">
                <a:solidFill>
                  <a:schemeClr val="dk1"/>
                </a:solidFill>
              </a:rPr>
              <a:t>How are they related?</a:t>
            </a:r>
            <a:endParaRPr b="1" sz="1600">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b="1" lang="en" sz="1600">
                <a:solidFill>
                  <a:schemeClr val="dk1"/>
                </a:solidFill>
              </a:rPr>
              <a:t>Computer scientists develop algorithms and test them through math to solve problems.  Then we use programming languages to develop software based on those algorithms.</a:t>
            </a:r>
            <a:endParaRPr b="1" sz="1600">
              <a:solidFill>
                <a:schemeClr val="dk1"/>
              </a:solidFill>
            </a:endParaRPr>
          </a:p>
          <a:p>
            <a:pPr indent="0" lvl="0" marL="0" rtl="0" algn="l">
              <a:spcBef>
                <a:spcPts val="0"/>
              </a:spcBef>
              <a:spcAft>
                <a:spcPts val="1200"/>
              </a:spcAft>
              <a:buNone/>
            </a:pPr>
            <a:r>
              <a:t/>
            </a:r>
            <a:endParaRPr/>
          </a:p>
        </p:txBody>
      </p:sp>
      <p:sp>
        <p:nvSpPr>
          <p:cNvPr id="1836" name="Google Shape;1836;p1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0" name="Shape 1840"/>
        <p:cNvGrpSpPr/>
        <p:nvPr/>
      </p:nvGrpSpPr>
      <p:grpSpPr>
        <a:xfrm>
          <a:off x="0" y="0"/>
          <a:ext cx="0" cy="0"/>
          <a:chOff x="0" y="0"/>
          <a:chExt cx="0" cy="0"/>
        </a:xfrm>
      </p:grpSpPr>
      <p:sp>
        <p:nvSpPr>
          <p:cNvPr id="1841" name="Google Shape;1841;p1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1842" name="Google Shape;1842;p180"/>
          <p:cNvSpPr txBox="1"/>
          <p:nvPr>
            <p:ph idx="1" type="body"/>
          </p:nvPr>
        </p:nvSpPr>
        <p:spPr>
          <a:xfrm>
            <a:off x="184075" y="1152475"/>
            <a:ext cx="8836800" cy="37806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By the end of Grade 8</a:t>
            </a:r>
            <a:endParaRPr/>
          </a:p>
          <a:p>
            <a:pPr indent="0" lvl="0" marL="0" rtl="0" algn="l">
              <a:spcBef>
                <a:spcPts val="1200"/>
              </a:spcBef>
              <a:spcAft>
                <a:spcPts val="0"/>
              </a:spcAft>
              <a:buNone/>
            </a:pPr>
            <a:r>
              <a:rPr lang="en"/>
              <a:t>• Individuals design algorithms that are reusable in many situations. </a:t>
            </a:r>
            <a:endParaRPr/>
          </a:p>
          <a:p>
            <a:pPr indent="0" lvl="0" marL="0" rtl="0" algn="l">
              <a:spcBef>
                <a:spcPts val="1200"/>
              </a:spcBef>
              <a:spcAft>
                <a:spcPts val="0"/>
              </a:spcAft>
              <a:buNone/>
            </a:pPr>
            <a:r>
              <a:rPr lang="en"/>
              <a:t>• Algorithms that are readable are easier to follow, test, and debug. </a:t>
            </a:r>
            <a:endParaRPr/>
          </a:p>
          <a:p>
            <a:pPr indent="0" lvl="0" marL="0" rtl="0" algn="l">
              <a:spcBef>
                <a:spcPts val="1200"/>
              </a:spcBef>
              <a:spcAft>
                <a:spcPts val="0"/>
              </a:spcAft>
              <a:buNone/>
            </a:pPr>
            <a:r>
              <a:rPr lang="en"/>
              <a:t>• Programmers create variables to store data values of different types and perform appropriate operations on their values. </a:t>
            </a:r>
            <a:endParaRPr/>
          </a:p>
          <a:p>
            <a:pPr indent="0" lvl="0" marL="0" rtl="0" algn="l">
              <a:spcBef>
                <a:spcPts val="1200"/>
              </a:spcBef>
              <a:spcAft>
                <a:spcPts val="0"/>
              </a:spcAft>
              <a:buNone/>
            </a:pPr>
            <a:r>
              <a:rPr lang="en"/>
              <a:t>• Control structures are selected and combined in programs to solve more complex problems. • Programs use procedures to organize code and hide implementation details. Procedures can be repurposed in new programs. Defining parameters for procedures can generalize behavior and increase reusability. </a:t>
            </a:r>
            <a:endParaRPr/>
          </a:p>
          <a:p>
            <a:pPr indent="0" lvl="0" marL="0" rtl="0" algn="l">
              <a:spcBef>
                <a:spcPts val="1200"/>
              </a:spcBef>
              <a:spcAft>
                <a:spcPts val="0"/>
              </a:spcAft>
              <a:buNone/>
            </a:pPr>
            <a:r>
              <a:rPr lang="en"/>
              <a:t>• Individuals design and test solutions to identify problems taking into consideration the diverse needs of the users and the community. </a:t>
            </a:r>
            <a:endParaRPr/>
          </a:p>
          <a:p>
            <a:pPr indent="0" lvl="0" marL="0" rtl="0" algn="l">
              <a:spcBef>
                <a:spcPts val="1200"/>
              </a:spcBef>
              <a:spcAft>
                <a:spcPts val="1200"/>
              </a:spcAft>
              <a:buNone/>
            </a:pPr>
            <a:r>
              <a:t/>
            </a:r>
            <a:endParaRPr/>
          </a:p>
        </p:txBody>
      </p:sp>
      <p:sp>
        <p:nvSpPr>
          <p:cNvPr id="1843" name="Google Shape;1843;p1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sp>
        <p:nvSpPr>
          <p:cNvPr id="1848" name="Google Shape;1848;p1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1849" name="Google Shape;1849;p18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standard asks that we get students to the point where they understand the purpose of a loop - not necessarily program it well, but understand its purpose and do a simple loop.</a:t>
            </a:r>
            <a:endParaRPr/>
          </a:p>
          <a:p>
            <a:pPr indent="0" lvl="0" marL="0" rtl="0" algn="l">
              <a:spcBef>
                <a:spcPts val="1200"/>
              </a:spcBef>
              <a:spcAft>
                <a:spcPts val="0"/>
              </a:spcAft>
              <a:buNone/>
            </a:pPr>
            <a:r>
              <a:rPr lang="en"/>
              <a:t>Core ideas in this standard are:</a:t>
            </a:r>
            <a:endParaRPr/>
          </a:p>
          <a:p>
            <a:pPr indent="-342900" lvl="0" marL="457200" rtl="0" algn="l">
              <a:spcBef>
                <a:spcPts val="1200"/>
              </a:spcBef>
              <a:spcAft>
                <a:spcPts val="0"/>
              </a:spcAft>
              <a:buSzPts val="1800"/>
              <a:buChar char="-"/>
            </a:pPr>
            <a:r>
              <a:rPr lang="en"/>
              <a:t>How do we represent our ideas for a program?</a:t>
            </a:r>
            <a:endParaRPr/>
          </a:p>
          <a:p>
            <a:pPr indent="-342900" lvl="0" marL="457200" rtl="0" algn="l">
              <a:spcBef>
                <a:spcPts val="0"/>
              </a:spcBef>
              <a:spcAft>
                <a:spcPts val="0"/>
              </a:spcAft>
              <a:buSzPts val="1800"/>
              <a:buChar char="-"/>
            </a:pPr>
            <a:r>
              <a:rPr lang="en"/>
              <a:t>How do we work with data?</a:t>
            </a:r>
            <a:endParaRPr/>
          </a:p>
          <a:p>
            <a:pPr indent="-342900" lvl="0" marL="457200" rtl="0" algn="l">
              <a:spcBef>
                <a:spcPts val="0"/>
              </a:spcBef>
              <a:spcAft>
                <a:spcPts val="0"/>
              </a:spcAft>
              <a:buSzPts val="1800"/>
              <a:buChar char="-"/>
            </a:pPr>
            <a:r>
              <a:rPr lang="en"/>
              <a:t>How do we do a simple program?</a:t>
            </a:r>
            <a:endParaRPr/>
          </a:p>
        </p:txBody>
      </p:sp>
      <p:sp>
        <p:nvSpPr>
          <p:cNvPr id="1850" name="Google Shape;1850;p1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4" name="Shape 1854"/>
        <p:cNvGrpSpPr/>
        <p:nvPr/>
      </p:nvGrpSpPr>
      <p:grpSpPr>
        <a:xfrm>
          <a:off x="0" y="0"/>
          <a:ext cx="0" cy="0"/>
          <a:chOff x="0" y="0"/>
          <a:chExt cx="0" cy="0"/>
        </a:xfrm>
      </p:grpSpPr>
      <p:sp>
        <p:nvSpPr>
          <p:cNvPr id="1855" name="Google Shape;1855;p182"/>
          <p:cNvSpPr txBox="1"/>
          <p:nvPr>
            <p:ph type="title"/>
          </p:nvPr>
        </p:nvSpPr>
        <p:spPr>
          <a:xfrm>
            <a:off x="311700" y="98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Algorithms and Programming</a:t>
            </a:r>
            <a:endParaRPr/>
          </a:p>
        </p:txBody>
      </p:sp>
      <p:graphicFrame>
        <p:nvGraphicFramePr>
          <p:cNvPr id="1856" name="Google Shape;1856;p182"/>
          <p:cNvGraphicFramePr/>
          <p:nvPr/>
        </p:nvGraphicFramePr>
        <p:xfrm>
          <a:off x="834625" y="771175"/>
          <a:ext cx="3000000" cy="3000000"/>
        </p:xfrm>
        <a:graphic>
          <a:graphicData uri="http://schemas.openxmlformats.org/drawingml/2006/table">
            <a:tbl>
              <a:tblPr>
                <a:noFill/>
                <a:tableStyleId>{1B7AB638-948D-4D40-8156-22DA9B22E39A}</a:tableStyleId>
              </a:tblPr>
              <a:tblGrid>
                <a:gridCol w="3737375"/>
                <a:gridCol w="3619500"/>
              </a:tblGrid>
              <a:tr h="381000">
                <a:tc>
                  <a:txBody>
                    <a:bodyPr/>
                    <a:lstStyle/>
                    <a:p>
                      <a:pPr indent="0" lvl="0" marL="0" rtl="0" algn="l">
                        <a:spcBef>
                          <a:spcPts val="0"/>
                        </a:spcBef>
                        <a:spcAft>
                          <a:spcPts val="0"/>
                        </a:spcAft>
                        <a:buNone/>
                      </a:pPr>
                      <a:r>
                        <a:rPr lang="en" sz="1200"/>
                        <a:t>Core Idea</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r>
              <a:tr h="381000">
                <a:tc>
                  <a:txBody>
                    <a:bodyPr/>
                    <a:lstStyle/>
                    <a:p>
                      <a:pPr indent="0" lvl="0" marL="0" rtl="0" algn="l">
                        <a:spcBef>
                          <a:spcPts val="0"/>
                        </a:spcBef>
                        <a:spcAft>
                          <a:spcPts val="0"/>
                        </a:spcAft>
                        <a:buNone/>
                      </a:pPr>
                      <a:r>
                        <a:rPr lang="en"/>
                        <a:t>Individuals design algorithms that are reusable in many situations. </a:t>
                      </a:r>
                      <a:endParaRPr/>
                    </a:p>
                    <a:p>
                      <a:pPr indent="0" lvl="0" marL="0" rtl="0" algn="l">
                        <a:spcBef>
                          <a:spcPts val="0"/>
                        </a:spcBef>
                        <a:spcAft>
                          <a:spcPts val="0"/>
                        </a:spcAft>
                        <a:buNone/>
                      </a:pPr>
                      <a:r>
                        <a:rPr lang="en"/>
                        <a:t>Algorithms that are readable are easier to follow, test, and debug. </a:t>
                      </a:r>
                      <a:endParaRPr/>
                    </a:p>
                  </a:txBody>
                  <a:tcPr marT="91425" marB="91425" marR="91425" marL="91425">
                    <a:solidFill>
                      <a:schemeClr val="lt1"/>
                    </a:solidFill>
                  </a:tcPr>
                </a:tc>
                <a:tc>
                  <a:txBody>
                    <a:bodyPr/>
                    <a:lstStyle/>
                    <a:p>
                      <a:pPr indent="0" lvl="0" marL="0" rtl="0" algn="l">
                        <a:spcBef>
                          <a:spcPts val="0"/>
                        </a:spcBef>
                        <a:spcAft>
                          <a:spcPts val="0"/>
                        </a:spcAft>
                        <a:buNone/>
                      </a:pPr>
                      <a:r>
                        <a:rPr lang="en" sz="1200">
                          <a:solidFill>
                            <a:schemeClr val="dk1"/>
                          </a:solidFill>
                        </a:rPr>
                        <a:t>8.1.8.AP.1: Design and illustrate algorithms that solve complex problems using flowcharts and/or pseudocode. </a:t>
                      </a:r>
                      <a:endParaRPr sz="1200">
                        <a:solidFill>
                          <a:schemeClr val="dk1"/>
                        </a:solidFill>
                      </a:endParaRPr>
                    </a:p>
                  </a:txBody>
                  <a:tcPr marT="91425" marB="91425" marR="91425" marL="91425">
                    <a:solidFill>
                      <a:schemeClr val="lt1"/>
                    </a:solidFill>
                  </a:tcPr>
                </a:tc>
              </a:tr>
              <a:tr h="580750">
                <a:tc>
                  <a:txBody>
                    <a:bodyPr/>
                    <a:lstStyle/>
                    <a:p>
                      <a:pPr indent="0" lvl="0" marL="0" rtl="0" algn="l">
                        <a:spcBef>
                          <a:spcPts val="0"/>
                        </a:spcBef>
                        <a:spcAft>
                          <a:spcPts val="0"/>
                        </a:spcAft>
                        <a:buNone/>
                      </a:pPr>
                      <a:r>
                        <a:rPr lang="en"/>
                        <a:t>Programmers create variables to store data values of different types and perform appropriate operations on their values. </a:t>
                      </a:r>
                      <a:endParaRPr/>
                    </a:p>
                  </a:txBody>
                  <a:tcPr marT="91425" marB="91425" marR="91425" marL="91425">
                    <a:solidFill>
                      <a:schemeClr val="lt1"/>
                    </a:solidFill>
                  </a:tcPr>
                </a:tc>
                <a:tc>
                  <a:txBody>
                    <a:bodyPr/>
                    <a:lstStyle/>
                    <a:p>
                      <a:pPr indent="0" lvl="0" marL="0" rtl="0" algn="l">
                        <a:spcBef>
                          <a:spcPts val="0"/>
                        </a:spcBef>
                        <a:spcAft>
                          <a:spcPts val="0"/>
                        </a:spcAft>
                        <a:buNone/>
                      </a:pPr>
                      <a:r>
                        <a:rPr lang="en" sz="1200">
                          <a:solidFill>
                            <a:schemeClr val="dk1"/>
                          </a:solidFill>
                        </a:rPr>
                        <a:t>8.1.8.AP.2: Create clearly named variables that represent different data types and perform operations on their values. </a:t>
                      </a:r>
                      <a:endParaRPr sz="1200">
                        <a:solidFill>
                          <a:schemeClr val="dk1"/>
                        </a:solidFill>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
                        <a:t>Control structures are selected and combined in programs to solve more complex problems. </a:t>
                      </a:r>
                      <a:endParaRPr/>
                    </a:p>
                  </a:txBody>
                  <a:tcPr marT="91425" marB="91425" marR="91425" marL="91425">
                    <a:solidFill>
                      <a:schemeClr val="lt1"/>
                    </a:solidFill>
                  </a:tcPr>
                </a:tc>
                <a:tc>
                  <a:txBody>
                    <a:bodyPr/>
                    <a:lstStyle/>
                    <a:p>
                      <a:pPr indent="0" lvl="0" marL="0" rtl="0" algn="l">
                        <a:spcBef>
                          <a:spcPts val="0"/>
                        </a:spcBef>
                        <a:spcAft>
                          <a:spcPts val="0"/>
                        </a:spcAft>
                        <a:buNone/>
                      </a:pPr>
                      <a:r>
                        <a:rPr lang="en" sz="1200">
                          <a:solidFill>
                            <a:schemeClr val="dk1"/>
                          </a:solidFill>
                        </a:rPr>
                        <a:t>8.1.8.AP.3: Design and iteratively develop programs that combine control structures, including nested loops and compound conditionals. </a:t>
                      </a:r>
                      <a:endParaRPr sz="1200">
                        <a:solidFill>
                          <a:schemeClr val="dk1"/>
                        </a:solidFill>
                      </a:endParaRPr>
                    </a:p>
                  </a:txBody>
                  <a:tcPr marT="91425" marB="91425" marR="91425" marL="91425">
                    <a:solidFill>
                      <a:schemeClr val="lt1"/>
                    </a:solidFill>
                  </a:tcPr>
                </a:tc>
              </a:tr>
            </a:tbl>
          </a:graphicData>
        </a:graphic>
      </p:graphicFrame>
      <p:sp>
        <p:nvSpPr>
          <p:cNvPr id="1857" name="Google Shape;1857;p1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sp>
        <p:nvSpPr>
          <p:cNvPr id="1862" name="Google Shape;1862;p183"/>
          <p:cNvSpPr txBox="1"/>
          <p:nvPr>
            <p:ph type="title"/>
          </p:nvPr>
        </p:nvSpPr>
        <p:spPr>
          <a:xfrm>
            <a:off x="311700" y="98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Algorithms and Programming - Part 2</a:t>
            </a:r>
            <a:endParaRPr/>
          </a:p>
          <a:p>
            <a:pPr indent="0" lvl="0" marL="0" rtl="0" algn="l">
              <a:spcBef>
                <a:spcPts val="0"/>
              </a:spcBef>
              <a:spcAft>
                <a:spcPts val="0"/>
              </a:spcAft>
              <a:buNone/>
            </a:pPr>
            <a:r>
              <a:t/>
            </a:r>
            <a:endParaRPr/>
          </a:p>
        </p:txBody>
      </p:sp>
      <p:graphicFrame>
        <p:nvGraphicFramePr>
          <p:cNvPr id="1863" name="Google Shape;1863;p183"/>
          <p:cNvGraphicFramePr/>
          <p:nvPr/>
        </p:nvGraphicFramePr>
        <p:xfrm>
          <a:off x="834625" y="771175"/>
          <a:ext cx="3000000" cy="3000000"/>
        </p:xfrm>
        <a:graphic>
          <a:graphicData uri="http://schemas.openxmlformats.org/drawingml/2006/table">
            <a:tbl>
              <a:tblPr>
                <a:noFill/>
                <a:tableStyleId>{1B7AB638-948D-4D40-8156-22DA9B22E39A}</a:tableStyleId>
              </a:tblPr>
              <a:tblGrid>
                <a:gridCol w="3737375"/>
                <a:gridCol w="3619500"/>
              </a:tblGrid>
              <a:tr h="381000">
                <a:tc>
                  <a:txBody>
                    <a:bodyPr/>
                    <a:lstStyle/>
                    <a:p>
                      <a:pPr indent="0" lvl="0" marL="0" rtl="0" algn="l">
                        <a:spcBef>
                          <a:spcPts val="0"/>
                        </a:spcBef>
                        <a:spcAft>
                          <a:spcPts val="0"/>
                        </a:spcAft>
                        <a:buNone/>
                      </a:pPr>
                      <a:r>
                        <a:rPr lang="en" sz="1200"/>
                        <a:t>Core Idea</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r>
              <a:tr h="1419575">
                <a:tc>
                  <a:txBody>
                    <a:bodyPr/>
                    <a:lstStyle/>
                    <a:p>
                      <a:pPr indent="0" lvl="0" marL="0" rtl="0" algn="l">
                        <a:spcBef>
                          <a:spcPts val="0"/>
                        </a:spcBef>
                        <a:spcAft>
                          <a:spcPts val="0"/>
                        </a:spcAft>
                        <a:buNone/>
                      </a:pPr>
                      <a:r>
                        <a:rPr lang="en" sz="1200"/>
                        <a:t>Programs use procedures to organize code and hide implementation details. Procedures can be repurposed in new programs. Defining parameters for procedures can generalize behavior and increase reusability. </a:t>
                      </a:r>
                      <a:endParaRPr sz="1200"/>
                    </a:p>
                  </a:txBody>
                  <a:tcPr marT="91425" marB="91425" marR="91425" marL="91425">
                    <a:solidFill>
                      <a:schemeClr val="lt1"/>
                    </a:solidFill>
                  </a:tcPr>
                </a:tc>
                <a:tc>
                  <a:txBody>
                    <a:bodyPr/>
                    <a:lstStyle/>
                    <a:p>
                      <a:pPr indent="0" lvl="0" marL="0" rtl="0" algn="l">
                        <a:spcBef>
                          <a:spcPts val="0"/>
                        </a:spcBef>
                        <a:spcAft>
                          <a:spcPts val="0"/>
                        </a:spcAft>
                        <a:buNone/>
                      </a:pPr>
                      <a:r>
                        <a:rPr lang="en" sz="1200"/>
                        <a:t>• 8.1.8.AP.4: Decompose problems and sub-problems into parts to facilitate the design, implementation, and review of programs. • 8.1.8.AP.5: Create procedures with parameters to organize code and make it easier to reuse. </a:t>
                      </a:r>
                      <a:endParaRPr sz="1200"/>
                    </a:p>
                  </a:txBody>
                  <a:tcPr marT="91425" marB="91425" marR="91425" marL="91425">
                    <a:solidFill>
                      <a:schemeClr val="lt1"/>
                    </a:solidFill>
                  </a:tcPr>
                </a:tc>
              </a:tr>
              <a:tr h="381000">
                <a:tc>
                  <a:txBody>
                    <a:bodyPr/>
                    <a:lstStyle/>
                    <a:p>
                      <a:pPr indent="0" lvl="0" marL="0" rtl="0" algn="l">
                        <a:spcBef>
                          <a:spcPts val="0"/>
                        </a:spcBef>
                        <a:spcAft>
                          <a:spcPts val="0"/>
                        </a:spcAft>
                        <a:buNone/>
                      </a:pPr>
                      <a:r>
                        <a:rPr lang="en" sz="1200"/>
                        <a:t>Individuals design and test solutions to identify problems taking into consideration the diverse needs of the users and the community. </a:t>
                      </a:r>
                      <a:endParaRPr sz="1200"/>
                    </a:p>
                  </a:txBody>
                  <a:tcPr marT="91425" marB="91425" marR="91425" marL="91425">
                    <a:solidFill>
                      <a:schemeClr val="lt1"/>
                    </a:solidFill>
                  </a:tcPr>
                </a:tc>
                <a:tc>
                  <a:txBody>
                    <a:bodyPr/>
                    <a:lstStyle/>
                    <a:p>
                      <a:pPr indent="0" lvl="0" marL="0" rtl="0" algn="l">
                        <a:spcBef>
                          <a:spcPts val="0"/>
                        </a:spcBef>
                        <a:spcAft>
                          <a:spcPts val="0"/>
                        </a:spcAft>
                        <a:buNone/>
                      </a:pPr>
                      <a:r>
                        <a:rPr lang="en" sz="1200"/>
                        <a:t>• 8.1.8.AP.6: Refine a solution that meets users’ needs by incorporating feedback from team members and users. </a:t>
                      </a:r>
                      <a:endParaRPr sz="1200"/>
                    </a:p>
                    <a:p>
                      <a:pPr indent="0" lvl="0" marL="0" rtl="0" algn="l">
                        <a:spcBef>
                          <a:spcPts val="0"/>
                        </a:spcBef>
                        <a:spcAft>
                          <a:spcPts val="0"/>
                        </a:spcAft>
                        <a:buNone/>
                      </a:pPr>
                      <a:r>
                        <a:rPr lang="en" sz="1200"/>
                        <a:t>• 8.1.8.AP.7: Design programs, incorporating existing code, media, and libraries, and give attribution.</a:t>
                      </a:r>
                      <a:endParaRPr sz="1200"/>
                    </a:p>
                    <a:p>
                      <a:pPr indent="0" lvl="0" marL="0" rtl="0" algn="l">
                        <a:spcBef>
                          <a:spcPts val="0"/>
                        </a:spcBef>
                        <a:spcAft>
                          <a:spcPts val="0"/>
                        </a:spcAft>
                        <a:buNone/>
                      </a:pPr>
                      <a:r>
                        <a:rPr lang="en" sz="1200"/>
                        <a:t> • 8.1.8.AP.8: Systematically test and refine programs using a range of test cases and users. </a:t>
                      </a:r>
                      <a:endParaRPr sz="1200"/>
                    </a:p>
                    <a:p>
                      <a:pPr indent="0" lvl="0" marL="0" rtl="0" algn="l">
                        <a:spcBef>
                          <a:spcPts val="0"/>
                        </a:spcBef>
                        <a:spcAft>
                          <a:spcPts val="0"/>
                        </a:spcAft>
                        <a:buNone/>
                      </a:pPr>
                      <a:r>
                        <a:rPr lang="en" sz="1200"/>
                        <a:t>• 8.1.8.AP.9: Document programs in order to make them easier to follow, test, and debug. </a:t>
                      </a:r>
                      <a:endParaRPr sz="1200"/>
                    </a:p>
                  </a:txBody>
                  <a:tcPr marT="91425" marB="91425" marR="91425" marL="91425">
                    <a:solidFill>
                      <a:schemeClr val="lt1"/>
                    </a:solidFill>
                  </a:tcPr>
                </a:tc>
              </a:tr>
            </a:tbl>
          </a:graphicData>
        </a:graphic>
      </p:graphicFrame>
      <p:sp>
        <p:nvSpPr>
          <p:cNvPr id="1864" name="Google Shape;1864;p1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8" name="Shape 1868"/>
        <p:cNvGrpSpPr/>
        <p:nvPr/>
      </p:nvGrpSpPr>
      <p:grpSpPr>
        <a:xfrm>
          <a:off x="0" y="0"/>
          <a:ext cx="0" cy="0"/>
          <a:chOff x="0" y="0"/>
          <a:chExt cx="0" cy="0"/>
        </a:xfrm>
      </p:grpSpPr>
      <p:sp>
        <p:nvSpPr>
          <p:cNvPr id="1869" name="Google Shape;1869;p1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 we dread about teaching this unit?</a:t>
            </a:r>
            <a:endParaRPr/>
          </a:p>
        </p:txBody>
      </p:sp>
      <p:sp>
        <p:nvSpPr>
          <p:cNvPr id="1870" name="Google Shape;1870;p18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871" name="Google Shape;1871;p1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88" name="Google Shape;188;p32"/>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89" name="Google Shape;189;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0" name="Google Shape;190;p32"/>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5" name="Shape 1875"/>
        <p:cNvGrpSpPr/>
        <p:nvPr/>
      </p:nvGrpSpPr>
      <p:grpSpPr>
        <a:xfrm>
          <a:off x="0" y="0"/>
          <a:ext cx="0" cy="0"/>
          <a:chOff x="0" y="0"/>
          <a:chExt cx="0" cy="0"/>
        </a:xfrm>
      </p:grpSpPr>
      <p:sp>
        <p:nvSpPr>
          <p:cNvPr id="1876" name="Google Shape;1876;p1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ideas we want to share</a:t>
            </a:r>
            <a:endParaRPr/>
          </a:p>
        </p:txBody>
      </p:sp>
      <p:sp>
        <p:nvSpPr>
          <p:cNvPr id="1877" name="Google Shape;1877;p18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878" name="Google Shape;1878;p1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2" name="Shape 1882"/>
        <p:cNvGrpSpPr/>
        <p:nvPr/>
      </p:nvGrpSpPr>
      <p:grpSpPr>
        <a:xfrm>
          <a:off x="0" y="0"/>
          <a:ext cx="0" cy="0"/>
          <a:chOff x="0" y="0"/>
          <a:chExt cx="0" cy="0"/>
        </a:xfrm>
      </p:grpSpPr>
      <p:sp>
        <p:nvSpPr>
          <p:cNvPr id="1883" name="Google Shape;1883;p1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Definitions/Vocabulary </a:t>
            </a:r>
            <a:endParaRPr/>
          </a:p>
        </p:txBody>
      </p:sp>
      <p:sp>
        <p:nvSpPr>
          <p:cNvPr id="1884" name="Google Shape;1884;p1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Iterative: To repeat</a:t>
            </a:r>
            <a:endParaRPr/>
          </a:p>
        </p:txBody>
      </p:sp>
      <p:sp>
        <p:nvSpPr>
          <p:cNvPr id="1885" name="Google Shape;1885;p1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9" name="Shape 1889"/>
        <p:cNvGrpSpPr/>
        <p:nvPr/>
      </p:nvGrpSpPr>
      <p:grpSpPr>
        <a:xfrm>
          <a:off x="0" y="0"/>
          <a:ext cx="0" cy="0"/>
          <a:chOff x="0" y="0"/>
          <a:chExt cx="0" cy="0"/>
        </a:xfrm>
      </p:grpSpPr>
      <p:sp>
        <p:nvSpPr>
          <p:cNvPr id="1890" name="Google Shape;1890;p187"/>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Perspective</a:t>
            </a:r>
            <a:endParaRPr/>
          </a:p>
          <a:p>
            <a:pPr indent="0" lvl="0" marL="0" rtl="0" algn="ctr">
              <a:spcBef>
                <a:spcPts val="0"/>
              </a:spcBef>
              <a:spcAft>
                <a:spcPts val="0"/>
              </a:spcAft>
              <a:buNone/>
            </a:pPr>
            <a:r>
              <a:rPr lang="en"/>
              <a:t>Algorithms and Programming</a:t>
            </a:r>
            <a:endParaRPr/>
          </a:p>
        </p:txBody>
      </p:sp>
      <p:sp>
        <p:nvSpPr>
          <p:cNvPr id="1891" name="Google Shape;1891;p1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895" name="Shape 1895"/>
        <p:cNvGrpSpPr/>
        <p:nvPr/>
      </p:nvGrpSpPr>
      <p:grpSpPr>
        <a:xfrm>
          <a:off x="0" y="0"/>
          <a:ext cx="0" cy="0"/>
          <a:chOff x="0" y="0"/>
          <a:chExt cx="0" cy="0"/>
        </a:xfrm>
      </p:grpSpPr>
      <p:sp>
        <p:nvSpPr>
          <p:cNvPr id="1896" name="Google Shape;1896;p18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97" name="Google Shape;1897;p18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98" name="Google Shape;1898;p18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99" name="Google Shape;1899;p188"/>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The Anatomy of an Algorithm</a:t>
            </a:r>
            <a:endParaRPr u="none">
              <a:solidFill>
                <a:srgbClr val="D1190D"/>
              </a:solidFill>
            </a:endParaRPr>
          </a:p>
        </p:txBody>
      </p:sp>
      <p:sp>
        <p:nvSpPr>
          <p:cNvPr id="1900" name="Google Shape;1900;p18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901" name="Google Shape;1901;p18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902" name="Google Shape;1902;p188"/>
          <p:cNvSpPr txBox="1"/>
          <p:nvPr/>
        </p:nvSpPr>
        <p:spPr>
          <a:xfrm>
            <a:off x="728100" y="784450"/>
            <a:ext cx="7922700" cy="3463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An algorithms definition is deceptively simple: A step-by-step process by which we complete a task.  There are many important elements to this definition!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Formal definition: An algorithm is an ordered set of unambiguous, executable steps that defines a terminating process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What is important: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It is ordered</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It is step-by-step and its very clear steps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It is possible for the computer to do those steps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There is a clear way the algorithm ends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There is a result at the end of the algorithm</a:t>
            </a:r>
            <a:endParaRPr sz="1800">
              <a:solidFill>
                <a:schemeClr val="dk1"/>
              </a:solidFill>
              <a:latin typeface="Calibri"/>
              <a:ea typeface="Calibri"/>
              <a:cs typeface="Calibri"/>
              <a:sym typeface="Calibri"/>
            </a:endParaRPr>
          </a:p>
        </p:txBody>
      </p:sp>
      <p:sp>
        <p:nvSpPr>
          <p:cNvPr id="1903" name="Google Shape;1903;p18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904" name="Google Shape;1904;p188"/>
          <p:cNvGrpSpPr/>
          <p:nvPr/>
        </p:nvGrpSpPr>
        <p:grpSpPr>
          <a:xfrm>
            <a:off x="312780" y="4766655"/>
            <a:ext cx="2220930" cy="352501"/>
            <a:chOff x="6077925" y="4856850"/>
            <a:chExt cx="6064800" cy="1143000"/>
          </a:xfrm>
        </p:grpSpPr>
        <p:sp>
          <p:nvSpPr>
            <p:cNvPr id="1905" name="Google Shape;1905;p18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906" name="Google Shape;1906;p188"/>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910" name="Shape 1910"/>
        <p:cNvGrpSpPr/>
        <p:nvPr/>
      </p:nvGrpSpPr>
      <p:grpSpPr>
        <a:xfrm>
          <a:off x="0" y="0"/>
          <a:ext cx="0" cy="0"/>
          <a:chOff x="0" y="0"/>
          <a:chExt cx="0" cy="0"/>
        </a:xfrm>
      </p:grpSpPr>
      <p:sp>
        <p:nvSpPr>
          <p:cNvPr id="1911" name="Google Shape;1911;p18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12" name="Google Shape;1912;p18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13" name="Google Shape;1913;p18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14" name="Google Shape;1914;p189"/>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It has order! </a:t>
            </a:r>
            <a:endParaRPr u="none">
              <a:solidFill>
                <a:srgbClr val="D1190D"/>
              </a:solidFill>
            </a:endParaRPr>
          </a:p>
        </p:txBody>
      </p:sp>
      <p:sp>
        <p:nvSpPr>
          <p:cNvPr id="1915" name="Google Shape;1915;p18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916" name="Google Shape;1916;p18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917" name="Google Shape;1917;p189"/>
          <p:cNvSpPr txBox="1"/>
          <p:nvPr/>
        </p:nvSpPr>
        <p:spPr>
          <a:xfrm>
            <a:off x="750750" y="947300"/>
            <a:ext cx="8193900" cy="3648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100">
                <a:solidFill>
                  <a:schemeClr val="dk1"/>
                </a:solidFill>
                <a:latin typeface="Calibri"/>
                <a:ea typeface="Calibri"/>
                <a:cs typeface="Calibri"/>
                <a:sym typeface="Calibri"/>
              </a:rPr>
              <a:t>The key design factor for algorithms is that it has order.  </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b="1" lang="en" sz="2100">
                <a:solidFill>
                  <a:schemeClr val="dk1"/>
                </a:solidFill>
                <a:latin typeface="Calibri"/>
                <a:ea typeface="Calibri"/>
                <a:cs typeface="Calibri"/>
                <a:sym typeface="Calibri"/>
              </a:rPr>
              <a:t>Why is order important?</a:t>
            </a:r>
            <a:endParaRPr sz="2100">
              <a:solidFill>
                <a:schemeClr val="dk1"/>
              </a:solidFill>
              <a:latin typeface="Calibri"/>
              <a:ea typeface="Calibri"/>
              <a:cs typeface="Calibri"/>
              <a:sym typeface="Calibri"/>
            </a:endParaRPr>
          </a:p>
          <a:p>
            <a:pPr indent="0" lvl="0" marL="457200" rtl="0" algn="l">
              <a:spcBef>
                <a:spcPts val="0"/>
              </a:spcBef>
              <a:spcAft>
                <a:spcPts val="0"/>
              </a:spcAft>
              <a:buNone/>
            </a:pPr>
            <a:r>
              <a:rPr lang="en" sz="2100">
                <a:solidFill>
                  <a:schemeClr val="dk1"/>
                </a:solidFill>
                <a:latin typeface="Calibri"/>
                <a:ea typeface="Calibri"/>
                <a:cs typeface="Calibri"/>
                <a:sym typeface="Calibri"/>
              </a:rPr>
              <a:t>Often a step is dependent upon a previous step.  We need to follow the direction like a path or recipe.  </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b="1" lang="en" sz="2100">
                <a:solidFill>
                  <a:schemeClr val="dk1"/>
                </a:solidFill>
                <a:latin typeface="Calibri"/>
                <a:ea typeface="Calibri"/>
                <a:cs typeface="Calibri"/>
                <a:sym typeface="Calibri"/>
              </a:rPr>
              <a:t>Is everything ordered on a computer?</a:t>
            </a:r>
            <a:endParaRPr sz="21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2100">
                <a:solidFill>
                  <a:schemeClr val="dk1"/>
                </a:solidFill>
                <a:latin typeface="Calibri"/>
                <a:ea typeface="Calibri"/>
                <a:cs typeface="Calibri"/>
                <a:sym typeface="Calibri"/>
              </a:rPr>
              <a:t>Not everything in computing requires order - in fact, for many things to work they have to unordered or even random.  This is one of the reasons why we say clearly it must be ordered.</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8" name="Google Shape;1918;p18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919" name="Google Shape;1919;p189"/>
          <p:cNvGrpSpPr/>
          <p:nvPr/>
        </p:nvGrpSpPr>
        <p:grpSpPr>
          <a:xfrm>
            <a:off x="312780" y="4766655"/>
            <a:ext cx="2220930" cy="352501"/>
            <a:chOff x="6077925" y="4856850"/>
            <a:chExt cx="6064800" cy="1143000"/>
          </a:xfrm>
        </p:grpSpPr>
        <p:sp>
          <p:nvSpPr>
            <p:cNvPr id="1920" name="Google Shape;1920;p18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921" name="Google Shape;1921;p189"/>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925" name="Shape 1925"/>
        <p:cNvGrpSpPr/>
        <p:nvPr/>
      </p:nvGrpSpPr>
      <p:grpSpPr>
        <a:xfrm>
          <a:off x="0" y="0"/>
          <a:ext cx="0" cy="0"/>
          <a:chOff x="0" y="0"/>
          <a:chExt cx="0" cy="0"/>
        </a:xfrm>
      </p:grpSpPr>
      <p:sp>
        <p:nvSpPr>
          <p:cNvPr id="1926" name="Google Shape;1926;p19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27" name="Google Shape;1927;p19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28" name="Google Shape;1928;p19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29" name="Google Shape;1929;p190"/>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It is step-by-step! </a:t>
            </a:r>
            <a:endParaRPr u="none">
              <a:solidFill>
                <a:srgbClr val="D1190D"/>
              </a:solidFill>
            </a:endParaRPr>
          </a:p>
        </p:txBody>
      </p:sp>
      <p:sp>
        <p:nvSpPr>
          <p:cNvPr id="1930" name="Google Shape;1930;p19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931" name="Google Shape;1931;p19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932" name="Google Shape;1932;p190"/>
          <p:cNvSpPr txBox="1"/>
          <p:nvPr/>
        </p:nvSpPr>
        <p:spPr>
          <a:xfrm>
            <a:off x="563475" y="923963"/>
            <a:ext cx="8193900" cy="3678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300">
                <a:solidFill>
                  <a:schemeClr val="dk1"/>
                </a:solidFill>
                <a:latin typeface="Calibri"/>
                <a:ea typeface="Calibri"/>
                <a:cs typeface="Calibri"/>
                <a:sym typeface="Calibri"/>
              </a:rPr>
              <a:t>Related to ordered, there must be </a:t>
            </a:r>
            <a:r>
              <a:rPr b="1" lang="en" sz="2300">
                <a:solidFill>
                  <a:schemeClr val="dk1"/>
                </a:solidFill>
                <a:latin typeface="Calibri"/>
                <a:ea typeface="Calibri"/>
                <a:cs typeface="Calibri"/>
                <a:sym typeface="Calibri"/>
              </a:rPr>
              <a:t>clear, precise steps</a:t>
            </a:r>
            <a:r>
              <a:rPr lang="en" sz="2300">
                <a:solidFill>
                  <a:schemeClr val="dk1"/>
                </a:solidFill>
                <a:latin typeface="Calibri"/>
                <a:ea typeface="Calibri"/>
                <a:cs typeface="Calibri"/>
                <a:sym typeface="Calibri"/>
              </a:rPr>
              <a:t> that are followed in the algorithm.  This is often the hardest part of algorithms because often the “</a:t>
            </a:r>
            <a:r>
              <a:rPr b="1" lang="en" sz="2300">
                <a:solidFill>
                  <a:schemeClr val="dk1"/>
                </a:solidFill>
                <a:latin typeface="Calibri"/>
                <a:ea typeface="Calibri"/>
                <a:cs typeface="Calibri"/>
                <a:sym typeface="Calibri"/>
              </a:rPr>
              <a:t>math proof</a:t>
            </a:r>
            <a:r>
              <a:rPr lang="en" sz="2300">
                <a:solidFill>
                  <a:schemeClr val="dk1"/>
                </a:solidFill>
                <a:latin typeface="Calibri"/>
                <a:ea typeface="Calibri"/>
                <a:cs typeface="Calibri"/>
                <a:sym typeface="Calibri"/>
              </a:rPr>
              <a:t>” lets you describe the concept every openly, but the programming implementation does not allow that.</a:t>
            </a:r>
            <a:endParaRPr sz="2300">
              <a:solidFill>
                <a:schemeClr val="dk1"/>
              </a:solidFill>
              <a:latin typeface="Calibri"/>
              <a:ea typeface="Calibri"/>
              <a:cs typeface="Calibri"/>
              <a:sym typeface="Calibri"/>
            </a:endParaRPr>
          </a:p>
          <a:p>
            <a:pPr indent="0" lvl="0" marL="0" rtl="0" algn="l">
              <a:spcBef>
                <a:spcPts val="0"/>
              </a:spcBef>
              <a:spcAft>
                <a:spcPts val="0"/>
              </a:spcAft>
              <a:buNone/>
            </a:pPr>
            <a:r>
              <a:t/>
            </a:r>
            <a:endParaRPr sz="2300">
              <a:solidFill>
                <a:schemeClr val="dk1"/>
              </a:solidFill>
              <a:latin typeface="Calibri"/>
              <a:ea typeface="Calibri"/>
              <a:cs typeface="Calibri"/>
              <a:sym typeface="Calibri"/>
            </a:endParaRPr>
          </a:p>
          <a:p>
            <a:pPr indent="0" lvl="0" marL="0" rtl="0" algn="l">
              <a:spcBef>
                <a:spcPts val="0"/>
              </a:spcBef>
              <a:spcAft>
                <a:spcPts val="0"/>
              </a:spcAft>
              <a:buNone/>
            </a:pPr>
            <a:r>
              <a:rPr lang="en" sz="2300">
                <a:solidFill>
                  <a:schemeClr val="dk1"/>
                </a:solidFill>
                <a:latin typeface="Calibri"/>
                <a:ea typeface="Calibri"/>
                <a:cs typeface="Calibri"/>
                <a:sym typeface="Calibri"/>
              </a:rPr>
              <a:t>We often start with a </a:t>
            </a:r>
            <a:r>
              <a:rPr b="1" lang="en" sz="2300">
                <a:solidFill>
                  <a:schemeClr val="dk1"/>
                </a:solidFill>
                <a:latin typeface="Calibri"/>
                <a:ea typeface="Calibri"/>
                <a:cs typeface="Calibri"/>
                <a:sym typeface="Calibri"/>
              </a:rPr>
              <a:t>“high level” concept</a:t>
            </a:r>
            <a:r>
              <a:rPr lang="en" sz="2300">
                <a:solidFill>
                  <a:schemeClr val="dk1"/>
                </a:solidFill>
                <a:latin typeface="Calibri"/>
                <a:ea typeface="Calibri"/>
                <a:cs typeface="Calibri"/>
                <a:sym typeface="Calibri"/>
              </a:rPr>
              <a:t>, then refine until we get to </a:t>
            </a:r>
            <a:r>
              <a:rPr b="1" lang="en" sz="2300">
                <a:solidFill>
                  <a:schemeClr val="dk1"/>
                </a:solidFill>
                <a:latin typeface="Calibri"/>
                <a:ea typeface="Calibri"/>
                <a:cs typeface="Calibri"/>
                <a:sym typeface="Calibri"/>
              </a:rPr>
              <a:t>pseudo-code</a:t>
            </a:r>
            <a:r>
              <a:rPr lang="en" sz="2300">
                <a:solidFill>
                  <a:schemeClr val="dk1"/>
                </a:solidFill>
                <a:latin typeface="Calibri"/>
                <a:ea typeface="Calibri"/>
                <a:cs typeface="Calibri"/>
                <a:sym typeface="Calibri"/>
              </a:rPr>
              <a:t> (notation that uses many common programming techniques).  We usually work on about </a:t>
            </a:r>
            <a:r>
              <a:rPr b="1" lang="en" sz="2300">
                <a:solidFill>
                  <a:schemeClr val="dk1"/>
                </a:solidFill>
                <a:latin typeface="Calibri"/>
                <a:ea typeface="Calibri"/>
                <a:cs typeface="Calibri"/>
                <a:sym typeface="Calibri"/>
              </a:rPr>
              <a:t>three versions of the algorithm,</a:t>
            </a:r>
            <a:r>
              <a:rPr lang="en" sz="2300">
                <a:solidFill>
                  <a:schemeClr val="dk1"/>
                </a:solidFill>
                <a:latin typeface="Calibri"/>
                <a:ea typeface="Calibri"/>
                <a:cs typeface="Calibri"/>
                <a:sym typeface="Calibri"/>
              </a:rPr>
              <a:t> using problem solving techniques to get us to code.</a:t>
            </a:r>
            <a:endParaRPr sz="1800">
              <a:solidFill>
                <a:schemeClr val="dk1"/>
              </a:solidFill>
              <a:latin typeface="Calibri"/>
              <a:ea typeface="Calibri"/>
              <a:cs typeface="Calibri"/>
              <a:sym typeface="Calibri"/>
            </a:endParaRPr>
          </a:p>
        </p:txBody>
      </p:sp>
      <p:sp>
        <p:nvSpPr>
          <p:cNvPr id="1933" name="Google Shape;1933;p19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934" name="Google Shape;1934;p190"/>
          <p:cNvGrpSpPr/>
          <p:nvPr/>
        </p:nvGrpSpPr>
        <p:grpSpPr>
          <a:xfrm>
            <a:off x="312780" y="4766655"/>
            <a:ext cx="2220930" cy="352501"/>
            <a:chOff x="6077925" y="4856850"/>
            <a:chExt cx="6064800" cy="1143000"/>
          </a:xfrm>
        </p:grpSpPr>
        <p:sp>
          <p:nvSpPr>
            <p:cNvPr id="1935" name="Google Shape;1935;p19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936" name="Google Shape;1936;p190"/>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940" name="Shape 1940"/>
        <p:cNvGrpSpPr/>
        <p:nvPr/>
      </p:nvGrpSpPr>
      <p:grpSpPr>
        <a:xfrm>
          <a:off x="0" y="0"/>
          <a:ext cx="0" cy="0"/>
          <a:chOff x="0" y="0"/>
          <a:chExt cx="0" cy="0"/>
        </a:xfrm>
      </p:grpSpPr>
      <p:sp>
        <p:nvSpPr>
          <p:cNvPr id="1941" name="Google Shape;1941;p19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42" name="Google Shape;1942;p19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43" name="Google Shape;1943;p19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44" name="Google Shape;1944;p191"/>
          <p:cNvSpPr txBox="1"/>
          <p:nvPr>
            <p:ph type="title"/>
          </p:nvPr>
        </p:nvSpPr>
        <p:spPr>
          <a:xfrm>
            <a:off x="563475" y="-6"/>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Three Versions </a:t>
            </a:r>
            <a:endParaRPr u="none">
              <a:solidFill>
                <a:srgbClr val="D1190D"/>
              </a:solidFill>
            </a:endParaRPr>
          </a:p>
        </p:txBody>
      </p:sp>
      <p:sp>
        <p:nvSpPr>
          <p:cNvPr id="1945" name="Google Shape;1945;p19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946" name="Google Shape;1946;p19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947" name="Google Shape;1947;p191"/>
          <p:cNvSpPr txBox="1"/>
          <p:nvPr/>
        </p:nvSpPr>
        <p:spPr>
          <a:xfrm>
            <a:off x="687450" y="633875"/>
            <a:ext cx="7769100" cy="4063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700">
                <a:solidFill>
                  <a:schemeClr val="dk1"/>
                </a:solidFill>
                <a:latin typeface="Calibri"/>
                <a:ea typeface="Calibri"/>
                <a:cs typeface="Calibri"/>
                <a:sym typeface="Calibri"/>
              </a:rPr>
              <a:t>Working on algorithms is like writing a paper - and using a similar process for writing a paper helps.</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b="1" lang="en" sz="1700">
                <a:solidFill>
                  <a:schemeClr val="dk1"/>
                </a:solidFill>
                <a:latin typeface="Calibri"/>
                <a:ea typeface="Calibri"/>
                <a:cs typeface="Calibri"/>
                <a:sym typeface="Calibri"/>
              </a:rPr>
              <a:t>Brainstorming</a:t>
            </a:r>
            <a:endParaRPr b="1"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Begin with crafting a clear statement of what you want the algorithm to do.  Include the following components: what is your input, what is your output, how does the algorithm end and describe in plain language how you want to go about getting to your end state/final output.  Note - this should be in PLAIN LANGUAGE</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b="1" lang="en" sz="1700">
                <a:solidFill>
                  <a:schemeClr val="dk1"/>
                </a:solidFill>
                <a:latin typeface="Calibri"/>
                <a:ea typeface="Calibri"/>
                <a:cs typeface="Calibri"/>
                <a:sym typeface="Calibri"/>
              </a:rPr>
              <a:t>Revision</a:t>
            </a:r>
            <a:endParaRPr b="1"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You take your brainstorming and organize it.  You begin to identify programming concepts that can implement your ideas.</a:t>
            </a:r>
            <a:endParaRPr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Sometimes you need multiple revisions at this phase.</a:t>
            </a:r>
            <a:endParaRPr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Your last revision should be in a good place where you know the code you need to use.</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b="1" lang="en" sz="1700">
                <a:solidFill>
                  <a:schemeClr val="dk1"/>
                </a:solidFill>
                <a:latin typeface="Calibri"/>
                <a:ea typeface="Calibri"/>
                <a:cs typeface="Calibri"/>
                <a:sym typeface="Calibri"/>
              </a:rPr>
              <a:t>Translation:</a:t>
            </a:r>
            <a:r>
              <a:rPr lang="en" sz="1700">
                <a:solidFill>
                  <a:schemeClr val="dk1"/>
                </a:solidFill>
                <a:latin typeface="Calibri"/>
                <a:ea typeface="Calibri"/>
                <a:cs typeface="Calibri"/>
                <a:sym typeface="Calibri"/>
              </a:rPr>
              <a:t> Translate the Revision into any programming language.</a:t>
            </a:r>
            <a:endParaRPr sz="1700">
              <a:solidFill>
                <a:schemeClr val="dk1"/>
              </a:solidFill>
              <a:latin typeface="Calibri"/>
              <a:ea typeface="Calibri"/>
              <a:cs typeface="Calibri"/>
              <a:sym typeface="Calibri"/>
            </a:endParaRPr>
          </a:p>
        </p:txBody>
      </p:sp>
      <p:sp>
        <p:nvSpPr>
          <p:cNvPr id="1948" name="Google Shape;1948;p19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949" name="Google Shape;1949;p191"/>
          <p:cNvGrpSpPr/>
          <p:nvPr/>
        </p:nvGrpSpPr>
        <p:grpSpPr>
          <a:xfrm>
            <a:off x="312780" y="4766655"/>
            <a:ext cx="2220930" cy="352501"/>
            <a:chOff x="6077925" y="4856850"/>
            <a:chExt cx="6064800" cy="1143000"/>
          </a:xfrm>
        </p:grpSpPr>
        <p:sp>
          <p:nvSpPr>
            <p:cNvPr id="1950" name="Google Shape;1950;p19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951" name="Google Shape;1951;p191"/>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955" name="Shape 1955"/>
        <p:cNvGrpSpPr/>
        <p:nvPr/>
      </p:nvGrpSpPr>
      <p:grpSpPr>
        <a:xfrm>
          <a:off x="0" y="0"/>
          <a:ext cx="0" cy="0"/>
          <a:chOff x="0" y="0"/>
          <a:chExt cx="0" cy="0"/>
        </a:xfrm>
      </p:grpSpPr>
      <p:sp>
        <p:nvSpPr>
          <p:cNvPr id="1956" name="Google Shape;1956;p19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57" name="Google Shape;1957;p19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58" name="Google Shape;1958;p19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59" name="Google Shape;1959;p192"/>
          <p:cNvSpPr txBox="1"/>
          <p:nvPr>
            <p:ph type="title"/>
          </p:nvPr>
        </p:nvSpPr>
        <p:spPr>
          <a:xfrm>
            <a:off x="563475" y="219925"/>
            <a:ext cx="84942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Version Example - Brainstorming </a:t>
            </a:r>
            <a:endParaRPr u="none">
              <a:solidFill>
                <a:srgbClr val="D1190D"/>
              </a:solidFill>
            </a:endParaRPr>
          </a:p>
        </p:txBody>
      </p:sp>
      <p:sp>
        <p:nvSpPr>
          <p:cNvPr id="1960" name="Google Shape;1960;p19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961" name="Google Shape;1961;p19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962" name="Google Shape;1962;p192"/>
          <p:cNvSpPr txBox="1"/>
          <p:nvPr/>
        </p:nvSpPr>
        <p:spPr>
          <a:xfrm>
            <a:off x="728100" y="784450"/>
            <a:ext cx="8139600" cy="4294500"/>
          </a:xfrm>
          <a:prstGeom prst="rect">
            <a:avLst/>
          </a:prstGeom>
          <a:noFill/>
          <a:ln>
            <a:noFill/>
          </a:ln>
        </p:spPr>
        <p:txBody>
          <a:bodyPr anchorCtr="0" anchor="t" bIns="68575" lIns="68575" spcFirstLastPara="1" rIns="68575" wrap="square" tIns="68575">
            <a:spAutoFit/>
          </a:bodyPr>
          <a:lstStyle/>
          <a:p>
            <a:pPr indent="-279400" lvl="0" marL="3429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Our problem is to create an adding program.  It will add two numbers, return a result and then ask the user if they want to add something else.</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b="1" lang="en" sz="1800">
                <a:solidFill>
                  <a:schemeClr val="dk1"/>
                </a:solidFill>
                <a:latin typeface="Calibri"/>
                <a:ea typeface="Calibri"/>
                <a:cs typeface="Calibri"/>
                <a:sym typeface="Calibri"/>
              </a:rPr>
              <a:t>Brainstorming:</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 think about the program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 am adding two numbers, so I will need to input two numbers and save those somewhere.  Then I have to add them.  Then I have to tell the user the result.  Then I have to see if they want to do it again.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b="1" lang="en" sz="1800">
                <a:solidFill>
                  <a:schemeClr val="dk1"/>
                </a:solidFill>
                <a:latin typeface="Calibri"/>
                <a:ea typeface="Calibri"/>
                <a:cs typeface="Calibri"/>
                <a:sym typeface="Calibri"/>
              </a:rPr>
              <a:t>Considerations: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How am I getting the two numbers that I am adding?  Are they typing it in or am I using a Graphical User Interface (windows, something they touch) to get the info?</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3" name="Google Shape;1963;p19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964" name="Google Shape;1964;p192"/>
          <p:cNvGrpSpPr/>
          <p:nvPr/>
        </p:nvGrpSpPr>
        <p:grpSpPr>
          <a:xfrm>
            <a:off x="312780" y="4766655"/>
            <a:ext cx="2220930" cy="352501"/>
            <a:chOff x="6077925" y="4856850"/>
            <a:chExt cx="6064800" cy="1143000"/>
          </a:xfrm>
        </p:grpSpPr>
        <p:sp>
          <p:nvSpPr>
            <p:cNvPr id="1965" name="Google Shape;1965;p19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966" name="Google Shape;1966;p192"/>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970" name="Shape 1970"/>
        <p:cNvGrpSpPr/>
        <p:nvPr/>
      </p:nvGrpSpPr>
      <p:grpSpPr>
        <a:xfrm>
          <a:off x="0" y="0"/>
          <a:ext cx="0" cy="0"/>
          <a:chOff x="0" y="0"/>
          <a:chExt cx="0" cy="0"/>
        </a:xfrm>
      </p:grpSpPr>
      <p:sp>
        <p:nvSpPr>
          <p:cNvPr id="1971" name="Google Shape;1971;p19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72" name="Google Shape;1972;p19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73" name="Google Shape;1973;p19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74" name="Google Shape;1974;p193"/>
          <p:cNvSpPr txBox="1"/>
          <p:nvPr>
            <p:ph type="title"/>
          </p:nvPr>
        </p:nvSpPr>
        <p:spPr>
          <a:xfrm>
            <a:off x="563475" y="219925"/>
            <a:ext cx="84942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Version Example - Revision 1 </a:t>
            </a:r>
            <a:endParaRPr u="none">
              <a:solidFill>
                <a:srgbClr val="D1190D"/>
              </a:solidFill>
            </a:endParaRPr>
          </a:p>
        </p:txBody>
      </p:sp>
      <p:sp>
        <p:nvSpPr>
          <p:cNvPr id="1975" name="Google Shape;1975;p19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976" name="Google Shape;1976;p19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977" name="Google Shape;1977;p193"/>
          <p:cNvSpPr txBox="1"/>
          <p:nvPr/>
        </p:nvSpPr>
        <p:spPr>
          <a:xfrm>
            <a:off x="728100" y="784450"/>
            <a:ext cx="8139600" cy="2293500"/>
          </a:xfrm>
          <a:prstGeom prst="rect">
            <a:avLst/>
          </a:prstGeom>
          <a:noFill/>
          <a:ln>
            <a:noFill/>
          </a:ln>
        </p:spPr>
        <p:txBody>
          <a:bodyPr anchorCtr="0" anchor="t" bIns="68575" lIns="68575" spcFirstLastPara="1" rIns="68575" wrap="square" tIns="68575">
            <a:spAutoFit/>
          </a:bodyPr>
          <a:lstStyle/>
          <a:p>
            <a:pPr indent="-292100" lvl="0" marL="3429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Brainstorm:</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 am adding two numbers, so I will need to input two numbers and save those somewhere.  Then I have to add them.  Then I have to tell the user the result.  </a:t>
            </a:r>
            <a:endParaRPr sz="20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n" sz="2000">
                <a:solidFill>
                  <a:schemeClr val="dk1"/>
                </a:solidFill>
                <a:latin typeface="Calibri"/>
                <a:ea typeface="Calibri"/>
                <a:cs typeface="Calibri"/>
                <a:sym typeface="Calibri"/>
              </a:rPr>
              <a:t>Revision 1</a:t>
            </a:r>
            <a:endParaRPr b="1"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t/>
            </a:r>
            <a:endParaRPr sz="2000">
              <a:solidFill>
                <a:schemeClr val="dk1"/>
              </a:solidFill>
              <a:latin typeface="Calibri"/>
              <a:ea typeface="Calibri"/>
              <a:cs typeface="Calibri"/>
              <a:sym typeface="Calibri"/>
            </a:endParaRPr>
          </a:p>
        </p:txBody>
      </p:sp>
      <p:sp>
        <p:nvSpPr>
          <p:cNvPr id="1978" name="Google Shape;1978;p193"/>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979" name="Google Shape;1979;p193"/>
          <p:cNvGrpSpPr/>
          <p:nvPr/>
        </p:nvGrpSpPr>
        <p:grpSpPr>
          <a:xfrm>
            <a:off x="312780" y="4766655"/>
            <a:ext cx="2220930" cy="352501"/>
            <a:chOff x="6077925" y="4856850"/>
            <a:chExt cx="6064800" cy="1143000"/>
          </a:xfrm>
        </p:grpSpPr>
        <p:sp>
          <p:nvSpPr>
            <p:cNvPr id="1980" name="Google Shape;1980;p19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981" name="Google Shape;1981;p193"/>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985" name="Shape 1985"/>
        <p:cNvGrpSpPr/>
        <p:nvPr/>
      </p:nvGrpSpPr>
      <p:grpSpPr>
        <a:xfrm>
          <a:off x="0" y="0"/>
          <a:ext cx="0" cy="0"/>
          <a:chOff x="0" y="0"/>
          <a:chExt cx="0" cy="0"/>
        </a:xfrm>
      </p:grpSpPr>
      <p:sp>
        <p:nvSpPr>
          <p:cNvPr id="1986" name="Google Shape;1986;p19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87" name="Google Shape;1987;p19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88" name="Google Shape;1988;p19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89" name="Google Shape;1989;p194"/>
          <p:cNvSpPr txBox="1"/>
          <p:nvPr>
            <p:ph type="title"/>
          </p:nvPr>
        </p:nvSpPr>
        <p:spPr>
          <a:xfrm>
            <a:off x="312775" y="-64775"/>
            <a:ext cx="8520600" cy="5727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Algorithms: Version Example - </a:t>
            </a:r>
            <a:r>
              <a:rPr lang="en">
                <a:solidFill>
                  <a:srgbClr val="D1190D"/>
                </a:solidFill>
              </a:rPr>
              <a:t>Translation phase</a:t>
            </a:r>
            <a:r>
              <a:rPr lang="en" u="none">
                <a:solidFill>
                  <a:srgbClr val="D1190D"/>
                </a:solidFill>
              </a:rPr>
              <a:t> </a:t>
            </a:r>
            <a:endParaRPr u="none">
              <a:solidFill>
                <a:srgbClr val="D1190D"/>
              </a:solidFill>
            </a:endParaRPr>
          </a:p>
        </p:txBody>
      </p:sp>
      <p:sp>
        <p:nvSpPr>
          <p:cNvPr id="1990" name="Google Shape;1990;p19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991" name="Google Shape;1991;p194"/>
          <p:cNvSpPr txBox="1"/>
          <p:nvPr>
            <p:ph idx="12" type="sldNum"/>
          </p:nvPr>
        </p:nvSpPr>
        <p:spPr>
          <a:xfrm>
            <a:off x="8472458" y="4663217"/>
            <a:ext cx="548700" cy="393600"/>
          </a:xfrm>
          <a:prstGeom prst="rect">
            <a:avLst/>
          </a:prstGeom>
          <a:noFill/>
          <a:ln>
            <a:noFill/>
          </a:ln>
        </p:spPr>
        <p:txBody>
          <a:bodyPr anchorCtr="0" anchor="t" bIns="0" lIns="0" spcFirstLastPara="1" rIns="0" wrap="square" tIns="0">
            <a:normAutofit/>
          </a:bodyPr>
          <a:lstStyle/>
          <a:p>
            <a:pPr indent="0" lvl="0" marL="0" rtl="0" algn="r">
              <a:spcBef>
                <a:spcPts val="0"/>
              </a:spcBef>
              <a:spcAft>
                <a:spcPts val="0"/>
              </a:spcAft>
              <a:buNone/>
            </a:pPr>
            <a:fld id="{00000000-1234-1234-1234-123412341234}" type="slidenum">
              <a:rPr lang="en"/>
              <a:t>‹#›</a:t>
            </a:fld>
            <a:endParaRPr/>
          </a:p>
        </p:txBody>
      </p:sp>
      <p:sp>
        <p:nvSpPr>
          <p:cNvPr id="1992" name="Google Shape;1992;p19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993" name="Google Shape;1993;p194"/>
          <p:cNvGrpSpPr/>
          <p:nvPr/>
        </p:nvGrpSpPr>
        <p:grpSpPr>
          <a:xfrm>
            <a:off x="312780" y="4766655"/>
            <a:ext cx="2220930" cy="352501"/>
            <a:chOff x="6077925" y="4856850"/>
            <a:chExt cx="6064800" cy="1143000"/>
          </a:xfrm>
        </p:grpSpPr>
        <p:sp>
          <p:nvSpPr>
            <p:cNvPr id="1994" name="Google Shape;1994;p19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995" name="Google Shape;1995;p194"/>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996" name="Google Shape;1996;p194"/>
          <p:cNvSpPr txBox="1"/>
          <p:nvPr>
            <p:ph idx="1" type="body"/>
          </p:nvPr>
        </p:nvSpPr>
        <p:spPr>
          <a:xfrm>
            <a:off x="90625" y="691525"/>
            <a:ext cx="4222200" cy="3971700"/>
          </a:xfrm>
          <a:prstGeom prst="rect">
            <a:avLst/>
          </a:prstGeom>
        </p:spPr>
        <p:txBody>
          <a:bodyPr anchorCtr="0" anchor="t" bIns="91425" lIns="91425" spcFirstLastPara="1" rIns="91425" wrap="square" tIns="91425">
            <a:noAutofit/>
          </a:bodyPr>
          <a:lstStyle/>
          <a:p>
            <a:pPr indent="-319087" lvl="0" marL="4572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Revision 1 - with more details</a:t>
            </a:r>
            <a:endParaRPr sz="1425">
              <a:solidFill>
                <a:schemeClr val="dk1"/>
              </a:solidFill>
              <a:latin typeface="Calibri"/>
              <a:ea typeface="Calibri"/>
              <a:cs typeface="Calibri"/>
              <a:sym typeface="Calibri"/>
            </a:endParaRPr>
          </a:p>
          <a:p>
            <a:pPr indent="-319087" lvl="1" marL="9144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Get two numbers from user typing in number on the keyboard</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Get first number through an input statement</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Assign my result to variable number1</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Get second number from an input statement</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Assignment my result to variable number2</a:t>
            </a:r>
            <a:endParaRPr sz="1425">
              <a:solidFill>
                <a:schemeClr val="dk1"/>
              </a:solidFill>
              <a:latin typeface="Calibri"/>
              <a:ea typeface="Calibri"/>
              <a:cs typeface="Calibri"/>
              <a:sym typeface="Calibri"/>
            </a:endParaRPr>
          </a:p>
          <a:p>
            <a:pPr indent="-319087" lvl="1" marL="9144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I save them in a container that holds data -&gt; variables</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This work was done in the above steps.</a:t>
            </a:r>
            <a:endParaRPr sz="1425">
              <a:solidFill>
                <a:schemeClr val="dk1"/>
              </a:solidFill>
              <a:latin typeface="Calibri"/>
              <a:ea typeface="Calibri"/>
              <a:cs typeface="Calibri"/>
              <a:sym typeface="Calibri"/>
            </a:endParaRPr>
          </a:p>
          <a:p>
            <a:pPr indent="-319087" lvl="1" marL="9144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Add numbers and save in the result</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Create a result variable to hold the value of the addition.</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Add number and number 2 - save the addition value in variable result</a:t>
            </a:r>
            <a:endParaRPr sz="1425">
              <a:solidFill>
                <a:schemeClr val="dk1"/>
              </a:solidFill>
              <a:latin typeface="Calibri"/>
              <a:ea typeface="Calibri"/>
              <a:cs typeface="Calibri"/>
              <a:sym typeface="Calibri"/>
            </a:endParaRPr>
          </a:p>
          <a:p>
            <a:pPr indent="-319087" lvl="1" marL="9144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Print out the result for the user</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Use an output statement to the print out result</a:t>
            </a:r>
            <a:endParaRPr sz="1425">
              <a:solidFill>
                <a:schemeClr val="dk1"/>
              </a:solidFill>
              <a:latin typeface="Calibri"/>
              <a:ea typeface="Calibri"/>
              <a:cs typeface="Calibri"/>
              <a:sym typeface="Calibri"/>
            </a:endParaRPr>
          </a:p>
          <a:p>
            <a:pPr indent="0" lvl="0" marL="0" rtl="0" algn="l">
              <a:lnSpc>
                <a:spcPct val="95000"/>
              </a:lnSpc>
              <a:spcBef>
                <a:spcPts val="0"/>
              </a:spcBef>
              <a:spcAft>
                <a:spcPts val="1200"/>
              </a:spcAft>
              <a:buSzPts val="688"/>
              <a:buNone/>
            </a:pPr>
            <a:r>
              <a:t/>
            </a:r>
            <a:endParaRPr sz="875"/>
          </a:p>
        </p:txBody>
      </p:sp>
      <p:sp>
        <p:nvSpPr>
          <p:cNvPr id="1997" name="Google Shape;1997;p194"/>
          <p:cNvSpPr txBox="1"/>
          <p:nvPr>
            <p:ph idx="2" type="body"/>
          </p:nvPr>
        </p:nvSpPr>
        <p:spPr>
          <a:xfrm>
            <a:off x="4572000" y="702000"/>
            <a:ext cx="4449000" cy="3971700"/>
          </a:xfrm>
          <a:prstGeom prst="rect">
            <a:avLst/>
          </a:prstGeom>
        </p:spPr>
        <p:txBody>
          <a:bodyPr anchorCtr="0" anchor="t" bIns="91425" lIns="91425" spcFirstLastPara="1" rIns="91425" wrap="square" tIns="91425">
            <a:normAutofit fontScale="32500" lnSpcReduction="20000"/>
          </a:bodyPr>
          <a:lstStyle/>
          <a:p>
            <a:pPr indent="0" lvl="0" marL="0" rtl="0" algn="l">
              <a:spcBef>
                <a:spcPts val="0"/>
              </a:spcBef>
              <a:spcAft>
                <a:spcPts val="0"/>
              </a:spcAft>
              <a:buNone/>
            </a:pPr>
            <a:r>
              <a:rPr b="1" lang="en" sz="4281">
                <a:solidFill>
                  <a:srgbClr val="D1190D"/>
                </a:solidFill>
              </a:rPr>
              <a:t>Pseudo-code</a:t>
            </a:r>
            <a:r>
              <a:rPr b="1" lang="en" sz="4281">
                <a:solidFill>
                  <a:schemeClr val="dk1"/>
                </a:solidFill>
              </a:rPr>
              <a:t> </a:t>
            </a:r>
            <a:r>
              <a:rPr lang="en" sz="4265">
                <a:solidFill>
                  <a:schemeClr val="dk1"/>
                </a:solidFill>
              </a:rPr>
              <a:t>(looks like code but independent of language)</a:t>
            </a:r>
            <a:endParaRPr sz="4265">
              <a:solidFill>
                <a:schemeClr val="dk1"/>
              </a:solidFill>
            </a:endParaRPr>
          </a:p>
          <a:p>
            <a:pPr indent="0" lvl="0" marL="0" rtl="0" algn="l">
              <a:spcBef>
                <a:spcPts val="1200"/>
              </a:spcBef>
              <a:spcAft>
                <a:spcPts val="0"/>
              </a:spcAft>
              <a:buNone/>
            </a:pPr>
            <a:r>
              <a:rPr lang="en" sz="4265">
                <a:solidFill>
                  <a:schemeClr val="dk1"/>
                </a:solidFill>
              </a:rPr>
              <a:t>number 1 = 0</a:t>
            </a:r>
            <a:endParaRPr sz="4265">
              <a:solidFill>
                <a:schemeClr val="dk1"/>
              </a:solidFill>
            </a:endParaRPr>
          </a:p>
          <a:p>
            <a:pPr indent="0" lvl="0" marL="0" rtl="0" algn="l">
              <a:spcBef>
                <a:spcPts val="1200"/>
              </a:spcBef>
              <a:spcAft>
                <a:spcPts val="0"/>
              </a:spcAft>
              <a:buNone/>
            </a:pPr>
            <a:r>
              <a:rPr lang="en" sz="4265">
                <a:solidFill>
                  <a:schemeClr val="dk1"/>
                </a:solidFill>
              </a:rPr>
              <a:t>number1 = input(““Please enter your first number to be added: “)</a:t>
            </a:r>
            <a:endParaRPr sz="4265">
              <a:solidFill>
                <a:schemeClr val="dk1"/>
              </a:solidFill>
            </a:endParaRPr>
          </a:p>
          <a:p>
            <a:pPr indent="0" lvl="0" marL="0" rtl="0" algn="l">
              <a:spcBef>
                <a:spcPts val="1200"/>
              </a:spcBef>
              <a:spcAft>
                <a:spcPts val="0"/>
              </a:spcAft>
              <a:buNone/>
            </a:pPr>
            <a:r>
              <a:rPr lang="en" sz="4265">
                <a:solidFill>
                  <a:schemeClr val="dk1"/>
                </a:solidFill>
              </a:rPr>
              <a:t>number 2 = 0</a:t>
            </a:r>
            <a:endParaRPr sz="4265">
              <a:solidFill>
                <a:schemeClr val="dk1"/>
              </a:solidFill>
            </a:endParaRPr>
          </a:p>
          <a:p>
            <a:pPr indent="0" lvl="0" marL="0" rtl="0" algn="l">
              <a:spcBef>
                <a:spcPts val="1200"/>
              </a:spcBef>
              <a:spcAft>
                <a:spcPts val="0"/>
              </a:spcAft>
              <a:buNone/>
            </a:pPr>
            <a:r>
              <a:rPr lang="en" sz="4265">
                <a:solidFill>
                  <a:schemeClr val="dk1"/>
                </a:solidFill>
              </a:rPr>
              <a:t>number2 = input(““Please enter your second number to be added: “)</a:t>
            </a:r>
            <a:endParaRPr sz="4265">
              <a:solidFill>
                <a:schemeClr val="dk1"/>
              </a:solidFill>
            </a:endParaRPr>
          </a:p>
          <a:p>
            <a:pPr indent="0" lvl="0" marL="0" rtl="0" algn="l">
              <a:spcBef>
                <a:spcPts val="1200"/>
              </a:spcBef>
              <a:spcAft>
                <a:spcPts val="0"/>
              </a:spcAft>
              <a:buNone/>
            </a:pPr>
            <a:r>
              <a:rPr lang="en" sz="4265">
                <a:solidFill>
                  <a:schemeClr val="dk1"/>
                </a:solidFill>
              </a:rPr>
              <a:t>result = 0</a:t>
            </a:r>
            <a:endParaRPr sz="4265">
              <a:solidFill>
                <a:schemeClr val="dk1"/>
              </a:solidFill>
            </a:endParaRPr>
          </a:p>
          <a:p>
            <a:pPr indent="0" lvl="0" marL="0" rtl="0" algn="l">
              <a:spcBef>
                <a:spcPts val="1200"/>
              </a:spcBef>
              <a:spcAft>
                <a:spcPts val="0"/>
              </a:spcAft>
              <a:buNone/>
            </a:pPr>
            <a:r>
              <a:rPr lang="en" sz="4265">
                <a:solidFill>
                  <a:schemeClr val="dk1"/>
                </a:solidFill>
              </a:rPr>
              <a:t>result = number1 + number2</a:t>
            </a:r>
            <a:endParaRPr sz="4265">
              <a:solidFill>
                <a:schemeClr val="dk1"/>
              </a:solidFill>
            </a:endParaRPr>
          </a:p>
          <a:p>
            <a:pPr indent="0" lvl="0" marL="0" rtl="0" algn="l">
              <a:spcBef>
                <a:spcPts val="1200"/>
              </a:spcBef>
              <a:spcAft>
                <a:spcPts val="0"/>
              </a:spcAft>
              <a:buNone/>
            </a:pPr>
            <a:r>
              <a:rPr lang="en" sz="4265">
                <a:solidFill>
                  <a:schemeClr val="dk1"/>
                </a:solidFill>
              </a:rPr>
              <a:t>print(“Your result is “ + result)</a:t>
            </a:r>
            <a:endParaRPr sz="4265">
              <a:solidFill>
                <a:schemeClr val="dk1"/>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3"/>
          <p:cNvSpPr txBox="1"/>
          <p:nvPr>
            <p:ph type="title"/>
          </p:nvPr>
        </p:nvSpPr>
        <p:spPr>
          <a:xfrm>
            <a:off x="311700" y="167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Computer Science and the Standards – </a:t>
            </a:r>
            <a:endParaRPr/>
          </a:p>
          <a:p>
            <a:pPr indent="0" lvl="0" marL="0" rtl="0" algn="l">
              <a:spcBef>
                <a:spcPts val="0"/>
              </a:spcBef>
              <a:spcAft>
                <a:spcPts val="0"/>
              </a:spcAft>
              <a:buNone/>
            </a:pPr>
            <a:r>
              <a:rPr lang="en"/>
              <a:t>What are we trying to accomplish ..</a:t>
            </a:r>
            <a:endParaRPr/>
          </a:p>
          <a:p>
            <a:pPr indent="0" lvl="0" marL="0" rtl="0" algn="l">
              <a:spcBef>
                <a:spcPts val="0"/>
              </a:spcBef>
              <a:spcAft>
                <a:spcPts val="0"/>
              </a:spcAft>
              <a:buNone/>
            </a:pPr>
            <a:r>
              <a:t/>
            </a:r>
            <a:endParaRPr/>
          </a:p>
        </p:txBody>
      </p:sp>
      <p:sp>
        <p:nvSpPr>
          <p:cNvPr id="196" name="Google Shape;196;p33"/>
          <p:cNvSpPr txBox="1"/>
          <p:nvPr>
            <p:ph idx="1" type="body"/>
          </p:nvPr>
        </p:nvSpPr>
        <p:spPr>
          <a:xfrm>
            <a:off x="311700" y="1152475"/>
            <a:ext cx="8520600" cy="38163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New Jersey has nearly 16,000 tech business establishments. The tech sector accounts for an estimated $56 billion of the state's economy, or 9.6% of total economic output. It is the ninth highest dollar value contribution among the 50 states and the District of Columbia. (I like to call us the Silicon Shore …)</a:t>
            </a:r>
            <a:endParaRPr/>
          </a:p>
          <a:p>
            <a:pPr indent="0" lvl="0" marL="0" rtl="0" algn="l">
              <a:spcBef>
                <a:spcPts val="1200"/>
              </a:spcBef>
              <a:spcAft>
                <a:spcPts val="0"/>
              </a:spcAft>
              <a:buNone/>
            </a:pPr>
            <a:r>
              <a:rPr lang="en"/>
              <a:t>New Jersey is generating 17,000 jobs in tech a month, while only 17% of NJ High Schoolers are considered </a:t>
            </a:r>
            <a:r>
              <a:rPr lang="en"/>
              <a:t>proficient</a:t>
            </a:r>
            <a:r>
              <a:rPr lang="en"/>
              <a:t> in CS.</a:t>
            </a:r>
            <a:endParaRPr/>
          </a:p>
          <a:p>
            <a:pPr indent="0" lvl="0" marL="0" rtl="0" algn="l">
              <a:spcBef>
                <a:spcPts val="1200"/>
              </a:spcBef>
              <a:spcAft>
                <a:spcPts val="0"/>
              </a:spcAft>
              <a:buNone/>
            </a:pPr>
            <a:r>
              <a:rPr lang="en"/>
              <a:t>New Jersey Universities only generate about 3,000 graduates a year - no where near the growth the state needs.</a:t>
            </a:r>
            <a:endParaRPr/>
          </a:p>
          <a:p>
            <a:pPr indent="0" lvl="0" marL="0" rtl="0" algn="l">
              <a:spcBef>
                <a:spcPts val="1200"/>
              </a:spcBef>
              <a:spcAft>
                <a:spcPts val="0"/>
              </a:spcAft>
              <a:buNone/>
            </a:pPr>
            <a:r>
              <a:rPr lang="en"/>
              <a:t>Computer Science is the fastest growing science field that can give students access to lucrative career paths and lifetime skills.  However, computer science is more than just a one-course experience.  It needs to be integrated into children’s learning</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Citations: </a:t>
            </a:r>
            <a:r>
              <a:rPr lang="en" u="sng">
                <a:solidFill>
                  <a:schemeClr val="hlink"/>
                </a:solidFill>
                <a:hlinkClick r:id="rId3"/>
              </a:rPr>
              <a:t>https://njbmagazine.com/njb-news-now/strong-decade-of-growth-for-nj-technology-industry/</a:t>
            </a:r>
            <a:r>
              <a:rPr lang="en"/>
              <a:t> </a:t>
            </a:r>
            <a:endParaRPr/>
          </a:p>
          <a:p>
            <a:pPr indent="0" lvl="0" marL="0" rtl="0" algn="l">
              <a:spcBef>
                <a:spcPts val="1200"/>
              </a:spcBef>
              <a:spcAft>
                <a:spcPts val="1200"/>
              </a:spcAft>
              <a:buNone/>
            </a:pPr>
            <a:r>
              <a:t/>
            </a:r>
            <a:endParaRPr/>
          </a:p>
        </p:txBody>
      </p:sp>
      <p:sp>
        <p:nvSpPr>
          <p:cNvPr id="197" name="Google Shape;197;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001" name="Shape 2001"/>
        <p:cNvGrpSpPr/>
        <p:nvPr/>
      </p:nvGrpSpPr>
      <p:grpSpPr>
        <a:xfrm>
          <a:off x="0" y="0"/>
          <a:ext cx="0" cy="0"/>
          <a:chOff x="0" y="0"/>
          <a:chExt cx="0" cy="0"/>
        </a:xfrm>
      </p:grpSpPr>
      <p:sp>
        <p:nvSpPr>
          <p:cNvPr id="2002" name="Google Shape;2002;p19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03" name="Google Shape;2003;p19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04" name="Google Shape;2004;p19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05" name="Google Shape;2005;p195"/>
          <p:cNvSpPr txBox="1"/>
          <p:nvPr>
            <p:ph type="title"/>
          </p:nvPr>
        </p:nvSpPr>
        <p:spPr>
          <a:xfrm>
            <a:off x="574800" y="0"/>
            <a:ext cx="85053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Techniques for development </a:t>
            </a:r>
            <a:endParaRPr u="none">
              <a:solidFill>
                <a:srgbClr val="D1190D"/>
              </a:solidFill>
            </a:endParaRPr>
          </a:p>
        </p:txBody>
      </p:sp>
      <p:sp>
        <p:nvSpPr>
          <p:cNvPr id="2006" name="Google Shape;2006;p19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007" name="Google Shape;2007;p19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2008" name="Google Shape;2008;p195"/>
          <p:cNvSpPr txBox="1"/>
          <p:nvPr/>
        </p:nvSpPr>
        <p:spPr>
          <a:xfrm>
            <a:off x="728100" y="784450"/>
            <a:ext cx="8008200" cy="3832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We use three basic techniques to develop our algorithms: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n" sz="2000">
                <a:solidFill>
                  <a:schemeClr val="dk1"/>
                </a:solidFill>
                <a:latin typeface="Calibri"/>
                <a:ea typeface="Calibri"/>
                <a:cs typeface="Calibri"/>
                <a:sym typeface="Calibri"/>
              </a:rPr>
              <a:t>Top-down approach</a:t>
            </a:r>
            <a:endParaRPr b="1"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Top-down is what we did in the previous example.  We start with a High-level idea and we revise it, breaking it into smaller parts until we can visible see the coding elements needed to create the program.</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Top-down approach uses a concept called </a:t>
            </a:r>
            <a:r>
              <a:rPr b="1" lang="en" sz="2000">
                <a:solidFill>
                  <a:schemeClr val="dk1"/>
                </a:solidFill>
                <a:latin typeface="Calibri"/>
                <a:ea typeface="Calibri"/>
                <a:cs typeface="Calibri"/>
                <a:sym typeface="Calibri"/>
              </a:rPr>
              <a:t>step-wise refinement.</a:t>
            </a:r>
            <a:r>
              <a:rPr lang="en" sz="2000">
                <a:solidFill>
                  <a:schemeClr val="dk1"/>
                </a:solidFill>
                <a:latin typeface="Calibri"/>
                <a:ea typeface="Calibri"/>
                <a:cs typeface="Calibri"/>
                <a:sym typeface="Calibri"/>
              </a:rPr>
              <a:t>  This means you do multiple versions of your outline, breaking up each bullet point again and again until your bullet points can be easily translatable into code.</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We often use the </a:t>
            </a:r>
            <a:r>
              <a:rPr b="1" lang="en" sz="2000">
                <a:solidFill>
                  <a:schemeClr val="dk1"/>
                </a:solidFill>
                <a:latin typeface="Calibri"/>
                <a:ea typeface="Calibri"/>
                <a:cs typeface="Calibri"/>
                <a:sym typeface="Calibri"/>
              </a:rPr>
              <a:t>Divide and Conquer Technique in Top Down </a:t>
            </a:r>
            <a:r>
              <a:rPr lang="en" sz="2000">
                <a:solidFill>
                  <a:schemeClr val="dk1"/>
                </a:solidFill>
                <a:latin typeface="Calibri"/>
                <a:ea typeface="Calibri"/>
                <a:cs typeface="Calibri"/>
                <a:sym typeface="Calibri"/>
              </a:rPr>
              <a:t>- breaking the problem into smaller, more manageable pieces.</a:t>
            </a:r>
            <a:endParaRPr sz="2000">
              <a:solidFill>
                <a:schemeClr val="dk1"/>
              </a:solidFill>
              <a:latin typeface="Calibri"/>
              <a:ea typeface="Calibri"/>
              <a:cs typeface="Calibri"/>
              <a:sym typeface="Calibri"/>
            </a:endParaRPr>
          </a:p>
        </p:txBody>
      </p:sp>
      <p:sp>
        <p:nvSpPr>
          <p:cNvPr id="2009" name="Google Shape;2009;p19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2010" name="Google Shape;2010;p195"/>
          <p:cNvGrpSpPr/>
          <p:nvPr/>
        </p:nvGrpSpPr>
        <p:grpSpPr>
          <a:xfrm>
            <a:off x="312780" y="4766655"/>
            <a:ext cx="2220930" cy="352501"/>
            <a:chOff x="6077925" y="4856850"/>
            <a:chExt cx="6064800" cy="1143000"/>
          </a:xfrm>
        </p:grpSpPr>
        <p:sp>
          <p:nvSpPr>
            <p:cNvPr id="2011" name="Google Shape;2011;p19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012" name="Google Shape;2012;p195"/>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016" name="Shape 2016"/>
        <p:cNvGrpSpPr/>
        <p:nvPr/>
      </p:nvGrpSpPr>
      <p:grpSpPr>
        <a:xfrm>
          <a:off x="0" y="0"/>
          <a:ext cx="0" cy="0"/>
          <a:chOff x="0" y="0"/>
          <a:chExt cx="0" cy="0"/>
        </a:xfrm>
      </p:grpSpPr>
      <p:sp>
        <p:nvSpPr>
          <p:cNvPr id="2017" name="Google Shape;2017;p19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18" name="Google Shape;2018;p19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19" name="Google Shape;2019;p19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20" name="Google Shape;2020;p196"/>
          <p:cNvSpPr txBox="1"/>
          <p:nvPr>
            <p:ph type="title"/>
          </p:nvPr>
        </p:nvSpPr>
        <p:spPr>
          <a:xfrm>
            <a:off x="563475" y="2400"/>
            <a:ext cx="85053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Techniques for development </a:t>
            </a:r>
            <a:endParaRPr u="none">
              <a:solidFill>
                <a:srgbClr val="D1190D"/>
              </a:solidFill>
            </a:endParaRPr>
          </a:p>
        </p:txBody>
      </p:sp>
      <p:sp>
        <p:nvSpPr>
          <p:cNvPr id="2021" name="Google Shape;2021;p19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022" name="Google Shape;2022;p19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2023" name="Google Shape;2023;p196"/>
          <p:cNvSpPr txBox="1"/>
          <p:nvPr/>
        </p:nvSpPr>
        <p:spPr>
          <a:xfrm>
            <a:off x="812025" y="713750"/>
            <a:ext cx="8008200" cy="4386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solidFill>
                  <a:schemeClr val="dk1"/>
                </a:solidFill>
                <a:latin typeface="Calibri"/>
                <a:ea typeface="Calibri"/>
                <a:cs typeface="Calibri"/>
                <a:sym typeface="Calibri"/>
              </a:rPr>
              <a:t>Bottom Up Approach: </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Design a problem that you want to address with an algorithm</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Then look at problems similar to it.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Use the pieces from other programs to build out your solution.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Bottom up is an engineering technique where you have goal x and supplies y, how do you get to your goal?</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b="1" lang="en" sz="2000">
                <a:solidFill>
                  <a:schemeClr val="dk1"/>
                </a:solidFill>
                <a:latin typeface="Calibri"/>
                <a:ea typeface="Calibri"/>
                <a:cs typeface="Calibri"/>
                <a:sym typeface="Calibri"/>
              </a:rPr>
              <a:t>Combination of the two approaches</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 reality is we use both approaches often together to get a robust solution.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Trying to look at problems from different points of view often help us with understanding where problems are in our logic.</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4" name="Google Shape;2024;p19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2025" name="Google Shape;2025;p196"/>
          <p:cNvGrpSpPr/>
          <p:nvPr/>
        </p:nvGrpSpPr>
        <p:grpSpPr>
          <a:xfrm>
            <a:off x="312780" y="4766655"/>
            <a:ext cx="2220930" cy="352501"/>
            <a:chOff x="6077925" y="4856850"/>
            <a:chExt cx="6064800" cy="1143000"/>
          </a:xfrm>
        </p:grpSpPr>
        <p:sp>
          <p:nvSpPr>
            <p:cNvPr id="2026" name="Google Shape;2026;p19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027" name="Google Shape;2027;p196"/>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031" name="Shape 2031"/>
        <p:cNvGrpSpPr/>
        <p:nvPr/>
      </p:nvGrpSpPr>
      <p:grpSpPr>
        <a:xfrm>
          <a:off x="0" y="0"/>
          <a:ext cx="0" cy="0"/>
          <a:chOff x="0" y="0"/>
          <a:chExt cx="0" cy="0"/>
        </a:xfrm>
      </p:grpSpPr>
      <p:sp>
        <p:nvSpPr>
          <p:cNvPr id="2032" name="Google Shape;2032;p19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33" name="Google Shape;2033;p19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34" name="Google Shape;2034;p19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35" name="Google Shape;2035;p197"/>
          <p:cNvSpPr txBox="1"/>
          <p:nvPr>
            <p:ph type="title"/>
          </p:nvPr>
        </p:nvSpPr>
        <p:spPr>
          <a:xfrm>
            <a:off x="563475" y="219925"/>
            <a:ext cx="74907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A computer can complete the task  </a:t>
            </a:r>
            <a:endParaRPr u="none">
              <a:solidFill>
                <a:srgbClr val="D1190D"/>
              </a:solidFill>
            </a:endParaRPr>
          </a:p>
        </p:txBody>
      </p:sp>
      <p:sp>
        <p:nvSpPr>
          <p:cNvPr id="2036" name="Google Shape;2036;p19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037" name="Google Shape;2037;p19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2038" name="Google Shape;2038;p197"/>
          <p:cNvSpPr txBox="1"/>
          <p:nvPr/>
        </p:nvSpPr>
        <p:spPr>
          <a:xfrm>
            <a:off x="739450" y="1271625"/>
            <a:ext cx="7490700" cy="2755200"/>
          </a:xfrm>
          <a:prstGeom prst="rect">
            <a:avLst/>
          </a:prstGeom>
          <a:noFill/>
          <a:ln>
            <a:noFill/>
          </a:ln>
        </p:spPr>
        <p:txBody>
          <a:bodyPr anchorCtr="0" anchor="t" bIns="68575" lIns="68575" spcFirstLastPara="1" rIns="68575" wrap="square" tIns="68575">
            <a:spAutoFit/>
          </a:bodyPr>
          <a:lstStyle/>
          <a:p>
            <a:pPr indent="-292100" lvl="0" marL="3429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Computers work in binary: yes and no, one and zero, true and false.</a:t>
            </a:r>
            <a:endParaRPr sz="2000">
              <a:solidFill>
                <a:schemeClr val="dk1"/>
              </a:solidFill>
              <a:latin typeface="Calibri"/>
              <a:ea typeface="Calibri"/>
              <a:cs typeface="Calibri"/>
              <a:sym typeface="Calibri"/>
            </a:endParaRPr>
          </a:p>
          <a:p>
            <a:pPr indent="-292100" lvl="0" marL="3429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 computer isn’t good with “loose instructions” or instructions that are indefinite.</a:t>
            </a:r>
            <a:endParaRPr sz="2000">
              <a:solidFill>
                <a:schemeClr val="dk1"/>
              </a:solidFill>
              <a:latin typeface="Calibri"/>
              <a:ea typeface="Calibri"/>
              <a:cs typeface="Calibri"/>
              <a:sym typeface="Calibri"/>
            </a:endParaRPr>
          </a:p>
          <a:p>
            <a:pPr indent="-292100" lvl="0" marL="3429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It is impossible for the computer to do the following instruction:</a:t>
            </a:r>
            <a:endParaRPr sz="2000">
              <a:solidFill>
                <a:schemeClr val="dk1"/>
              </a:solidFill>
              <a:latin typeface="Calibri"/>
              <a:ea typeface="Calibri"/>
              <a:cs typeface="Calibri"/>
              <a:sym typeface="Calibri"/>
            </a:endParaRPr>
          </a:p>
          <a:p>
            <a:pPr indent="-292100" lvl="1" marL="6858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When you are done enjoying the sunset, do this step.</a:t>
            </a:r>
            <a:endParaRPr sz="2000">
              <a:solidFill>
                <a:schemeClr val="dk1"/>
              </a:solidFill>
              <a:latin typeface="Calibri"/>
              <a:ea typeface="Calibri"/>
              <a:cs typeface="Calibri"/>
              <a:sym typeface="Calibri"/>
            </a:endParaRPr>
          </a:p>
          <a:p>
            <a:pPr indent="-292100" lvl="0" marL="3429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Therefore the instruction</a:t>
            </a:r>
            <a:r>
              <a:rPr b="1" lang="en" sz="2000">
                <a:solidFill>
                  <a:schemeClr val="dk1"/>
                </a:solidFill>
                <a:latin typeface="Calibri"/>
                <a:ea typeface="Calibri"/>
                <a:cs typeface="Calibri"/>
                <a:sym typeface="Calibri"/>
              </a:rPr>
              <a:t> must be able to end.</a:t>
            </a:r>
            <a:endParaRPr b="1" sz="2000">
              <a:solidFill>
                <a:schemeClr val="dk1"/>
              </a:solidFill>
              <a:latin typeface="Calibri"/>
              <a:ea typeface="Calibri"/>
              <a:cs typeface="Calibri"/>
              <a:sym typeface="Calibri"/>
            </a:endParaRPr>
          </a:p>
        </p:txBody>
      </p:sp>
      <p:sp>
        <p:nvSpPr>
          <p:cNvPr id="2039" name="Google Shape;2039;p19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2040" name="Google Shape;2040;p197"/>
          <p:cNvGrpSpPr/>
          <p:nvPr/>
        </p:nvGrpSpPr>
        <p:grpSpPr>
          <a:xfrm>
            <a:off x="312780" y="4766655"/>
            <a:ext cx="2220930" cy="352501"/>
            <a:chOff x="6077925" y="4856850"/>
            <a:chExt cx="6064800" cy="1143000"/>
          </a:xfrm>
        </p:grpSpPr>
        <p:sp>
          <p:nvSpPr>
            <p:cNvPr id="2041" name="Google Shape;2041;p19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042" name="Google Shape;2042;p197"/>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046" name="Shape 2046"/>
        <p:cNvGrpSpPr/>
        <p:nvPr/>
      </p:nvGrpSpPr>
      <p:grpSpPr>
        <a:xfrm>
          <a:off x="0" y="0"/>
          <a:ext cx="0" cy="0"/>
          <a:chOff x="0" y="0"/>
          <a:chExt cx="0" cy="0"/>
        </a:xfrm>
      </p:grpSpPr>
      <p:sp>
        <p:nvSpPr>
          <p:cNvPr id="2047" name="Google Shape;2047;p19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48" name="Google Shape;2048;p19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49" name="Google Shape;2049;p19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50" name="Google Shape;2050;p198"/>
          <p:cNvSpPr txBox="1"/>
          <p:nvPr>
            <p:ph type="title"/>
          </p:nvPr>
        </p:nvSpPr>
        <p:spPr>
          <a:xfrm>
            <a:off x="563475" y="219925"/>
            <a:ext cx="74907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It Ends</a:t>
            </a:r>
            <a:endParaRPr u="none">
              <a:solidFill>
                <a:srgbClr val="D1190D"/>
              </a:solidFill>
            </a:endParaRPr>
          </a:p>
        </p:txBody>
      </p:sp>
      <p:sp>
        <p:nvSpPr>
          <p:cNvPr id="2051" name="Google Shape;2051;p19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052" name="Google Shape;2052;p19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2053" name="Google Shape;2053;p198"/>
          <p:cNvSpPr txBox="1"/>
          <p:nvPr/>
        </p:nvSpPr>
        <p:spPr>
          <a:xfrm>
            <a:off x="716775" y="947300"/>
            <a:ext cx="6747600" cy="3216900"/>
          </a:xfrm>
          <a:prstGeom prst="rect">
            <a:avLst/>
          </a:prstGeom>
          <a:noFill/>
          <a:ln>
            <a:noFill/>
          </a:ln>
        </p:spPr>
        <p:txBody>
          <a:bodyPr anchorCtr="0" anchor="t" bIns="68575" lIns="68575" spcFirstLastPara="1" rIns="68575" wrap="square" tIns="68575">
            <a:spAutoFit/>
          </a:bodyPr>
          <a:lstStyle/>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It must end.  When try to design with infinity with caution.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For the most part, the only place that we work with the program being allowed to run infinitely are systems programs - the operating system, the computer security features, etc.</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These programs work on the idea that they run infinitely until an “interrupt” event occurs.  We assume a lot of interrupts will happen.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These programs are then ended either by an interrupt or the user turning off the devise.</a:t>
            </a:r>
            <a:endParaRPr sz="2000">
              <a:solidFill>
                <a:schemeClr val="dk1"/>
              </a:solidFill>
              <a:latin typeface="Calibri"/>
              <a:ea typeface="Calibri"/>
              <a:cs typeface="Calibri"/>
              <a:sym typeface="Calibri"/>
            </a:endParaRPr>
          </a:p>
        </p:txBody>
      </p:sp>
      <p:sp>
        <p:nvSpPr>
          <p:cNvPr id="2054" name="Google Shape;2054;p19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2055" name="Google Shape;2055;p198"/>
          <p:cNvGrpSpPr/>
          <p:nvPr/>
        </p:nvGrpSpPr>
        <p:grpSpPr>
          <a:xfrm>
            <a:off x="312780" y="4766655"/>
            <a:ext cx="2220930" cy="352501"/>
            <a:chOff x="6077925" y="4856850"/>
            <a:chExt cx="6064800" cy="1143000"/>
          </a:xfrm>
        </p:grpSpPr>
        <p:sp>
          <p:nvSpPr>
            <p:cNvPr id="2056" name="Google Shape;2056;p19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057" name="Google Shape;2057;p198"/>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061" name="Shape 2061"/>
        <p:cNvGrpSpPr/>
        <p:nvPr/>
      </p:nvGrpSpPr>
      <p:grpSpPr>
        <a:xfrm>
          <a:off x="0" y="0"/>
          <a:ext cx="0" cy="0"/>
          <a:chOff x="0" y="0"/>
          <a:chExt cx="0" cy="0"/>
        </a:xfrm>
      </p:grpSpPr>
      <p:sp>
        <p:nvSpPr>
          <p:cNvPr id="2062" name="Google Shape;2062;p19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63" name="Google Shape;2063;p19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64" name="Google Shape;2064;p19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65" name="Google Shape;2065;p199"/>
          <p:cNvSpPr txBox="1"/>
          <p:nvPr>
            <p:ph type="title"/>
          </p:nvPr>
        </p:nvSpPr>
        <p:spPr>
          <a:xfrm>
            <a:off x="563475" y="219925"/>
            <a:ext cx="74907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There is a result at the end </a:t>
            </a:r>
            <a:endParaRPr u="none">
              <a:solidFill>
                <a:srgbClr val="D1190D"/>
              </a:solidFill>
            </a:endParaRPr>
          </a:p>
        </p:txBody>
      </p:sp>
      <p:sp>
        <p:nvSpPr>
          <p:cNvPr id="2066" name="Google Shape;2066;p19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067" name="Google Shape;2067;p19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2068" name="Google Shape;2068;p199"/>
          <p:cNvSpPr txBox="1"/>
          <p:nvPr/>
        </p:nvSpPr>
        <p:spPr>
          <a:xfrm>
            <a:off x="723300" y="947300"/>
            <a:ext cx="7697400" cy="3216900"/>
          </a:xfrm>
          <a:prstGeom prst="rect">
            <a:avLst/>
          </a:prstGeom>
          <a:noFill/>
          <a:ln>
            <a:noFill/>
          </a:ln>
        </p:spPr>
        <p:txBody>
          <a:bodyPr anchorCtr="0" anchor="t" bIns="68575" lIns="68575" spcFirstLastPara="1" rIns="68575" wrap="square" tIns="68575">
            <a:spAutoFit/>
          </a:bodyPr>
          <a:lstStyle/>
          <a:p>
            <a:pPr indent="-292100" lvl="0" marL="3429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 purpose of the algorithm is to manipulate the data in some way - therefore by the time the algorithm ends - something should have happened with the data.</a:t>
            </a:r>
            <a:endParaRPr sz="2000">
              <a:solidFill>
                <a:schemeClr val="dk1"/>
              </a:solidFill>
              <a:latin typeface="Calibri"/>
              <a:ea typeface="Calibri"/>
              <a:cs typeface="Calibri"/>
              <a:sym typeface="Calibri"/>
            </a:endParaRPr>
          </a:p>
          <a:p>
            <a:pPr indent="-292100" lvl="0" marL="3429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Examples:</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Something was stored</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Something was printed or reported to the user</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 value changed</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 value was visualized in a cool way</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 set of values were analyzed</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etc…</a:t>
            </a:r>
            <a:endParaRPr sz="2000">
              <a:solidFill>
                <a:schemeClr val="dk1"/>
              </a:solidFill>
              <a:latin typeface="Calibri"/>
              <a:ea typeface="Calibri"/>
              <a:cs typeface="Calibri"/>
              <a:sym typeface="Calibri"/>
            </a:endParaRPr>
          </a:p>
        </p:txBody>
      </p:sp>
      <p:sp>
        <p:nvSpPr>
          <p:cNvPr id="2069" name="Google Shape;2069;p19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2070" name="Google Shape;2070;p199"/>
          <p:cNvGrpSpPr/>
          <p:nvPr/>
        </p:nvGrpSpPr>
        <p:grpSpPr>
          <a:xfrm>
            <a:off x="312780" y="4766655"/>
            <a:ext cx="2220930" cy="352501"/>
            <a:chOff x="6077925" y="4856850"/>
            <a:chExt cx="6064800" cy="1143000"/>
          </a:xfrm>
        </p:grpSpPr>
        <p:sp>
          <p:nvSpPr>
            <p:cNvPr id="2071" name="Google Shape;2071;p19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072" name="Google Shape;2072;p199"/>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6" name="Shape 2076"/>
        <p:cNvGrpSpPr/>
        <p:nvPr/>
      </p:nvGrpSpPr>
      <p:grpSpPr>
        <a:xfrm>
          <a:off x="0" y="0"/>
          <a:ext cx="0" cy="0"/>
          <a:chOff x="0" y="0"/>
          <a:chExt cx="0" cy="0"/>
        </a:xfrm>
      </p:grpSpPr>
      <p:sp>
        <p:nvSpPr>
          <p:cNvPr id="2077" name="Google Shape;2077;p20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Simple Lessons</a:t>
            </a:r>
            <a:endParaRPr/>
          </a:p>
        </p:txBody>
      </p:sp>
      <p:sp>
        <p:nvSpPr>
          <p:cNvPr id="2078" name="Google Shape;2078;p2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082" name="Shape 2082"/>
        <p:cNvGrpSpPr/>
        <p:nvPr/>
      </p:nvGrpSpPr>
      <p:grpSpPr>
        <a:xfrm>
          <a:off x="0" y="0"/>
          <a:ext cx="0" cy="0"/>
          <a:chOff x="0" y="0"/>
          <a:chExt cx="0" cy="0"/>
        </a:xfrm>
      </p:grpSpPr>
      <p:sp>
        <p:nvSpPr>
          <p:cNvPr id="2083" name="Google Shape;2083;p20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84" name="Google Shape;2084;p20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85" name="Google Shape;2085;p20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86" name="Google Shape;2086;p20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087" name="Google Shape;2087;p20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088" name="Google Shape;2088;p20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Education Hub</a:t>
            </a:r>
            <a:endParaRPr b="1" sz="1500">
              <a:solidFill>
                <a:schemeClr val="lt1"/>
              </a:solidFill>
              <a:latin typeface="Calibri"/>
              <a:ea typeface="Calibri"/>
              <a:cs typeface="Calibri"/>
              <a:sym typeface="Calibri"/>
            </a:endParaRPr>
          </a:p>
        </p:txBody>
      </p:sp>
      <p:grpSp>
        <p:nvGrpSpPr>
          <p:cNvPr id="2089" name="Google Shape;2089;p201"/>
          <p:cNvGrpSpPr/>
          <p:nvPr/>
        </p:nvGrpSpPr>
        <p:grpSpPr>
          <a:xfrm>
            <a:off x="312780" y="4766655"/>
            <a:ext cx="2220930" cy="352501"/>
            <a:chOff x="6077925" y="4856850"/>
            <a:chExt cx="6064800" cy="1143000"/>
          </a:xfrm>
        </p:grpSpPr>
        <p:sp>
          <p:nvSpPr>
            <p:cNvPr id="2090" name="Google Shape;2090;p20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091" name="Google Shape;2091;p201"/>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2092" name="Google Shape;2092;p201"/>
          <p:cNvSpPr txBox="1"/>
          <p:nvPr/>
        </p:nvSpPr>
        <p:spPr>
          <a:xfrm>
            <a:off x="925020" y="256475"/>
            <a:ext cx="7357800" cy="6372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3600">
                <a:solidFill>
                  <a:srgbClr val="D1190D"/>
                </a:solidFill>
                <a:latin typeface="Arimo"/>
                <a:ea typeface="Arimo"/>
                <a:cs typeface="Arimo"/>
                <a:sym typeface="Arimo"/>
              </a:rPr>
              <a:t>Unplugged Activities</a:t>
            </a:r>
            <a:endParaRPr b="1" sz="3600">
              <a:solidFill>
                <a:srgbClr val="D1190D"/>
              </a:solidFill>
              <a:latin typeface="Arimo"/>
              <a:ea typeface="Arimo"/>
              <a:cs typeface="Arimo"/>
              <a:sym typeface="Arimo"/>
            </a:endParaRPr>
          </a:p>
        </p:txBody>
      </p:sp>
      <p:sp>
        <p:nvSpPr>
          <p:cNvPr id="2093" name="Google Shape;2093;p201"/>
          <p:cNvSpPr txBox="1"/>
          <p:nvPr/>
        </p:nvSpPr>
        <p:spPr>
          <a:xfrm>
            <a:off x="1243181" y="2777344"/>
            <a:ext cx="5821200" cy="1169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200">
                <a:latin typeface="Calibri"/>
                <a:ea typeface="Calibri"/>
                <a:cs typeface="Calibri"/>
                <a:sym typeface="Calibri"/>
              </a:rPr>
              <a:t>2. Unplugged:</a:t>
            </a:r>
            <a:r>
              <a:rPr lang="en" sz="2200">
                <a:latin typeface="Calibri"/>
                <a:ea typeface="Calibri"/>
                <a:cs typeface="Calibri"/>
                <a:sym typeface="Calibri"/>
              </a:rPr>
              <a:t> </a:t>
            </a:r>
            <a:r>
              <a:rPr b="1" lang="en" sz="2200">
                <a:latin typeface="Calibri"/>
                <a:ea typeface="Calibri"/>
                <a:cs typeface="Calibri"/>
                <a:sym typeface="Calibri"/>
              </a:rPr>
              <a:t>Cup stacking</a:t>
            </a:r>
            <a:endParaRPr b="1" sz="22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Activity: </a:t>
            </a:r>
            <a:r>
              <a:rPr lang="en" sz="900" u="sng">
                <a:solidFill>
                  <a:schemeClr val="hlink"/>
                </a:solidFill>
                <a:latin typeface="Calibri"/>
                <a:ea typeface="Calibri"/>
                <a:cs typeface="Calibri"/>
                <a:sym typeface="Calibri"/>
                <a:hlinkClick r:id="rId5"/>
              </a:rPr>
              <a:t>chrome-extension://efaidnbmnnnibpcajpcglclefindmkaj/https://active-living.ucalgary.ca/sites/default/files/teams/1/Coding%20Cups%20-%20MIM.pdf </a:t>
            </a:r>
            <a:endParaRPr sz="9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Video for teachers: </a:t>
            </a:r>
            <a:r>
              <a:rPr lang="en" sz="900" u="sng">
                <a:solidFill>
                  <a:schemeClr val="hlink"/>
                </a:solidFill>
                <a:latin typeface="Calibri"/>
                <a:ea typeface="Calibri"/>
                <a:cs typeface="Calibri"/>
                <a:sym typeface="Calibri"/>
                <a:hlinkClick r:id="rId6"/>
              </a:rPr>
              <a:t>https://youtu.be/7zXtn8CoJ-w</a:t>
            </a:r>
            <a:endParaRPr sz="900">
              <a:latin typeface="Calibri"/>
              <a:ea typeface="Calibri"/>
              <a:cs typeface="Calibri"/>
              <a:sym typeface="Calibri"/>
            </a:endParaRPr>
          </a:p>
        </p:txBody>
      </p:sp>
      <p:sp>
        <p:nvSpPr>
          <p:cNvPr id="2094" name="Google Shape;2094;p201"/>
          <p:cNvSpPr txBox="1"/>
          <p:nvPr/>
        </p:nvSpPr>
        <p:spPr>
          <a:xfrm>
            <a:off x="1243181" y="1729388"/>
            <a:ext cx="7182300" cy="1031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200">
                <a:latin typeface="Calibri"/>
                <a:ea typeface="Calibri"/>
                <a:cs typeface="Calibri"/>
                <a:sym typeface="Calibri"/>
              </a:rPr>
              <a:t>1.  Pattern Recognition: Getting loopy</a:t>
            </a:r>
            <a:endParaRPr b="1" sz="22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Activity: </a:t>
            </a:r>
            <a:r>
              <a:rPr lang="en" sz="900" u="sng">
                <a:solidFill>
                  <a:schemeClr val="hlink"/>
                </a:solidFill>
                <a:latin typeface="Calibri"/>
                <a:ea typeface="Calibri"/>
                <a:cs typeface="Calibri"/>
                <a:sym typeface="Calibri"/>
                <a:hlinkClick r:id="rId7"/>
              </a:rPr>
              <a:t>https://code.org/curriculum/course1/12/Teacher#Activity1</a:t>
            </a:r>
            <a:r>
              <a:rPr lang="en" sz="900">
                <a:latin typeface="Calibri"/>
                <a:ea typeface="Calibri"/>
                <a:cs typeface="Calibri"/>
                <a:sym typeface="Calibri"/>
              </a:rPr>
              <a:t>  </a:t>
            </a:r>
            <a:endParaRPr sz="9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chrome-extension://efaidnbmnnnibpcajpcglclefindmkaj/</a:t>
            </a:r>
            <a:r>
              <a:rPr lang="en" sz="900" u="sng">
                <a:solidFill>
                  <a:schemeClr val="hlink"/>
                </a:solidFill>
                <a:latin typeface="Calibri"/>
                <a:ea typeface="Calibri"/>
                <a:cs typeface="Calibri"/>
                <a:sym typeface="Calibri"/>
                <a:hlinkClick r:id="rId8"/>
              </a:rPr>
              <a:t>https://code.org/curriculum/course1/12/Activity12-GettingLoopy.pdf</a:t>
            </a:r>
            <a:endParaRPr sz="9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p:txBody>
      </p:sp>
      <p:sp>
        <p:nvSpPr>
          <p:cNvPr id="2095" name="Google Shape;2095;p201"/>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sp>
        <p:nvSpPr>
          <p:cNvPr id="2096" name="Google Shape;2096;p201"/>
          <p:cNvSpPr txBox="1"/>
          <p:nvPr/>
        </p:nvSpPr>
        <p:spPr>
          <a:xfrm>
            <a:off x="1243175" y="4038050"/>
            <a:ext cx="6525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200">
                <a:latin typeface="Calibri"/>
                <a:ea typeface="Calibri"/>
                <a:cs typeface="Calibri"/>
                <a:sym typeface="Calibri"/>
              </a:rPr>
              <a:t>3</a:t>
            </a:r>
            <a:endParaRPr b="1" sz="2200">
              <a:latin typeface="Calibri"/>
              <a:ea typeface="Calibri"/>
              <a:cs typeface="Calibri"/>
              <a:sym typeface="Calibri"/>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100" name="Shape 2100"/>
        <p:cNvGrpSpPr/>
        <p:nvPr/>
      </p:nvGrpSpPr>
      <p:grpSpPr>
        <a:xfrm>
          <a:off x="0" y="0"/>
          <a:ext cx="0" cy="0"/>
          <a:chOff x="0" y="0"/>
          <a:chExt cx="0" cy="0"/>
        </a:xfrm>
      </p:grpSpPr>
      <p:sp>
        <p:nvSpPr>
          <p:cNvPr id="2101" name="Google Shape;2101;p20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02" name="Google Shape;2102;p20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03" name="Google Shape;2103;p20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04" name="Google Shape;2104;p20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105" name="Google Shape;2105;p20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grpSp>
        <p:nvGrpSpPr>
          <p:cNvPr id="2106" name="Google Shape;2106;p202"/>
          <p:cNvGrpSpPr/>
          <p:nvPr/>
        </p:nvGrpSpPr>
        <p:grpSpPr>
          <a:xfrm>
            <a:off x="312780" y="4766655"/>
            <a:ext cx="2220930" cy="352501"/>
            <a:chOff x="6077925" y="4856850"/>
            <a:chExt cx="6064800" cy="1143000"/>
          </a:xfrm>
        </p:grpSpPr>
        <p:sp>
          <p:nvSpPr>
            <p:cNvPr id="2107" name="Google Shape;2107;p20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108" name="Google Shape;2108;p202"/>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2109" name="Google Shape;2109;p202"/>
          <p:cNvSpPr txBox="1"/>
          <p:nvPr/>
        </p:nvSpPr>
        <p:spPr>
          <a:xfrm>
            <a:off x="411394" y="197400"/>
            <a:ext cx="2989500" cy="4710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2400" u="sng">
                <a:solidFill>
                  <a:srgbClr val="808080"/>
                </a:solidFill>
                <a:latin typeface="Arimo"/>
                <a:ea typeface="Arimo"/>
                <a:cs typeface="Arimo"/>
                <a:sym typeface="Arimo"/>
              </a:rPr>
              <a:t>GETTING LOOPY</a:t>
            </a:r>
            <a:endParaRPr b="1" sz="2400" u="sng">
              <a:solidFill>
                <a:srgbClr val="808080"/>
              </a:solidFill>
              <a:latin typeface="Arimo"/>
              <a:ea typeface="Arimo"/>
              <a:cs typeface="Arimo"/>
              <a:sym typeface="Arimo"/>
            </a:endParaRPr>
          </a:p>
        </p:txBody>
      </p:sp>
      <p:sp>
        <p:nvSpPr>
          <p:cNvPr id="2110" name="Google Shape;2110;p202"/>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sp>
        <p:nvSpPr>
          <p:cNvPr id="2111" name="Google Shape;2111;p202"/>
          <p:cNvSpPr txBox="1"/>
          <p:nvPr/>
        </p:nvSpPr>
        <p:spPr>
          <a:xfrm>
            <a:off x="233925" y="668400"/>
            <a:ext cx="4073100" cy="428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400">
                <a:latin typeface="Calibri"/>
                <a:ea typeface="Calibri"/>
                <a:cs typeface="Calibri"/>
                <a:sym typeface="Calibri"/>
              </a:rPr>
              <a:t>Resource: </a:t>
            </a:r>
            <a:r>
              <a:rPr lang="en" sz="2400" u="sng">
                <a:solidFill>
                  <a:schemeClr val="hlink"/>
                </a:solidFill>
                <a:latin typeface="Calibri"/>
                <a:ea typeface="Calibri"/>
                <a:cs typeface="Calibri"/>
                <a:sym typeface="Calibri"/>
                <a:hlinkClick r:id="rId5"/>
              </a:rPr>
              <a:t>code.org</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rPr lang="en" sz="2400">
                <a:solidFill>
                  <a:srgbClr val="696969"/>
                </a:solidFill>
                <a:latin typeface="Calibri"/>
                <a:ea typeface="Calibri"/>
                <a:cs typeface="Calibri"/>
                <a:sym typeface="Calibri"/>
              </a:rPr>
              <a:t>Vocabulary:</a:t>
            </a:r>
            <a:r>
              <a:rPr lang="en" sz="2400">
                <a:solidFill>
                  <a:srgbClr val="696969"/>
                </a:solidFill>
              </a:rPr>
              <a:t> </a:t>
            </a:r>
            <a:endParaRPr sz="2400">
              <a:solidFill>
                <a:srgbClr val="696969"/>
              </a:solidFill>
            </a:endParaRPr>
          </a:p>
          <a:p>
            <a:pPr indent="0" lvl="0" marL="0" rtl="0" algn="l">
              <a:spcBef>
                <a:spcPts val="0"/>
              </a:spcBef>
              <a:spcAft>
                <a:spcPts val="0"/>
              </a:spcAft>
              <a:buClr>
                <a:schemeClr val="dk1"/>
              </a:buClr>
              <a:buSzPts val="1100"/>
              <a:buFont typeface="Arial"/>
              <a:buNone/>
            </a:pPr>
            <a:r>
              <a:rPr b="1" lang="en" sz="1200">
                <a:solidFill>
                  <a:srgbClr val="696969"/>
                </a:solidFill>
              </a:rPr>
              <a:t>Loop</a:t>
            </a:r>
            <a:r>
              <a:rPr lang="en" sz="1200">
                <a:solidFill>
                  <a:srgbClr val="696969"/>
                </a:solidFill>
              </a:rPr>
              <a:t> - Say it with me: Loop</a:t>
            </a:r>
            <a:endParaRPr sz="1200">
              <a:solidFill>
                <a:srgbClr val="696969"/>
              </a:solidFill>
            </a:endParaRPr>
          </a:p>
          <a:p>
            <a:pPr indent="0" lvl="0" marL="0" rtl="0" algn="l">
              <a:spcBef>
                <a:spcPts val="0"/>
              </a:spcBef>
              <a:spcAft>
                <a:spcPts val="0"/>
              </a:spcAft>
              <a:buNone/>
            </a:pPr>
            <a:r>
              <a:rPr lang="en" sz="1200">
                <a:solidFill>
                  <a:srgbClr val="696969"/>
                </a:solidFill>
              </a:rPr>
              <a:t>The action of doing something over and over again</a:t>
            </a:r>
            <a:endParaRPr sz="24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rPr lang="en" sz="2400">
                <a:solidFill>
                  <a:srgbClr val="696969"/>
                </a:solidFill>
                <a:latin typeface="Calibri"/>
                <a:ea typeface="Calibri"/>
                <a:cs typeface="Calibri"/>
                <a:sym typeface="Calibri"/>
              </a:rPr>
              <a:t>Interdisciplinary:</a:t>
            </a:r>
            <a:endParaRPr sz="2400">
              <a:solidFill>
                <a:srgbClr val="696969"/>
              </a:solidFill>
              <a:latin typeface="Calibri"/>
              <a:ea typeface="Calibri"/>
              <a:cs typeface="Calibri"/>
              <a:sym typeface="Calibri"/>
            </a:endParaRPr>
          </a:p>
          <a:p>
            <a:pPr indent="0" lvl="0" marL="0" rtl="0" algn="l">
              <a:spcBef>
                <a:spcPts val="1300"/>
              </a:spcBef>
              <a:spcAft>
                <a:spcPts val="0"/>
              </a:spcAft>
              <a:buNone/>
            </a:pPr>
            <a:r>
              <a:rPr b="1" lang="en" sz="1350">
                <a:solidFill>
                  <a:srgbClr val="696969"/>
                </a:solidFill>
              </a:rPr>
              <a:t>ISTE Standards (formerly NETS)</a:t>
            </a:r>
            <a:endParaRPr b="1" sz="1350">
              <a:solidFill>
                <a:srgbClr val="696969"/>
              </a:solidFill>
            </a:endParaRPr>
          </a:p>
          <a:p>
            <a:pPr indent="0" lvl="0" marL="0" rtl="0" algn="l">
              <a:spcBef>
                <a:spcPts val="1300"/>
              </a:spcBef>
              <a:spcAft>
                <a:spcPts val="0"/>
              </a:spcAft>
              <a:buNone/>
            </a:pPr>
            <a:r>
              <a:rPr b="1" lang="en" sz="1350">
                <a:solidFill>
                  <a:srgbClr val="696969"/>
                </a:solidFill>
              </a:rPr>
              <a:t>CSTA K-12 Computer Science Standards</a:t>
            </a:r>
            <a:endParaRPr b="1" sz="1350">
              <a:solidFill>
                <a:srgbClr val="696969"/>
              </a:solidFill>
            </a:endParaRPr>
          </a:p>
          <a:p>
            <a:pPr indent="0" lvl="0" marL="0" rtl="0" algn="l">
              <a:spcBef>
                <a:spcPts val="1300"/>
              </a:spcBef>
              <a:spcAft>
                <a:spcPts val="0"/>
              </a:spcAft>
              <a:buNone/>
            </a:pPr>
            <a:r>
              <a:rPr b="1" lang="en" sz="1350">
                <a:solidFill>
                  <a:srgbClr val="696969"/>
                </a:solidFill>
              </a:rPr>
              <a:t>NGSS Science and Engineering Practices</a:t>
            </a:r>
            <a:endParaRPr b="1" sz="1350">
              <a:solidFill>
                <a:srgbClr val="696969"/>
              </a:solidFill>
            </a:endParaRPr>
          </a:p>
          <a:p>
            <a:pPr indent="0" lvl="0" marL="0" rtl="0" algn="l">
              <a:spcBef>
                <a:spcPts val="1300"/>
              </a:spcBef>
              <a:spcAft>
                <a:spcPts val="0"/>
              </a:spcAft>
              <a:buNone/>
            </a:pPr>
            <a:r>
              <a:rPr b="1" lang="en" sz="1350">
                <a:solidFill>
                  <a:srgbClr val="696969"/>
                </a:solidFill>
              </a:rPr>
              <a:t>NJ SLS Math, Language Arts</a:t>
            </a:r>
            <a:endParaRPr b="1" sz="1350">
              <a:solidFill>
                <a:srgbClr val="696969"/>
              </a:solidFill>
            </a:endParaRPr>
          </a:p>
          <a:p>
            <a:pPr indent="0" lvl="0" marL="0" rtl="0" algn="l">
              <a:spcBef>
                <a:spcPts val="700"/>
              </a:spcBef>
              <a:spcAft>
                <a:spcPts val="0"/>
              </a:spcAft>
              <a:buNone/>
            </a:pPr>
            <a:r>
              <a:rPr lang="en" sz="2400">
                <a:solidFill>
                  <a:srgbClr val="696969"/>
                </a:solidFill>
              </a:rPr>
              <a:t> </a:t>
            </a:r>
            <a:endParaRPr sz="1100">
              <a:latin typeface="Calibri"/>
              <a:ea typeface="Calibri"/>
              <a:cs typeface="Calibri"/>
              <a:sym typeface="Calibri"/>
            </a:endParaRPr>
          </a:p>
        </p:txBody>
      </p:sp>
      <p:pic>
        <p:nvPicPr>
          <p:cNvPr id="2112" name="Google Shape;2112;p202"/>
          <p:cNvPicPr preferRelativeResize="0"/>
          <p:nvPr/>
        </p:nvPicPr>
        <p:blipFill>
          <a:blip r:embed="rId6">
            <a:alphaModFix/>
          </a:blip>
          <a:stretch>
            <a:fillRect/>
          </a:stretch>
        </p:blipFill>
        <p:spPr>
          <a:xfrm>
            <a:off x="3746457" y="-31153"/>
            <a:ext cx="4989824" cy="5205805"/>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116" name="Shape 2116"/>
        <p:cNvGrpSpPr/>
        <p:nvPr/>
      </p:nvGrpSpPr>
      <p:grpSpPr>
        <a:xfrm>
          <a:off x="0" y="0"/>
          <a:ext cx="0" cy="0"/>
          <a:chOff x="0" y="0"/>
          <a:chExt cx="0" cy="0"/>
        </a:xfrm>
      </p:grpSpPr>
      <p:sp>
        <p:nvSpPr>
          <p:cNvPr id="2117" name="Google Shape;2117;p20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18" name="Google Shape;2118;p20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19" name="Google Shape;2119;p20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20" name="Google Shape;2120;p20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121" name="Google Shape;2121;p20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grpSp>
        <p:nvGrpSpPr>
          <p:cNvPr id="2122" name="Google Shape;2122;p203"/>
          <p:cNvGrpSpPr/>
          <p:nvPr/>
        </p:nvGrpSpPr>
        <p:grpSpPr>
          <a:xfrm>
            <a:off x="312780" y="4766655"/>
            <a:ext cx="2220930" cy="352501"/>
            <a:chOff x="6077925" y="4856850"/>
            <a:chExt cx="6064800" cy="1143000"/>
          </a:xfrm>
        </p:grpSpPr>
        <p:sp>
          <p:nvSpPr>
            <p:cNvPr id="2123" name="Google Shape;2123;p20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124" name="Google Shape;2124;p203"/>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2125" name="Google Shape;2125;p203"/>
          <p:cNvSpPr txBox="1"/>
          <p:nvPr/>
        </p:nvSpPr>
        <p:spPr>
          <a:xfrm>
            <a:off x="115801" y="126750"/>
            <a:ext cx="3746400" cy="57906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2400" u="sng">
                <a:solidFill>
                  <a:srgbClr val="808080"/>
                </a:solidFill>
                <a:latin typeface="Arimo"/>
                <a:ea typeface="Arimo"/>
                <a:cs typeface="Arimo"/>
                <a:sym typeface="Arimo"/>
              </a:rPr>
              <a:t>GETTING LOOPY: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rPr b="1" lang="en" sz="2400" u="sng">
                <a:solidFill>
                  <a:srgbClr val="808080"/>
                </a:solidFill>
                <a:latin typeface="Arimo"/>
                <a:ea typeface="Arimo"/>
                <a:cs typeface="Arimo"/>
                <a:sym typeface="Arimo"/>
              </a:rPr>
              <a:t>VOLUNTEER TO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rPr b="1" lang="en" sz="2400" u="sng">
                <a:solidFill>
                  <a:srgbClr val="808080"/>
                </a:solidFill>
                <a:latin typeface="Arimo"/>
                <a:ea typeface="Arimo"/>
                <a:cs typeface="Arimo"/>
                <a:sym typeface="Arimo"/>
              </a:rPr>
              <a:t>CREATE YOUR LOOP  and ITERATION</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Clr>
                <a:schemeClr val="dk1"/>
              </a:buClr>
              <a:buSzPts val="1100"/>
              <a:buFont typeface="Arial"/>
              <a:buNone/>
            </a:pPr>
            <a:r>
              <a:rPr b="1" lang="en" sz="2400" u="sng">
                <a:solidFill>
                  <a:srgbClr val="808080"/>
                </a:solidFill>
                <a:latin typeface="Arimo"/>
                <a:ea typeface="Arimo"/>
                <a:cs typeface="Arimo"/>
                <a:sym typeface="Arimo"/>
              </a:rPr>
              <a:t>Variation:</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Clr>
                <a:schemeClr val="dk1"/>
              </a:buClr>
              <a:buSzPts val="1100"/>
              <a:buFont typeface="Arial"/>
              <a:buNone/>
            </a:pPr>
            <a:r>
              <a:rPr b="1" lang="en" sz="2400" u="sng">
                <a:solidFill>
                  <a:srgbClr val="808080"/>
                </a:solidFill>
                <a:latin typeface="Arimo"/>
                <a:ea typeface="Arimo"/>
                <a:cs typeface="Arimo"/>
                <a:sym typeface="Arimo"/>
              </a:rPr>
              <a:t>Go Noodle</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Clr>
                <a:schemeClr val="dk1"/>
              </a:buClr>
              <a:buSzPts val="1100"/>
              <a:buFont typeface="Arial"/>
              <a:buNone/>
            </a:pPr>
            <a:r>
              <a:rPr b="1" lang="en" sz="2400" u="sng">
                <a:solidFill>
                  <a:schemeClr val="hlink"/>
                </a:solidFill>
                <a:latin typeface="Arimo"/>
                <a:ea typeface="Arimo"/>
                <a:cs typeface="Arimo"/>
                <a:sym typeface="Arimo"/>
                <a:hlinkClick r:id="rId5"/>
              </a:rPr>
              <a:t>https://app.gonoodle.com/activities/meow-moo-moo?sp=search&amp;sn=search&amp;st=video%20versions&amp;sid=471</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l">
              <a:lnSpc>
                <a:spcPct val="90000"/>
              </a:lnSpc>
              <a:spcBef>
                <a:spcPts val="0"/>
              </a:spcBef>
              <a:spcAft>
                <a:spcPts val="0"/>
              </a:spcAft>
              <a:buNone/>
            </a:pPr>
            <a:r>
              <a:t/>
            </a:r>
            <a:endParaRPr b="1" sz="2400" u="sng">
              <a:solidFill>
                <a:srgbClr val="808080"/>
              </a:solidFill>
              <a:latin typeface="Arimo"/>
              <a:ea typeface="Arimo"/>
              <a:cs typeface="Arimo"/>
              <a:sym typeface="Arimo"/>
            </a:endParaRPr>
          </a:p>
        </p:txBody>
      </p:sp>
      <p:sp>
        <p:nvSpPr>
          <p:cNvPr id="2126" name="Google Shape;2126;p203"/>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pic>
        <p:nvPicPr>
          <p:cNvPr id="2127" name="Google Shape;2127;p203"/>
          <p:cNvPicPr preferRelativeResize="0"/>
          <p:nvPr/>
        </p:nvPicPr>
        <p:blipFill>
          <a:blip r:embed="rId6">
            <a:alphaModFix/>
          </a:blip>
          <a:stretch>
            <a:fillRect/>
          </a:stretch>
        </p:blipFill>
        <p:spPr>
          <a:xfrm>
            <a:off x="4083169" y="-31153"/>
            <a:ext cx="4989824" cy="5205805"/>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131" name="Shape 2131"/>
        <p:cNvGrpSpPr/>
        <p:nvPr/>
      </p:nvGrpSpPr>
      <p:grpSpPr>
        <a:xfrm>
          <a:off x="0" y="0"/>
          <a:ext cx="0" cy="0"/>
          <a:chOff x="0" y="0"/>
          <a:chExt cx="0" cy="0"/>
        </a:xfrm>
      </p:grpSpPr>
      <p:sp>
        <p:nvSpPr>
          <p:cNvPr id="2132" name="Google Shape;2132;p20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33" name="Google Shape;2133;p20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34" name="Google Shape;2134;p20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35" name="Google Shape;2135;p20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136" name="Google Shape;2136;p20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137" name="Google Shape;2137;p20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138" name="Google Shape;2138;p204"/>
          <p:cNvGrpSpPr/>
          <p:nvPr/>
        </p:nvGrpSpPr>
        <p:grpSpPr>
          <a:xfrm>
            <a:off x="312780" y="4766655"/>
            <a:ext cx="2220930" cy="352501"/>
            <a:chOff x="6077925" y="4856850"/>
            <a:chExt cx="6064800" cy="1143000"/>
          </a:xfrm>
        </p:grpSpPr>
        <p:sp>
          <p:nvSpPr>
            <p:cNvPr id="2139" name="Google Shape;2139;p20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140" name="Google Shape;2140;p204"/>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2141" name="Google Shape;2141;p204"/>
          <p:cNvSpPr txBox="1"/>
          <p:nvPr/>
        </p:nvSpPr>
        <p:spPr>
          <a:xfrm>
            <a:off x="99501" y="101600"/>
            <a:ext cx="3267600" cy="6372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3600" u="sng">
                <a:solidFill>
                  <a:srgbClr val="808080"/>
                </a:solidFill>
                <a:latin typeface="Arimo"/>
                <a:ea typeface="Arimo"/>
                <a:cs typeface="Arimo"/>
                <a:sym typeface="Arimo"/>
              </a:rPr>
              <a:t>CUP STACK</a:t>
            </a:r>
            <a:endParaRPr b="1" sz="3600" u="sng">
              <a:solidFill>
                <a:srgbClr val="808080"/>
              </a:solidFill>
              <a:latin typeface="Arimo"/>
              <a:ea typeface="Arimo"/>
              <a:cs typeface="Arimo"/>
              <a:sym typeface="Arimo"/>
            </a:endParaRPr>
          </a:p>
        </p:txBody>
      </p:sp>
      <p:sp>
        <p:nvSpPr>
          <p:cNvPr id="2142" name="Google Shape;2142;p204"/>
          <p:cNvSpPr txBox="1"/>
          <p:nvPr/>
        </p:nvSpPr>
        <p:spPr>
          <a:xfrm>
            <a:off x="4417194" y="526138"/>
            <a:ext cx="4161000" cy="42405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lang="en" sz="2500">
                <a:solidFill>
                  <a:schemeClr val="dk1"/>
                </a:solidFill>
              </a:rPr>
              <a:t>Our language (code)</a:t>
            </a:r>
            <a:endParaRPr sz="25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2200"/>
              </a:spcBef>
              <a:spcAft>
                <a:spcPts val="0"/>
              </a:spcAft>
              <a:buNone/>
            </a:pPr>
            <a:r>
              <a:rPr lang="en" sz="2300">
                <a:solidFill>
                  <a:schemeClr val="dk1"/>
                </a:solidFill>
              </a:rPr>
              <a:t>= Pick up stack</a:t>
            </a:r>
            <a:endParaRPr sz="23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700"/>
              </a:spcBef>
              <a:spcAft>
                <a:spcPts val="0"/>
              </a:spcAft>
              <a:buNone/>
            </a:pPr>
            <a:r>
              <a:rPr lang="en" sz="2300">
                <a:solidFill>
                  <a:schemeClr val="dk1"/>
                </a:solidFill>
              </a:rPr>
              <a:t>= Set bottom cup down</a:t>
            </a:r>
            <a:endParaRPr sz="23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600"/>
              </a:spcBef>
              <a:spcAft>
                <a:spcPts val="0"/>
              </a:spcAft>
              <a:buNone/>
            </a:pPr>
            <a:r>
              <a:rPr lang="en" sz="2300">
                <a:solidFill>
                  <a:schemeClr val="dk1"/>
                </a:solidFill>
              </a:rPr>
              <a:t>= Move ½ cup width forward</a:t>
            </a:r>
            <a:endParaRPr sz="23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700"/>
              </a:spcBef>
              <a:spcAft>
                <a:spcPts val="0"/>
              </a:spcAft>
              <a:buNone/>
            </a:pPr>
            <a:r>
              <a:rPr lang="en" sz="2300">
                <a:solidFill>
                  <a:schemeClr val="dk1"/>
                </a:solidFill>
              </a:rPr>
              <a:t>= Move ½ cup width backward</a:t>
            </a:r>
            <a:endParaRPr sz="23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600"/>
              </a:spcBef>
              <a:spcAft>
                <a:spcPts val="0"/>
              </a:spcAft>
              <a:buNone/>
            </a:pPr>
            <a:r>
              <a:rPr lang="en" sz="2300">
                <a:solidFill>
                  <a:schemeClr val="dk1"/>
                </a:solidFill>
              </a:rPr>
              <a:t>= Flip cup over</a:t>
            </a:r>
            <a:endParaRPr sz="2300">
              <a:solidFill>
                <a:schemeClr val="dk1"/>
              </a:solidFill>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p:txBody>
      </p:sp>
      <p:sp>
        <p:nvSpPr>
          <p:cNvPr id="2143" name="Google Shape;2143;p204"/>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sp>
        <p:nvSpPr>
          <p:cNvPr id="2144" name="Google Shape;2144;p204"/>
          <p:cNvSpPr/>
          <p:nvPr/>
        </p:nvSpPr>
        <p:spPr>
          <a:xfrm>
            <a:off x="3704169" y="1155813"/>
            <a:ext cx="512400" cy="6189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145" name="Google Shape;2145;p204"/>
          <p:cNvSpPr/>
          <p:nvPr/>
        </p:nvSpPr>
        <p:spPr>
          <a:xfrm rot="10800000">
            <a:off x="3704094" y="1867759"/>
            <a:ext cx="512400" cy="6189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146" name="Google Shape;2146;p204"/>
          <p:cNvSpPr/>
          <p:nvPr/>
        </p:nvSpPr>
        <p:spPr>
          <a:xfrm rot="5400000">
            <a:off x="3658400" y="2526306"/>
            <a:ext cx="512400" cy="6189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147" name="Google Shape;2147;p204"/>
          <p:cNvSpPr/>
          <p:nvPr/>
        </p:nvSpPr>
        <p:spPr>
          <a:xfrm rot="-5400000">
            <a:off x="3658325" y="3069475"/>
            <a:ext cx="512400" cy="6189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148" name="Google Shape;2148;p204"/>
          <p:cNvSpPr/>
          <p:nvPr/>
        </p:nvSpPr>
        <p:spPr>
          <a:xfrm>
            <a:off x="3613494" y="3666044"/>
            <a:ext cx="693600" cy="56580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Grades 6-8 Students</a:t>
            </a:r>
            <a:endParaRPr/>
          </a:p>
        </p:txBody>
      </p:sp>
      <p:sp>
        <p:nvSpPr>
          <p:cNvPr id="203" name="Google Shape;203;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We often get feedback of why </a:t>
            </a:r>
            <a:r>
              <a:rPr lang="en"/>
              <a:t>students so young</a:t>
            </a:r>
            <a:r>
              <a:rPr lang="en"/>
              <a:t>?</a:t>
            </a:r>
            <a:endParaRPr/>
          </a:p>
          <a:p>
            <a:pPr indent="-317182" lvl="0" marL="457200" rtl="0" algn="l">
              <a:spcBef>
                <a:spcPts val="1200"/>
              </a:spcBef>
              <a:spcAft>
                <a:spcPts val="0"/>
              </a:spcAft>
              <a:buSzPct val="100000"/>
              <a:buChar char="●"/>
            </a:pPr>
            <a:r>
              <a:rPr lang="en"/>
              <a:t>Grades 6-8 are one of the most critical times in a Computer Scientist’s life.</a:t>
            </a:r>
            <a:endParaRPr/>
          </a:p>
          <a:p>
            <a:pPr indent="-317182" lvl="0" marL="457200" rtl="0" algn="l">
              <a:spcBef>
                <a:spcPts val="0"/>
              </a:spcBef>
              <a:spcAft>
                <a:spcPts val="0"/>
              </a:spcAft>
              <a:buSzPct val="100000"/>
              <a:buChar char="●"/>
            </a:pPr>
            <a:r>
              <a:rPr lang="en"/>
              <a:t>A student’s experience with computing in grades 6-8 often define their relationship with computing moving forward in their academic career.</a:t>
            </a:r>
            <a:endParaRPr/>
          </a:p>
          <a:p>
            <a:pPr indent="-317182" lvl="0" marL="457200" rtl="0" algn="l">
              <a:spcBef>
                <a:spcPts val="0"/>
              </a:spcBef>
              <a:spcAft>
                <a:spcPts val="0"/>
              </a:spcAft>
              <a:buSzPct val="100000"/>
              <a:buChar char="●"/>
            </a:pPr>
            <a:r>
              <a:rPr lang="en"/>
              <a:t>There is a huge misconception about computing - Computer Science isn’t doing things on the computer - even professional computer scientists don’t spend as much time on the computer as people think.</a:t>
            </a:r>
            <a:endParaRPr/>
          </a:p>
          <a:p>
            <a:pPr indent="-317182" lvl="0" marL="457200" rtl="0" algn="l">
              <a:spcBef>
                <a:spcPts val="0"/>
              </a:spcBef>
              <a:spcAft>
                <a:spcPts val="0"/>
              </a:spcAft>
              <a:buSzPct val="100000"/>
              <a:buChar char="●"/>
            </a:pPr>
            <a:r>
              <a:rPr lang="en"/>
              <a:t>Computer Science is the intersection of a lot of disciplines - Math, Engineering, Physics, Logic and Philosophy - and applied to almost every other domain … Understanding it and developing skills over time will help students to have a better understanding.</a:t>
            </a:r>
            <a:endParaRPr/>
          </a:p>
          <a:p>
            <a:pPr indent="-317182" lvl="0" marL="457200" rtl="0" algn="l">
              <a:spcBef>
                <a:spcPts val="0"/>
              </a:spcBef>
              <a:spcAft>
                <a:spcPts val="0"/>
              </a:spcAft>
              <a:buSzPct val="100000"/>
              <a:buChar char="●"/>
            </a:pPr>
            <a:r>
              <a:rPr lang="en"/>
              <a:t>Grades 6-8 students are developing critical executive functioning skills.  </a:t>
            </a:r>
            <a:r>
              <a:rPr lang="en"/>
              <a:t>Incorporating computing into their leaning helps for students to see computing as a part of their future. </a:t>
            </a:r>
            <a:endParaRPr/>
          </a:p>
          <a:p>
            <a:pPr indent="-317182" lvl="0" marL="457200" rtl="0" algn="l">
              <a:spcBef>
                <a:spcPts val="0"/>
              </a:spcBef>
              <a:spcAft>
                <a:spcPts val="0"/>
              </a:spcAft>
              <a:buSzPct val="100000"/>
              <a:buChar char="●"/>
            </a:pPr>
            <a:r>
              <a:rPr lang="en"/>
              <a:t>Grades 6-8 also see the continued emergence of various biases among students - We have to be very aware of the the social emotional learning components. We also need to use active techniques to support diversity, equity, inclusion and belonging within the field.</a:t>
            </a:r>
            <a:endParaRPr/>
          </a:p>
        </p:txBody>
      </p:sp>
      <p:sp>
        <p:nvSpPr>
          <p:cNvPr id="204" name="Google Shape;204;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152" name="Shape 2152"/>
        <p:cNvGrpSpPr/>
        <p:nvPr/>
      </p:nvGrpSpPr>
      <p:grpSpPr>
        <a:xfrm>
          <a:off x="0" y="0"/>
          <a:ext cx="0" cy="0"/>
          <a:chOff x="0" y="0"/>
          <a:chExt cx="0" cy="0"/>
        </a:xfrm>
      </p:grpSpPr>
      <p:sp>
        <p:nvSpPr>
          <p:cNvPr id="2153" name="Google Shape;2153;p20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54" name="Google Shape;2154;p20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155" name="Google Shape;2155;p20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156" name="Google Shape;2156;p20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157" name="Google Shape;2157;p205"/>
          <p:cNvGrpSpPr/>
          <p:nvPr/>
        </p:nvGrpSpPr>
        <p:grpSpPr>
          <a:xfrm>
            <a:off x="312780" y="4766655"/>
            <a:ext cx="2220930" cy="352501"/>
            <a:chOff x="6077925" y="4856850"/>
            <a:chExt cx="6064800" cy="1143000"/>
          </a:xfrm>
        </p:grpSpPr>
        <p:sp>
          <p:nvSpPr>
            <p:cNvPr id="2158" name="Google Shape;2158;p20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159" name="Google Shape;2159;p205"/>
            <p:cNvPicPr preferRelativeResize="0"/>
            <p:nvPr/>
          </p:nvPicPr>
          <p:blipFill>
            <a:blip r:embed="rId3">
              <a:alphaModFix/>
            </a:blip>
            <a:stretch>
              <a:fillRect/>
            </a:stretch>
          </p:blipFill>
          <p:spPr>
            <a:xfrm>
              <a:off x="6369202" y="4941951"/>
              <a:ext cx="5634652" cy="938175"/>
            </a:xfrm>
            <a:prstGeom prst="rect">
              <a:avLst/>
            </a:prstGeom>
            <a:noFill/>
            <a:ln>
              <a:noFill/>
            </a:ln>
          </p:spPr>
        </p:pic>
      </p:grpSp>
      <p:sp>
        <p:nvSpPr>
          <p:cNvPr id="2160" name="Google Shape;2160;p205"/>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pic>
        <p:nvPicPr>
          <p:cNvPr id="2161" name="Google Shape;2161;p205"/>
          <p:cNvPicPr preferRelativeResize="0"/>
          <p:nvPr/>
        </p:nvPicPr>
        <p:blipFill>
          <a:blip r:embed="rId4">
            <a:alphaModFix/>
          </a:blip>
          <a:stretch>
            <a:fillRect/>
          </a:stretch>
        </p:blipFill>
        <p:spPr>
          <a:xfrm>
            <a:off x="548279" y="999149"/>
            <a:ext cx="7089096" cy="4391699"/>
          </a:xfrm>
          <a:prstGeom prst="rect">
            <a:avLst/>
          </a:prstGeom>
          <a:noFill/>
          <a:ln>
            <a:noFill/>
          </a:ln>
        </p:spPr>
      </p:pic>
      <p:sp>
        <p:nvSpPr>
          <p:cNvPr id="2162" name="Google Shape;2162;p205"/>
          <p:cNvSpPr txBox="1"/>
          <p:nvPr/>
        </p:nvSpPr>
        <p:spPr>
          <a:xfrm>
            <a:off x="3099225" y="2827813"/>
            <a:ext cx="4303800" cy="431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900">
                <a:latin typeface="Calibri"/>
                <a:ea typeface="Calibri"/>
                <a:cs typeface="Calibri"/>
                <a:sym typeface="Calibri"/>
              </a:rPr>
              <a:t>   position of cup =      0           1           2</a:t>
            </a:r>
            <a:endParaRPr sz="1900">
              <a:latin typeface="Calibri"/>
              <a:ea typeface="Calibri"/>
              <a:cs typeface="Calibri"/>
              <a:sym typeface="Calibri"/>
            </a:endParaRPr>
          </a:p>
        </p:txBody>
      </p:sp>
      <p:sp>
        <p:nvSpPr>
          <p:cNvPr id="2163" name="Google Shape;2163;p205"/>
          <p:cNvSpPr txBox="1"/>
          <p:nvPr/>
        </p:nvSpPr>
        <p:spPr>
          <a:xfrm>
            <a:off x="99501" y="101600"/>
            <a:ext cx="3267600" cy="6372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3600" u="sng">
                <a:solidFill>
                  <a:srgbClr val="808080"/>
                </a:solidFill>
                <a:latin typeface="Arimo"/>
                <a:ea typeface="Arimo"/>
                <a:cs typeface="Arimo"/>
                <a:sym typeface="Arimo"/>
              </a:rPr>
              <a:t>CUP STACK</a:t>
            </a:r>
            <a:endParaRPr b="1" sz="3600" u="sng">
              <a:solidFill>
                <a:srgbClr val="808080"/>
              </a:solidFill>
              <a:latin typeface="Arimo"/>
              <a:ea typeface="Arimo"/>
              <a:cs typeface="Arimo"/>
              <a:sym typeface="Arimo"/>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7" name="Shape 2167"/>
        <p:cNvGrpSpPr/>
        <p:nvPr/>
      </p:nvGrpSpPr>
      <p:grpSpPr>
        <a:xfrm>
          <a:off x="0" y="0"/>
          <a:ext cx="0" cy="0"/>
          <a:chOff x="0" y="0"/>
          <a:chExt cx="0" cy="0"/>
        </a:xfrm>
      </p:grpSpPr>
      <p:sp>
        <p:nvSpPr>
          <p:cNvPr id="2168" name="Google Shape;2168;p206"/>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Programming in Scratch or MIT App Inventor</a:t>
            </a:r>
            <a:endParaRPr/>
          </a:p>
        </p:txBody>
      </p:sp>
      <p:sp>
        <p:nvSpPr>
          <p:cNvPr id="2169" name="Google Shape;2169;p206"/>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u="sng">
                <a:solidFill>
                  <a:schemeClr val="hlink"/>
                </a:solidFill>
                <a:hlinkClick r:id="rId3"/>
              </a:rPr>
              <a:t>https://scratch.mit.edu/</a:t>
            </a:r>
            <a:endParaRPr/>
          </a:p>
          <a:p>
            <a:pPr indent="0" lvl="0" marL="0" rtl="0" algn="l">
              <a:spcBef>
                <a:spcPts val="1200"/>
              </a:spcBef>
              <a:spcAft>
                <a:spcPts val="0"/>
              </a:spcAft>
              <a:buNone/>
            </a:pPr>
            <a:r>
              <a:rPr lang="en" u="sng">
                <a:solidFill>
                  <a:schemeClr val="hlink"/>
                </a:solidFill>
                <a:hlinkClick r:id="rId4"/>
              </a:rPr>
              <a:t>https://appinventor.mit.edu/</a:t>
            </a:r>
            <a:r>
              <a:rPr lang="en"/>
              <a:t> </a:t>
            </a:r>
            <a:endParaRPr/>
          </a:p>
          <a:p>
            <a:pPr indent="0" lvl="0" marL="0" rtl="0" algn="l">
              <a:spcBef>
                <a:spcPts val="1200"/>
              </a:spcBef>
              <a:spcAft>
                <a:spcPts val="1200"/>
              </a:spcAft>
              <a:buNone/>
            </a:pPr>
            <a:r>
              <a:rPr lang="en"/>
              <a:t> </a:t>
            </a:r>
            <a:endParaRPr/>
          </a:p>
        </p:txBody>
      </p:sp>
      <p:sp>
        <p:nvSpPr>
          <p:cNvPr id="2170" name="Google Shape;2170;p206"/>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4" name="Shape 2174"/>
        <p:cNvGrpSpPr/>
        <p:nvPr/>
      </p:nvGrpSpPr>
      <p:grpSpPr>
        <a:xfrm>
          <a:off x="0" y="0"/>
          <a:ext cx="0" cy="0"/>
          <a:chOff x="0" y="0"/>
          <a:chExt cx="0" cy="0"/>
        </a:xfrm>
      </p:grpSpPr>
      <p:sp>
        <p:nvSpPr>
          <p:cNvPr id="2175" name="Google Shape;2175;p20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Programming in Scratch	</a:t>
            </a:r>
            <a:endParaRPr/>
          </a:p>
        </p:txBody>
      </p:sp>
      <p:sp>
        <p:nvSpPr>
          <p:cNvPr id="2176" name="Google Shape;2176;p20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All of your Algorithms and Programming objectives can be addressed by Scratch.</a:t>
            </a:r>
            <a:endParaRPr/>
          </a:p>
          <a:p>
            <a:pPr indent="0" lvl="0" marL="0" rtl="0" algn="l">
              <a:spcBef>
                <a:spcPts val="1200"/>
              </a:spcBef>
              <a:spcAft>
                <a:spcPts val="0"/>
              </a:spcAft>
              <a:buNone/>
            </a:pPr>
            <a:r>
              <a:rPr lang="en"/>
              <a:t>Note - the Algorithms and Programming (and also the Data Standard) should be divided up over multiple years.</a:t>
            </a:r>
            <a:endParaRPr/>
          </a:p>
          <a:p>
            <a:pPr indent="0" lvl="0" marL="0" rtl="0" algn="l">
              <a:spcBef>
                <a:spcPts val="1200"/>
              </a:spcBef>
              <a:spcAft>
                <a:spcPts val="0"/>
              </a:spcAft>
              <a:buNone/>
            </a:pPr>
            <a:r>
              <a:rPr lang="en"/>
              <a:t>Grade 3/6: Get them started with Scratch - learn to design and visualize, create </a:t>
            </a:r>
            <a:r>
              <a:rPr lang="en"/>
              <a:t>pseudocode</a:t>
            </a:r>
            <a:endParaRPr/>
          </a:p>
          <a:p>
            <a:pPr indent="0" lvl="0" marL="0" rtl="0" algn="l">
              <a:spcBef>
                <a:spcPts val="1200"/>
              </a:spcBef>
              <a:spcAft>
                <a:spcPts val="0"/>
              </a:spcAft>
              <a:buNone/>
            </a:pPr>
            <a:r>
              <a:rPr lang="en"/>
              <a:t>Grade 4/7: Introduce variable and if statements</a:t>
            </a:r>
            <a:endParaRPr/>
          </a:p>
          <a:p>
            <a:pPr indent="0" lvl="0" marL="0" rtl="0" algn="l">
              <a:spcBef>
                <a:spcPts val="1200"/>
              </a:spcBef>
              <a:spcAft>
                <a:spcPts val="1200"/>
              </a:spcAft>
              <a:buNone/>
            </a:pPr>
            <a:r>
              <a:rPr lang="en"/>
              <a:t>Grade 5/8: Integrate more control structures</a:t>
            </a:r>
            <a:endParaRPr/>
          </a:p>
        </p:txBody>
      </p:sp>
      <p:sp>
        <p:nvSpPr>
          <p:cNvPr id="2177" name="Google Shape;2177;p20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1" name="Shape 2181"/>
        <p:cNvGrpSpPr/>
        <p:nvPr/>
      </p:nvGrpSpPr>
      <p:grpSpPr>
        <a:xfrm>
          <a:off x="0" y="0"/>
          <a:ext cx="0" cy="0"/>
          <a:chOff x="0" y="0"/>
          <a:chExt cx="0" cy="0"/>
        </a:xfrm>
      </p:grpSpPr>
      <p:sp>
        <p:nvSpPr>
          <p:cNvPr id="2182" name="Google Shape;2182;p2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Resources for Scratch</a:t>
            </a:r>
            <a:endParaRPr/>
          </a:p>
        </p:txBody>
      </p:sp>
      <p:sp>
        <p:nvSpPr>
          <p:cNvPr id="2183" name="Google Shape;2183;p20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Scratch Lessons by Year at Code for Fun: </a:t>
            </a:r>
            <a:r>
              <a:rPr b="1" lang="en"/>
              <a:t>https://www.codeforfun.com/LessonPlans/</a:t>
            </a:r>
            <a:endParaRPr b="1"/>
          </a:p>
          <a:p>
            <a:pPr indent="0" lvl="0" marL="0" rtl="0" algn="l">
              <a:spcBef>
                <a:spcPts val="1200"/>
              </a:spcBef>
              <a:spcAft>
                <a:spcPts val="1200"/>
              </a:spcAft>
              <a:buNone/>
            </a:pPr>
            <a:r>
              <a:rPr lang="en"/>
              <a:t>Videos to help learn the basics for Scratch: </a:t>
            </a:r>
            <a:r>
              <a:rPr lang="en" u="sng">
                <a:solidFill>
                  <a:schemeClr val="hlink"/>
                </a:solidFill>
                <a:hlinkClick r:id="rId3"/>
              </a:rPr>
              <a:t>https://www.youtube.com/thetechtrain</a:t>
            </a:r>
            <a:r>
              <a:rPr lang="en"/>
              <a:t> </a:t>
            </a:r>
            <a:endParaRPr/>
          </a:p>
        </p:txBody>
      </p:sp>
      <p:sp>
        <p:nvSpPr>
          <p:cNvPr id="2184" name="Google Shape;2184;p2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188" name="Shape 2188"/>
        <p:cNvGrpSpPr/>
        <p:nvPr/>
      </p:nvGrpSpPr>
      <p:grpSpPr>
        <a:xfrm>
          <a:off x="0" y="0"/>
          <a:ext cx="0" cy="0"/>
          <a:chOff x="0" y="0"/>
          <a:chExt cx="0" cy="0"/>
        </a:xfrm>
      </p:grpSpPr>
      <p:sp>
        <p:nvSpPr>
          <p:cNvPr id="2189" name="Google Shape;2189;p20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90" name="Google Shape;2190;p20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91" name="Google Shape;2191;p20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192" name="Google Shape;2192;p209"/>
          <p:cNvSpPr txBox="1"/>
          <p:nvPr>
            <p:ph type="title"/>
          </p:nvPr>
        </p:nvSpPr>
        <p:spPr>
          <a:xfrm>
            <a:off x="605250" y="-89300"/>
            <a:ext cx="79335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Vocabulary: Algorithms and Programming</a:t>
            </a:r>
            <a:endParaRPr u="none">
              <a:solidFill>
                <a:srgbClr val="D1190D"/>
              </a:solidFill>
            </a:endParaRPr>
          </a:p>
        </p:txBody>
      </p:sp>
      <p:sp>
        <p:nvSpPr>
          <p:cNvPr id="2193" name="Google Shape;2193;p20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194" name="Google Shape;2194;p20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195" name="Google Shape;2195;p20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2196" name="Google Shape;2196;p209"/>
          <p:cNvGrpSpPr/>
          <p:nvPr/>
        </p:nvGrpSpPr>
        <p:grpSpPr>
          <a:xfrm>
            <a:off x="312780" y="4766655"/>
            <a:ext cx="2220930" cy="352501"/>
            <a:chOff x="6077925" y="4856850"/>
            <a:chExt cx="6064800" cy="1143000"/>
          </a:xfrm>
        </p:grpSpPr>
        <p:sp>
          <p:nvSpPr>
            <p:cNvPr id="2197" name="Google Shape;2197;p20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198" name="Google Shape;2198;p209"/>
            <p:cNvPicPr preferRelativeResize="0"/>
            <p:nvPr/>
          </p:nvPicPr>
          <p:blipFill>
            <a:blip r:embed="rId4">
              <a:alphaModFix/>
            </a:blip>
            <a:stretch>
              <a:fillRect/>
            </a:stretch>
          </p:blipFill>
          <p:spPr>
            <a:xfrm>
              <a:off x="6369202" y="4941951"/>
              <a:ext cx="5634652" cy="938175"/>
            </a:xfrm>
            <a:prstGeom prst="rect">
              <a:avLst/>
            </a:prstGeom>
            <a:noFill/>
            <a:ln>
              <a:noFill/>
            </a:ln>
          </p:spPr>
        </p:pic>
      </p:grpSp>
      <p:graphicFrame>
        <p:nvGraphicFramePr>
          <p:cNvPr id="2199" name="Google Shape;2199;p209"/>
          <p:cNvGraphicFramePr/>
          <p:nvPr/>
        </p:nvGraphicFramePr>
        <p:xfrm>
          <a:off x="360825" y="524925"/>
          <a:ext cx="3000000" cy="3000000"/>
        </p:xfrm>
        <a:graphic>
          <a:graphicData uri="http://schemas.openxmlformats.org/drawingml/2006/table">
            <a:tbl>
              <a:tblPr>
                <a:noFill/>
                <a:tableStyleId>{1B7AB638-948D-4D40-8156-22DA9B22E39A}</a:tableStyleId>
              </a:tblPr>
              <a:tblGrid>
                <a:gridCol w="3986625"/>
                <a:gridCol w="3986625"/>
              </a:tblGrid>
              <a:tr h="381000">
                <a:tc>
                  <a:txBody>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Syntax: </a:t>
                      </a:r>
                      <a:r>
                        <a:rPr lang="en">
                          <a:solidFill>
                            <a:schemeClr val="dk1"/>
                          </a:solidFill>
                        </a:rPr>
                        <a:t>Meaning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variable:</a:t>
                      </a:r>
                      <a:r>
                        <a:rPr lang="en">
                          <a:solidFill>
                            <a:schemeClr val="dk1"/>
                          </a:solidFill>
                        </a:rPr>
                        <a:t> Capitalized, variables store a number.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set:</a:t>
                      </a:r>
                      <a:r>
                        <a:rPr lang="en">
                          <a:solidFill>
                            <a:schemeClr val="dk1"/>
                          </a:solidFill>
                        </a:rPr>
                        <a:t> Sets a VARIABLE equal to a number.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input:</a:t>
                      </a:r>
                      <a:r>
                        <a:rPr lang="en">
                          <a:solidFill>
                            <a:schemeClr val="dk1"/>
                          </a:solidFill>
                        </a:rPr>
                        <a:t> Input a number to be stored in a VARIABLE.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calculate:</a:t>
                      </a:r>
                      <a:r>
                        <a:rPr lang="en">
                          <a:solidFill>
                            <a:schemeClr val="dk1"/>
                          </a:solidFill>
                        </a:rPr>
                        <a:t> Performs mathematical operations.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 -, *, /, = :</a:t>
                      </a:r>
                      <a:r>
                        <a:rPr lang="en">
                          <a:solidFill>
                            <a:schemeClr val="dk1"/>
                          </a:solidFill>
                        </a:rPr>
                        <a:t> Add, subtract, multiply, divide, equals.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&lt;, &lt;= : </a:t>
                      </a:r>
                      <a:r>
                        <a:rPr lang="en">
                          <a:solidFill>
                            <a:schemeClr val="dk1"/>
                          </a:solidFill>
                        </a:rPr>
                        <a:t>Less than, less than or equal to.</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&gt;, &gt;= :</a:t>
                      </a:r>
                      <a:r>
                        <a:rPr lang="en">
                          <a:solidFill>
                            <a:schemeClr val="dk1"/>
                          </a:solidFill>
                        </a:rPr>
                        <a:t> Greater than, greater than or equal to.</a:t>
                      </a:r>
                      <a:endParaRPr>
                        <a:solidFill>
                          <a:schemeClr val="dk1"/>
                        </a:solidFill>
                      </a:endParaRPr>
                    </a:p>
                    <a:p>
                      <a:pPr indent="0" lvl="0" marL="0" rtl="0" algn="l">
                        <a:spcBef>
                          <a:spcPts val="1200"/>
                        </a:spcBef>
                        <a:spcAft>
                          <a:spcPts val="0"/>
                        </a:spcAft>
                        <a:buNone/>
                      </a:pPr>
                      <a:r>
                        <a:t/>
                      </a:r>
                      <a:endParaRPr sz="1700"/>
                    </a:p>
                  </a:txBody>
                  <a:tcPr marT="91425" marB="91425" marR="91425" marL="91425"/>
                </a:tc>
                <a:tc>
                  <a:txBody>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display:</a:t>
                      </a:r>
                      <a:r>
                        <a:rPr lang="en">
                          <a:solidFill>
                            <a:schemeClr val="dk1"/>
                          </a:solidFill>
                        </a:rPr>
                        <a:t> Prints information to the screen.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if: </a:t>
                      </a:r>
                      <a:r>
                        <a:rPr lang="en">
                          <a:solidFill>
                            <a:schemeClr val="dk1"/>
                          </a:solidFill>
                        </a:rPr>
                        <a:t>If a condition is true, run its block of code. Otherwise, skip the block of code.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else if:</a:t>
                      </a:r>
                      <a:r>
                        <a:rPr lang="en">
                          <a:solidFill>
                            <a:schemeClr val="dk1"/>
                          </a:solidFill>
                        </a:rPr>
                        <a:t> See if. Follows if statement and checks if a different condition is true.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start loop:</a:t>
                      </a:r>
                      <a:r>
                        <a:rPr lang="en">
                          <a:solidFill>
                            <a:schemeClr val="dk1"/>
                          </a:solidFill>
                        </a:rPr>
                        <a:t> Begins a repeating block of code.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repeat x times:</a:t>
                      </a:r>
                      <a:r>
                        <a:rPr lang="en">
                          <a:solidFill>
                            <a:schemeClr val="dk1"/>
                          </a:solidFill>
                        </a:rPr>
                        <a:t> Repeats a loop x times.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end loop:</a:t>
                      </a:r>
                      <a:r>
                        <a:rPr lang="en">
                          <a:solidFill>
                            <a:schemeClr val="dk1"/>
                          </a:solidFill>
                        </a:rPr>
                        <a:t> Stops repeating a block of code.</a:t>
                      </a:r>
                      <a:endParaRPr>
                        <a:solidFill>
                          <a:schemeClr val="dk1"/>
                        </a:solidFill>
                      </a:endParaRPr>
                    </a:p>
                    <a:p>
                      <a:pPr indent="0" lvl="0" marL="0" rtl="0" algn="l">
                        <a:spcBef>
                          <a:spcPts val="1200"/>
                        </a:spcBef>
                        <a:spcAft>
                          <a:spcPts val="0"/>
                        </a:spcAft>
                        <a:buNone/>
                      </a:pPr>
                      <a:r>
                        <a:t/>
                      </a:r>
                      <a:endParaRPr sz="1700"/>
                    </a:p>
                  </a:txBody>
                  <a:tcPr marT="91425" marB="91425" marR="91425" marL="91425"/>
                </a:tc>
              </a:tr>
            </a:tbl>
          </a:graphicData>
        </a:graphic>
      </p:graphicFrame>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3" name="Shape 2203"/>
        <p:cNvGrpSpPr/>
        <p:nvPr/>
      </p:nvGrpSpPr>
      <p:grpSpPr>
        <a:xfrm>
          <a:off x="0" y="0"/>
          <a:ext cx="0" cy="0"/>
          <a:chOff x="0" y="0"/>
          <a:chExt cx="0" cy="0"/>
        </a:xfrm>
      </p:grpSpPr>
      <p:sp>
        <p:nvSpPr>
          <p:cNvPr id="2204" name="Google Shape;2204;p21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2205" name="Google Shape;2205;p21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https://code.org/student/middle-high</a:t>
            </a:r>
            <a:r>
              <a:rPr lang="en"/>
              <a:t> </a:t>
            </a:r>
            <a:endParaRPr/>
          </a:p>
          <a:p>
            <a:pPr indent="0" lvl="0" marL="0" rtl="0" algn="l">
              <a:spcBef>
                <a:spcPts val="1200"/>
              </a:spcBef>
              <a:spcAft>
                <a:spcPts val="0"/>
              </a:spcAft>
              <a:buNone/>
            </a:pPr>
            <a:r>
              <a:rPr lang="en" u="sng">
                <a:solidFill>
                  <a:schemeClr val="hlink"/>
                </a:solidFill>
                <a:hlinkClick r:id="rId4"/>
              </a:rPr>
              <a:t>https://www.create-learn.us/blog/coding-competitions-for-kids-teens/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2206" name="Google Shape;2206;p2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2210" name="Shape 2210"/>
        <p:cNvGrpSpPr/>
        <p:nvPr/>
      </p:nvGrpSpPr>
      <p:grpSpPr>
        <a:xfrm>
          <a:off x="0" y="0"/>
          <a:ext cx="0" cy="0"/>
          <a:chOff x="0" y="0"/>
          <a:chExt cx="0" cy="0"/>
        </a:xfrm>
      </p:grpSpPr>
      <p:sp>
        <p:nvSpPr>
          <p:cNvPr id="2211" name="Google Shape;2211;p211"/>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Impacts of Computing</a:t>
            </a:r>
            <a:endParaRPr b="1">
              <a:solidFill>
                <a:schemeClr val="lt1"/>
              </a:solidFill>
            </a:endParaRPr>
          </a:p>
        </p:txBody>
      </p:sp>
      <p:sp>
        <p:nvSpPr>
          <p:cNvPr id="2212" name="Google Shape;2212;p2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sp>
        <p:nvSpPr>
          <p:cNvPr id="2217" name="Google Shape;2217;p21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for Impacts of Computing - In a Nutshell</a:t>
            </a:r>
            <a:endParaRPr/>
          </a:p>
        </p:txBody>
      </p:sp>
      <p:sp>
        <p:nvSpPr>
          <p:cNvPr id="2218" name="Google Shape;2218;p21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By the end of Grade 8</a:t>
            </a:r>
            <a:endParaRPr/>
          </a:p>
          <a:p>
            <a:pPr indent="0" lvl="0" marL="0" rtl="0" algn="l">
              <a:spcBef>
                <a:spcPts val="1200"/>
              </a:spcBef>
              <a:spcAft>
                <a:spcPts val="0"/>
              </a:spcAft>
              <a:buNone/>
            </a:pPr>
            <a:r>
              <a:rPr lang="en"/>
              <a:t>• Advancements in computing technology can change individuals’ behaviors. </a:t>
            </a:r>
            <a:endParaRPr/>
          </a:p>
          <a:p>
            <a:pPr indent="0" lvl="0" marL="0" rtl="0" algn="l">
              <a:spcBef>
                <a:spcPts val="1200"/>
              </a:spcBef>
              <a:spcAft>
                <a:spcPts val="1200"/>
              </a:spcAft>
              <a:buNone/>
            </a:pPr>
            <a:r>
              <a:rPr lang="en"/>
              <a:t>• Society is faced with tradeoffs due to the increasing globalization and automation that computing brings.  </a:t>
            </a:r>
            <a:endParaRPr/>
          </a:p>
        </p:txBody>
      </p:sp>
      <p:sp>
        <p:nvSpPr>
          <p:cNvPr id="2219" name="Google Shape;2219;p2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3" name="Shape 2223"/>
        <p:cNvGrpSpPr/>
        <p:nvPr/>
      </p:nvGrpSpPr>
      <p:grpSpPr>
        <a:xfrm>
          <a:off x="0" y="0"/>
          <a:ext cx="0" cy="0"/>
          <a:chOff x="0" y="0"/>
          <a:chExt cx="0" cy="0"/>
        </a:xfrm>
      </p:grpSpPr>
      <p:sp>
        <p:nvSpPr>
          <p:cNvPr id="2224" name="Google Shape;2224;p2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2225" name="Google Shape;2225;p2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Kids today are experiencing the world in an extremely different way than even the generation 10 years ago.</a:t>
            </a:r>
            <a:endParaRPr/>
          </a:p>
          <a:p>
            <a:pPr indent="-342900" lvl="0" marL="457200" rtl="0" algn="l">
              <a:spcBef>
                <a:spcPts val="1200"/>
              </a:spcBef>
              <a:spcAft>
                <a:spcPts val="0"/>
              </a:spcAft>
              <a:buSzPts val="1800"/>
              <a:buChar char="●"/>
            </a:pPr>
            <a:r>
              <a:rPr lang="en"/>
              <a:t>They are constantly in contact with others</a:t>
            </a:r>
            <a:endParaRPr/>
          </a:p>
          <a:p>
            <a:pPr indent="-342900" lvl="0" marL="457200" rtl="0" algn="l">
              <a:spcBef>
                <a:spcPts val="0"/>
              </a:spcBef>
              <a:spcAft>
                <a:spcPts val="0"/>
              </a:spcAft>
              <a:buSzPts val="1800"/>
              <a:buChar char="●"/>
            </a:pPr>
            <a:r>
              <a:rPr lang="en"/>
              <a:t>Life is facilitated by technology - they barely know what commercials, cliffhangers and must see TV is!</a:t>
            </a:r>
            <a:endParaRPr/>
          </a:p>
          <a:p>
            <a:pPr indent="-342900" lvl="0" marL="457200" rtl="0" algn="l">
              <a:spcBef>
                <a:spcPts val="0"/>
              </a:spcBef>
              <a:spcAft>
                <a:spcPts val="0"/>
              </a:spcAft>
              <a:buSzPts val="1800"/>
              <a:buChar char="●"/>
            </a:pPr>
            <a:r>
              <a:rPr lang="en"/>
              <a:t>Those who have trouble accessing technology are experiencing larger access gaps with regards to education, jobs and wealth.</a:t>
            </a:r>
            <a:endParaRPr/>
          </a:p>
          <a:p>
            <a:pPr indent="0" lvl="0" marL="0" rtl="0" algn="l">
              <a:spcBef>
                <a:spcPts val="1200"/>
              </a:spcBef>
              <a:spcAft>
                <a:spcPts val="1200"/>
              </a:spcAft>
              <a:buNone/>
            </a:pPr>
            <a:r>
              <a:t/>
            </a:r>
            <a:endParaRPr/>
          </a:p>
        </p:txBody>
      </p:sp>
      <p:sp>
        <p:nvSpPr>
          <p:cNvPr id="2226" name="Google Shape;2226;p2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0" name="Shape 2230"/>
        <p:cNvGrpSpPr/>
        <p:nvPr/>
      </p:nvGrpSpPr>
      <p:grpSpPr>
        <a:xfrm>
          <a:off x="0" y="0"/>
          <a:ext cx="0" cy="0"/>
          <a:chOff x="0" y="0"/>
          <a:chExt cx="0" cy="0"/>
        </a:xfrm>
      </p:grpSpPr>
      <p:sp>
        <p:nvSpPr>
          <p:cNvPr id="2231" name="Google Shape;2231;p2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Impacts of Computing</a:t>
            </a:r>
            <a:endParaRPr/>
          </a:p>
        </p:txBody>
      </p:sp>
      <p:graphicFrame>
        <p:nvGraphicFramePr>
          <p:cNvPr id="2232" name="Google Shape;2232;p214"/>
          <p:cNvGraphicFramePr/>
          <p:nvPr/>
        </p:nvGraphicFramePr>
        <p:xfrm>
          <a:off x="911300" y="1372875"/>
          <a:ext cx="3000000" cy="3000000"/>
        </p:xfrm>
        <a:graphic>
          <a:graphicData uri="http://schemas.openxmlformats.org/drawingml/2006/table">
            <a:tbl>
              <a:tblPr>
                <a:noFill/>
                <a:tableStyleId>{1B7AB638-948D-4D40-8156-22DA9B22E39A}</a:tableStyleId>
              </a:tblPr>
              <a:tblGrid>
                <a:gridCol w="3619500"/>
                <a:gridCol w="36195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300"/>
                        <a:t>Advancements in computing technology can change individuals’ behaviors.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Society is faced with trade-offs due to the increasing globalization and automation that computing brings. </a:t>
                      </a:r>
                      <a:endParaRPr sz="1300"/>
                    </a:p>
                  </a:txBody>
                  <a:tcPr marT="91425" marB="91425" marR="91425" marL="91425">
                    <a:solidFill>
                      <a:schemeClr val="lt1"/>
                    </a:solidFill>
                  </a:tcPr>
                </a:tc>
                <a:tc>
                  <a:txBody>
                    <a:bodyPr/>
                    <a:lstStyle/>
                    <a:p>
                      <a:pPr indent="0" lvl="0" marL="0" rtl="0" algn="l">
                        <a:spcBef>
                          <a:spcPts val="0"/>
                        </a:spcBef>
                        <a:spcAft>
                          <a:spcPts val="0"/>
                        </a:spcAft>
                        <a:buNone/>
                      </a:pPr>
                      <a:r>
                        <a:rPr lang="en" sz="1300">
                          <a:solidFill>
                            <a:schemeClr val="dk1"/>
                          </a:solidFill>
                        </a:rPr>
                        <a:t>• 8.1.8.IC.1: Compare the trade-offs associated with computing technologies that affect individual’s everyday activities and career options.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 sz="1300">
                          <a:solidFill>
                            <a:schemeClr val="dk1"/>
                          </a:solidFill>
                        </a:rPr>
                        <a:t>• 8.1.8.IC.2: Describe issues of bias and accessibility in the design of existing technologies. </a:t>
                      </a:r>
                      <a:endParaRPr sz="1300">
                        <a:solidFill>
                          <a:schemeClr val="dk1"/>
                        </a:solidFill>
                      </a:endParaRPr>
                    </a:p>
                  </a:txBody>
                  <a:tcPr marT="91425" marB="91425" marR="91425" marL="91425">
                    <a:solidFill>
                      <a:schemeClr val="lt1"/>
                    </a:solidFill>
                  </a:tcPr>
                </a:tc>
              </a:tr>
            </a:tbl>
          </a:graphicData>
        </a:graphic>
      </p:graphicFrame>
      <p:sp>
        <p:nvSpPr>
          <p:cNvPr id="2233" name="Google Shape;2233;p2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74" name="Shape 74"/>
        <p:cNvGrpSpPr/>
        <p:nvPr/>
      </p:nvGrpSpPr>
      <p:grpSpPr>
        <a:xfrm>
          <a:off x="0" y="0"/>
          <a:ext cx="0" cy="0"/>
          <a:chOff x="0" y="0"/>
          <a:chExt cx="0" cy="0"/>
        </a:xfrm>
      </p:grpSpPr>
      <p:sp>
        <p:nvSpPr>
          <p:cNvPr id="75" name="Google Shape;75;p1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Introduction</a:t>
            </a:r>
            <a:endParaRPr b="1">
              <a:solidFill>
                <a:schemeClr val="lt1"/>
              </a:solidFill>
            </a:endParaRPr>
          </a:p>
        </p:txBody>
      </p:sp>
      <p:sp>
        <p:nvSpPr>
          <p:cNvPr id="76" name="Google Shape;76;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208" name="Shape 208"/>
        <p:cNvGrpSpPr/>
        <p:nvPr/>
      </p:nvGrpSpPr>
      <p:grpSpPr>
        <a:xfrm>
          <a:off x="0" y="0"/>
          <a:ext cx="0" cy="0"/>
          <a:chOff x="0" y="0"/>
          <a:chExt cx="0" cy="0"/>
        </a:xfrm>
      </p:grpSpPr>
      <p:sp>
        <p:nvSpPr>
          <p:cNvPr id="209" name="Google Shape;209;p3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Computer Systems</a:t>
            </a:r>
            <a:endParaRPr b="1">
              <a:solidFill>
                <a:schemeClr val="lt1"/>
              </a:solidFill>
            </a:endParaRPr>
          </a:p>
        </p:txBody>
      </p:sp>
      <p:sp>
        <p:nvSpPr>
          <p:cNvPr id="210" name="Google Shape;210;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7" name="Shape 2237"/>
        <p:cNvGrpSpPr/>
        <p:nvPr/>
      </p:nvGrpSpPr>
      <p:grpSpPr>
        <a:xfrm>
          <a:off x="0" y="0"/>
          <a:ext cx="0" cy="0"/>
          <a:chOff x="0" y="0"/>
          <a:chExt cx="0" cy="0"/>
        </a:xfrm>
      </p:grpSpPr>
      <p:sp>
        <p:nvSpPr>
          <p:cNvPr id="2238" name="Google Shape;2238;p2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Perspective - Computers and Society</a:t>
            </a:r>
            <a:endParaRPr/>
          </a:p>
        </p:txBody>
      </p:sp>
      <p:sp>
        <p:nvSpPr>
          <p:cNvPr id="2239" name="Google Shape;2239;p2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3" name="Shape 2243"/>
        <p:cNvGrpSpPr/>
        <p:nvPr/>
      </p:nvGrpSpPr>
      <p:grpSpPr>
        <a:xfrm>
          <a:off x="0" y="0"/>
          <a:ext cx="0" cy="0"/>
          <a:chOff x="0" y="0"/>
          <a:chExt cx="0" cy="0"/>
        </a:xfrm>
      </p:grpSpPr>
      <p:sp>
        <p:nvSpPr>
          <p:cNvPr id="2244" name="Google Shape;2244;p216"/>
          <p:cNvSpPr txBox="1"/>
          <p:nvPr>
            <p:ph type="title"/>
          </p:nvPr>
        </p:nvSpPr>
        <p:spPr>
          <a:xfrm>
            <a:off x="594063" y="164939"/>
            <a:ext cx="5669700" cy="7002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2245" name="Google Shape;2245;p216"/>
          <p:cNvSpPr txBox="1"/>
          <p:nvPr>
            <p:ph idx="1" type="body"/>
          </p:nvPr>
        </p:nvSpPr>
        <p:spPr>
          <a:xfrm>
            <a:off x="548390" y="1247280"/>
            <a:ext cx="5761500" cy="14307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2246" name="Google Shape;2246;p216"/>
          <p:cNvPicPr preferRelativeResize="0"/>
          <p:nvPr/>
        </p:nvPicPr>
        <p:blipFill>
          <a:blip r:embed="rId3">
            <a:alphaModFix/>
          </a:blip>
          <a:stretch>
            <a:fillRect/>
          </a:stretch>
        </p:blipFill>
        <p:spPr>
          <a:xfrm>
            <a:off x="132600" y="98793"/>
            <a:ext cx="8792738" cy="4945913"/>
          </a:xfrm>
          <a:prstGeom prst="rect">
            <a:avLst/>
          </a:prstGeom>
          <a:noFill/>
          <a:ln>
            <a:noFill/>
          </a:ln>
        </p:spPr>
      </p:pic>
      <p:sp>
        <p:nvSpPr>
          <p:cNvPr id="2247" name="Google Shape;2247;p216"/>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251" name="Shape 2251"/>
        <p:cNvGrpSpPr/>
        <p:nvPr/>
      </p:nvGrpSpPr>
      <p:grpSpPr>
        <a:xfrm>
          <a:off x="0" y="0"/>
          <a:ext cx="0" cy="0"/>
          <a:chOff x="0" y="0"/>
          <a:chExt cx="0" cy="0"/>
        </a:xfrm>
      </p:grpSpPr>
      <p:sp>
        <p:nvSpPr>
          <p:cNvPr id="2252" name="Google Shape;2252;p21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253" name="Google Shape;2253;p21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254" name="Google Shape;2254;p21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255" name="Google Shape;2255;p217"/>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visualized?</a:t>
            </a:r>
            <a:endParaRPr u="none">
              <a:solidFill>
                <a:srgbClr val="D1190D"/>
              </a:solidFill>
            </a:endParaRPr>
          </a:p>
        </p:txBody>
      </p:sp>
      <p:sp>
        <p:nvSpPr>
          <p:cNvPr id="2256" name="Google Shape;2256;p21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257" name="Google Shape;2257;p21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258" name="Google Shape;2258;p21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259" name="Google Shape;2259;p217"/>
          <p:cNvGrpSpPr/>
          <p:nvPr/>
        </p:nvGrpSpPr>
        <p:grpSpPr>
          <a:xfrm>
            <a:off x="312780" y="4766655"/>
            <a:ext cx="2220930" cy="352501"/>
            <a:chOff x="6077925" y="4856850"/>
            <a:chExt cx="6064800" cy="1143000"/>
          </a:xfrm>
        </p:grpSpPr>
        <p:sp>
          <p:nvSpPr>
            <p:cNvPr id="2260" name="Google Shape;2260;p21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261" name="Google Shape;2261;p217"/>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262" name="Google Shape;2262;p217"/>
          <p:cNvPicPr preferRelativeResize="0"/>
          <p:nvPr/>
        </p:nvPicPr>
        <p:blipFill>
          <a:blip r:embed="rId5">
            <a:alphaModFix/>
          </a:blip>
          <a:stretch>
            <a:fillRect/>
          </a:stretch>
        </p:blipFill>
        <p:spPr>
          <a:xfrm>
            <a:off x="416475" y="1023713"/>
            <a:ext cx="4050468" cy="2291549"/>
          </a:xfrm>
          <a:prstGeom prst="rect">
            <a:avLst/>
          </a:prstGeom>
          <a:noFill/>
          <a:ln>
            <a:noFill/>
          </a:ln>
        </p:spPr>
      </p:pic>
      <p:pic>
        <p:nvPicPr>
          <p:cNvPr id="2263" name="Google Shape;2263;p217"/>
          <p:cNvPicPr preferRelativeResize="0"/>
          <p:nvPr/>
        </p:nvPicPr>
        <p:blipFill>
          <a:blip r:embed="rId6">
            <a:alphaModFix/>
          </a:blip>
          <a:stretch>
            <a:fillRect/>
          </a:stretch>
        </p:blipFill>
        <p:spPr>
          <a:xfrm>
            <a:off x="4964363" y="700931"/>
            <a:ext cx="3391087" cy="3630042"/>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7" name="Shape 2267"/>
        <p:cNvGrpSpPr/>
        <p:nvPr/>
      </p:nvGrpSpPr>
      <p:grpSpPr>
        <a:xfrm>
          <a:off x="0" y="0"/>
          <a:ext cx="0" cy="0"/>
          <a:chOff x="0" y="0"/>
          <a:chExt cx="0" cy="0"/>
        </a:xfrm>
      </p:grpSpPr>
      <p:sp>
        <p:nvSpPr>
          <p:cNvPr id="2268" name="Google Shape;2268;p2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 and Life Changing Tools</a:t>
            </a:r>
            <a:endParaRPr/>
          </a:p>
        </p:txBody>
      </p:sp>
      <p:sp>
        <p:nvSpPr>
          <p:cNvPr id="2269" name="Google Shape;2269;p2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ChatGPT - write a paper on computer science education …</a:t>
            </a:r>
            <a:endParaRPr/>
          </a:p>
          <a:p>
            <a:pPr indent="0" lvl="0" marL="0" rtl="0" algn="l">
              <a:spcBef>
                <a:spcPts val="1200"/>
              </a:spcBef>
              <a:spcAft>
                <a:spcPts val="0"/>
              </a:spcAft>
              <a:buNone/>
            </a:pPr>
            <a:r>
              <a:rPr lang="en"/>
              <a:t>ChatGPT - if you have a hypothetical patient with these symptoms, what illness do you think they have</a:t>
            </a:r>
            <a:endParaRPr/>
          </a:p>
          <a:p>
            <a:pPr indent="0" lvl="0" marL="0" rtl="0" algn="l">
              <a:spcBef>
                <a:spcPts val="1200"/>
              </a:spcBef>
              <a:spcAft>
                <a:spcPts val="0"/>
              </a:spcAft>
              <a:buNone/>
            </a:pPr>
            <a:r>
              <a:rPr lang="en"/>
              <a:t>ChatGPT - translate this sentence from English to Spanish: Can I help you?</a:t>
            </a:r>
            <a:endParaRPr/>
          </a:p>
          <a:p>
            <a:pPr indent="0" lvl="0" marL="0" rtl="0" algn="l">
              <a:spcBef>
                <a:spcPts val="1200"/>
              </a:spcBef>
              <a:spcAft>
                <a:spcPts val="0"/>
              </a:spcAft>
              <a:buNone/>
            </a:pPr>
            <a:r>
              <a:rPr lang="en"/>
              <a:t>ChatGPT - Generate a knitting pattern for me …</a:t>
            </a:r>
            <a:endParaRPr/>
          </a:p>
          <a:p>
            <a:pPr indent="0" lvl="0" marL="0" rtl="0" algn="l">
              <a:spcBef>
                <a:spcPts val="1200"/>
              </a:spcBef>
              <a:spcAft>
                <a:spcPts val="1200"/>
              </a:spcAft>
              <a:buNone/>
            </a:pPr>
            <a:r>
              <a:rPr lang="en"/>
              <a:t>More at: Epic ChatGPT Fails: </a:t>
            </a:r>
            <a:r>
              <a:rPr lang="en" u="sng">
                <a:solidFill>
                  <a:schemeClr val="hlink"/>
                </a:solidFill>
                <a:hlinkClick r:id="rId3"/>
              </a:rPr>
              <a:t>https://www.buzzfeed.com/andyneuenschwander/chatgpt-ai-fails-funny</a:t>
            </a:r>
            <a:r>
              <a:rPr lang="en"/>
              <a:t> </a:t>
            </a:r>
            <a:endParaRPr/>
          </a:p>
        </p:txBody>
      </p:sp>
      <p:sp>
        <p:nvSpPr>
          <p:cNvPr id="2270" name="Google Shape;2270;p2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4" name="Shape 2274"/>
        <p:cNvGrpSpPr/>
        <p:nvPr/>
      </p:nvGrpSpPr>
      <p:grpSpPr>
        <a:xfrm>
          <a:off x="0" y="0"/>
          <a:ext cx="0" cy="0"/>
          <a:chOff x="0" y="0"/>
          <a:chExt cx="0" cy="0"/>
        </a:xfrm>
      </p:grpSpPr>
      <p:sp>
        <p:nvSpPr>
          <p:cNvPr id="2275" name="Google Shape;2275;p2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Computing Art Crawl!!!</a:t>
            </a:r>
            <a:endParaRPr/>
          </a:p>
        </p:txBody>
      </p:sp>
      <p:sp>
        <p:nvSpPr>
          <p:cNvPr id="2276" name="Google Shape;2276;p2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Have students do an art project based on one trade-off that they observe with technology.  Many have </a:t>
            </a:r>
            <a:r>
              <a:rPr lang="en"/>
              <a:t>just</a:t>
            </a:r>
            <a:r>
              <a:rPr lang="en"/>
              <a:t> gotten their phones - ask them about the tradeoffs they observe since getting phones. </a:t>
            </a:r>
            <a:endParaRPr/>
          </a:p>
        </p:txBody>
      </p:sp>
      <p:sp>
        <p:nvSpPr>
          <p:cNvPr id="2277" name="Google Shape;2277;p2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1" name="Shape 2281"/>
        <p:cNvGrpSpPr/>
        <p:nvPr/>
      </p:nvGrpSpPr>
      <p:grpSpPr>
        <a:xfrm>
          <a:off x="0" y="0"/>
          <a:ext cx="0" cy="0"/>
          <a:chOff x="0" y="0"/>
          <a:chExt cx="0" cy="0"/>
        </a:xfrm>
      </p:grpSpPr>
      <p:sp>
        <p:nvSpPr>
          <p:cNvPr id="2282" name="Google Shape;2282;p2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Bias in Algorithms</a:t>
            </a:r>
            <a:endParaRPr/>
          </a:p>
        </p:txBody>
      </p:sp>
      <p:sp>
        <p:nvSpPr>
          <p:cNvPr id="2283" name="Google Shape;2283;p2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Computers represent the people who program them - therefore there are biases in them.</a:t>
            </a:r>
            <a:endParaRPr/>
          </a:p>
          <a:p>
            <a:pPr indent="0" lvl="0" marL="0" rtl="0" algn="l">
              <a:spcBef>
                <a:spcPts val="1200"/>
              </a:spcBef>
              <a:spcAft>
                <a:spcPts val="0"/>
              </a:spcAft>
              <a:buNone/>
            </a:pPr>
            <a:r>
              <a:rPr lang="en"/>
              <a:t>Exercise - look at various images created by AIs - What patterns do you see?</a:t>
            </a:r>
            <a:endParaRPr/>
          </a:p>
          <a:p>
            <a:pPr indent="0" lvl="0" marL="0" rtl="0" algn="l">
              <a:spcBef>
                <a:spcPts val="1200"/>
              </a:spcBef>
              <a:spcAft>
                <a:spcPts val="0"/>
              </a:spcAft>
              <a:buNone/>
            </a:pPr>
            <a:r>
              <a:rPr lang="en"/>
              <a:t>For example - ask an AI generator to generate a picture of a person in a certain career field - what genders and races do you observe?</a:t>
            </a:r>
            <a:endParaRPr/>
          </a:p>
          <a:p>
            <a:pPr indent="0" lvl="0" marL="0" rtl="0" algn="l">
              <a:spcBef>
                <a:spcPts val="1200"/>
              </a:spcBef>
              <a:spcAft>
                <a:spcPts val="1200"/>
              </a:spcAft>
              <a:buNone/>
            </a:pPr>
            <a:r>
              <a:rPr lang="en" u="sng">
                <a:solidFill>
                  <a:schemeClr val="hlink"/>
                </a:solidFill>
                <a:hlinkClick r:id="rId3"/>
              </a:rPr>
              <a:t>https://www.bloomberg.com/graphics/2023-generative-ai-bias/</a:t>
            </a:r>
            <a:r>
              <a:rPr lang="en"/>
              <a:t> </a:t>
            </a:r>
            <a:endParaRPr/>
          </a:p>
        </p:txBody>
      </p:sp>
      <p:sp>
        <p:nvSpPr>
          <p:cNvPr id="2284" name="Google Shape;2284;p2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8" name="Shape 2288"/>
        <p:cNvGrpSpPr/>
        <p:nvPr/>
      </p:nvGrpSpPr>
      <p:grpSpPr>
        <a:xfrm>
          <a:off x="0" y="0"/>
          <a:ext cx="0" cy="0"/>
          <a:chOff x="0" y="0"/>
          <a:chExt cx="0" cy="0"/>
        </a:xfrm>
      </p:grpSpPr>
      <p:sp>
        <p:nvSpPr>
          <p:cNvPr id="2289" name="Google Shape;2289;p2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Conclusions</a:t>
            </a:r>
            <a:endParaRPr/>
          </a:p>
        </p:txBody>
      </p:sp>
      <p:sp>
        <p:nvSpPr>
          <p:cNvPr id="2290" name="Google Shape;2290;p221"/>
          <p:cNvSpPr txBox="1"/>
          <p:nvPr>
            <p:ph idx="1" type="body"/>
          </p:nvPr>
        </p:nvSpPr>
        <p:spPr>
          <a:xfrm>
            <a:off x="353425" y="11322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This was a boot camp experience!  You will need time to decompress.</a:t>
            </a:r>
            <a:endParaRPr/>
          </a:p>
          <a:p>
            <a:pPr indent="0" lvl="0" marL="0" rtl="0" algn="l">
              <a:spcBef>
                <a:spcPts val="1200"/>
              </a:spcBef>
              <a:spcAft>
                <a:spcPts val="0"/>
              </a:spcAft>
              <a:buNone/>
            </a:pPr>
            <a:r>
              <a:rPr lang="en"/>
              <a:t>Try to integrate one idea from a lesson you learned today in your teaching - then email us at </a:t>
            </a:r>
            <a:r>
              <a:rPr lang="en" u="sng">
                <a:solidFill>
                  <a:schemeClr val="hlink"/>
                </a:solidFill>
                <a:hlinkClick r:id="rId3"/>
              </a:rPr>
              <a:t>k12csed@montclair.edu</a:t>
            </a:r>
            <a:r>
              <a:rPr lang="en"/>
              <a:t> and tell us how it went - better yet - take pics and video and send them to us or tag us on social media.</a:t>
            </a:r>
            <a:endParaRPr/>
          </a:p>
          <a:p>
            <a:pPr indent="0" lvl="0" marL="0" rtl="0" algn="l">
              <a:spcBef>
                <a:spcPts val="1200"/>
              </a:spcBef>
              <a:spcAft>
                <a:spcPts val="0"/>
              </a:spcAft>
              <a:buNone/>
            </a:pPr>
            <a:r>
              <a:rPr lang="en"/>
              <a:t>Thank you so much to everyone for coming today and supporting this project.</a:t>
            </a:r>
            <a:endParaRPr/>
          </a:p>
          <a:p>
            <a:pPr indent="0" lvl="0" marL="0" rtl="0" algn="l">
              <a:spcBef>
                <a:spcPts val="1200"/>
              </a:spcBef>
              <a:spcAft>
                <a:spcPts val="0"/>
              </a:spcAft>
              <a:buNone/>
            </a:pPr>
            <a:r>
              <a:rPr lang="en"/>
              <a:t>Please fill out our Post-PD survey: </a:t>
            </a:r>
            <a:r>
              <a:rPr lang="en" u="sng">
                <a:solidFill>
                  <a:schemeClr val="hlink"/>
                </a:solidFill>
                <a:hlinkClick r:id="rId4"/>
              </a:rPr>
              <a:t>https://forms.gle/AJEiBHf1wcMPmyfA8</a:t>
            </a:r>
            <a:r>
              <a:rPr lang="en"/>
              <a:t> </a:t>
            </a:r>
            <a:endParaRPr/>
          </a:p>
          <a:p>
            <a:pPr indent="0" lvl="0" marL="0" rtl="0" algn="l">
              <a:spcBef>
                <a:spcPts val="1200"/>
              </a:spcBef>
              <a:spcAft>
                <a:spcPts val="0"/>
              </a:spcAft>
              <a:buNone/>
            </a:pPr>
            <a:r>
              <a:rPr lang="en"/>
              <a:t>Also, and this is optional, if you could fill out this reflection, we would appreciate it: </a:t>
            </a:r>
            <a:endParaRPr/>
          </a:p>
          <a:p>
            <a:pPr indent="0" lvl="0" marL="0" rtl="0" algn="l">
              <a:spcBef>
                <a:spcPts val="1200"/>
              </a:spcBef>
              <a:spcAft>
                <a:spcPts val="0"/>
              </a:spcAft>
              <a:buNone/>
            </a:pPr>
            <a:r>
              <a:rPr lang="en"/>
              <a:t>https://forms.gle/ZcENGE9BqXUJSwqd6 </a:t>
            </a:r>
            <a:endParaRPr/>
          </a:p>
          <a:p>
            <a:pPr indent="0" lvl="0" marL="0" rtl="0" algn="l">
              <a:spcBef>
                <a:spcPts val="1200"/>
              </a:spcBef>
              <a:spcAft>
                <a:spcPts val="1200"/>
              </a:spcAft>
              <a:buNone/>
            </a:pPr>
            <a:r>
              <a:t/>
            </a:r>
            <a:endParaRPr/>
          </a:p>
        </p:txBody>
      </p:sp>
      <p:sp>
        <p:nvSpPr>
          <p:cNvPr id="2291" name="Google Shape;2291;p2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6"/>
          <p:cNvSpPr txBox="1"/>
          <p:nvPr>
            <p:ph type="title"/>
          </p:nvPr>
        </p:nvSpPr>
        <p:spPr>
          <a:xfrm>
            <a:off x="311700" y="445025"/>
            <a:ext cx="5480700" cy="572700"/>
          </a:xfrm>
          <a:prstGeom prst="rect">
            <a:avLst/>
          </a:prstGeom>
          <a:solidFill>
            <a:srgbClr val="FFE599"/>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216" name="Google Shape;216;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the end of Grade 8</a:t>
            </a:r>
            <a:endParaRPr/>
          </a:p>
          <a:p>
            <a:pPr indent="0" lvl="0" marL="0" rtl="0" algn="l">
              <a:spcBef>
                <a:spcPts val="1200"/>
              </a:spcBef>
              <a:spcAft>
                <a:spcPts val="0"/>
              </a:spcAft>
              <a:buNone/>
            </a:pPr>
            <a:r>
              <a:rPr lang="en"/>
              <a:t>• The study of human-computer interaction can improve the design of devices and extend the abilities of humans. </a:t>
            </a:r>
            <a:endParaRPr/>
          </a:p>
          <a:p>
            <a:pPr indent="0" lvl="0" marL="0" rtl="0" algn="l">
              <a:spcBef>
                <a:spcPts val="1200"/>
              </a:spcBef>
              <a:spcAft>
                <a:spcPts val="0"/>
              </a:spcAft>
              <a:buNone/>
            </a:pPr>
            <a:r>
              <a:rPr lang="en"/>
              <a:t>• Software and hardware determine a computing system’s capability to store and process information. The design or selection of a computing system involves multiple considerations and potential trade-offs. </a:t>
            </a:r>
            <a:endParaRPr/>
          </a:p>
          <a:p>
            <a:pPr indent="0" lvl="0" marL="0" rtl="0" algn="l">
              <a:spcBef>
                <a:spcPts val="1200"/>
              </a:spcBef>
              <a:spcAft>
                <a:spcPts val="1200"/>
              </a:spcAft>
              <a:buNone/>
            </a:pPr>
            <a:r>
              <a:rPr lang="en"/>
              <a:t>• Troubleshooting a problem is more effective when knowledge of the specific device along with a systematic process is used to identify the source of a problem.  </a:t>
            </a:r>
            <a:endParaRPr/>
          </a:p>
        </p:txBody>
      </p:sp>
      <p:sp>
        <p:nvSpPr>
          <p:cNvPr id="217" name="Google Shape;217;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Computer Systems Standard</a:t>
            </a:r>
            <a:endParaRPr/>
          </a:p>
        </p:txBody>
      </p:sp>
      <p:graphicFrame>
        <p:nvGraphicFramePr>
          <p:cNvPr id="223" name="Google Shape;223;p37"/>
          <p:cNvGraphicFramePr/>
          <p:nvPr/>
        </p:nvGraphicFramePr>
        <p:xfrm>
          <a:off x="911300" y="1372875"/>
          <a:ext cx="3000000" cy="3000000"/>
        </p:xfrm>
        <a:graphic>
          <a:graphicData uri="http://schemas.openxmlformats.org/drawingml/2006/table">
            <a:tbl>
              <a:tblPr>
                <a:noFill/>
                <a:tableStyleId>{1B7AB638-948D-4D40-8156-22DA9B22E39A}</a:tableStyleId>
              </a:tblPr>
              <a:tblGrid>
                <a:gridCol w="3619500"/>
                <a:gridCol w="36195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Performance Expectations </a:t>
                      </a:r>
                      <a:endParaRPr sz="1300"/>
                    </a:p>
                  </a:txBody>
                  <a:tcPr marT="91425" marB="91425" marR="91425" marL="91425">
                    <a:solidFill>
                      <a:srgbClr val="FFF2CC"/>
                    </a:solidFill>
                  </a:tcPr>
                </a:tc>
              </a:tr>
              <a:tr h="755775">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The study of human–computer interaction can improve the design of devices and extend the abilities of humans. </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8.1.8.CS.1: Recommend improvements to computing devices in order to improve the ways users interact with the devices. </a:t>
                      </a:r>
                      <a:endParaRPr sz="1300"/>
                    </a:p>
                  </a:txBody>
                  <a:tcPr marT="91425" marB="91425" marR="91425" marL="91425">
                    <a:solidFill>
                      <a:schemeClr val="lt1"/>
                    </a:solidFill>
                  </a:tcPr>
                </a:tc>
              </a:tr>
              <a:tr h="381000">
                <a:tc>
                  <a:txBody>
                    <a:bodyPr/>
                    <a:lstStyle/>
                    <a:p>
                      <a:pPr indent="0" lvl="0" marL="0" rtl="0" algn="l">
                        <a:spcBef>
                          <a:spcPts val="0"/>
                        </a:spcBef>
                        <a:spcAft>
                          <a:spcPts val="0"/>
                        </a:spcAft>
                        <a:buNone/>
                      </a:pPr>
                      <a:r>
                        <a:rPr lang="en" sz="1300">
                          <a:solidFill>
                            <a:schemeClr val="dk1"/>
                          </a:solidFill>
                        </a:rPr>
                        <a:t>Software and hardware determine a computing system’s capability to store and process information. The design or selection of a computing system involves multiple considerations and potential trade-offs. </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t> 8.1.8.CS.2: Design a system that combines hardware and software components to process data.  • 8.1.8.CS.3: Justify design decisions and explain potential system trade-offs. </a:t>
                      </a:r>
                      <a:endParaRPr sz="13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Troubleshooting a problem is more effective when knowledge of the specific device along with a systematic process is used to identify the source of a problem.  </a:t>
                      </a:r>
                      <a:endParaRPr sz="1300"/>
                    </a:p>
                  </a:txBody>
                  <a:tcPr marT="91425" marB="91425" marR="91425" marL="91425"/>
                </a:tc>
                <a:tc>
                  <a:txBody>
                    <a:bodyPr/>
                    <a:lstStyle/>
                    <a:p>
                      <a:pPr indent="0" lvl="0" marL="0" rtl="0" algn="l">
                        <a:spcBef>
                          <a:spcPts val="0"/>
                        </a:spcBef>
                        <a:spcAft>
                          <a:spcPts val="0"/>
                        </a:spcAft>
                        <a:buNone/>
                      </a:pPr>
                      <a:r>
                        <a:rPr lang="en" sz="1300"/>
                        <a:t>8.1.8.CS.4: Systematically apply troubleshooting strategies to identify and resolve hardware and software problems in computing systems. </a:t>
                      </a:r>
                      <a:endParaRPr sz="1300"/>
                    </a:p>
                  </a:txBody>
                  <a:tcPr marT="91425" marB="91425" marR="91425" marL="91425"/>
                </a:tc>
              </a:tr>
            </a:tbl>
          </a:graphicData>
        </a:graphic>
      </p:graphicFrame>
      <p:sp>
        <p:nvSpPr>
          <p:cNvPr id="224" name="Google Shape;224;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 we dread about teaching this unit?</a:t>
            </a:r>
            <a:endParaRPr/>
          </a:p>
        </p:txBody>
      </p:sp>
      <p:sp>
        <p:nvSpPr>
          <p:cNvPr id="230" name="Google Shape;230;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31" name="Google Shape;231;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ideas we want to share</a:t>
            </a:r>
            <a:endParaRPr/>
          </a:p>
        </p:txBody>
      </p:sp>
      <p:sp>
        <p:nvSpPr>
          <p:cNvPr id="237" name="Google Shape;237;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38" name="Google Shape;238;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Definitions/Vocabulary </a:t>
            </a:r>
            <a:endParaRPr/>
          </a:p>
        </p:txBody>
      </p:sp>
      <p:sp>
        <p:nvSpPr>
          <p:cNvPr id="244" name="Google Shape;244;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i="1" lang="en"/>
              <a:t>Human Computer Interaction:</a:t>
            </a:r>
            <a:r>
              <a:rPr lang="en"/>
              <a:t> is a multidisciplinary field of study focusing on the design of computer technology and, in particular, the interaction between humans (the users) and computers.</a:t>
            </a:r>
            <a:endParaRPr/>
          </a:p>
          <a:p>
            <a:pPr indent="0" lvl="0" marL="0" rtl="0" algn="l">
              <a:spcBef>
                <a:spcPts val="1200"/>
              </a:spcBef>
              <a:spcAft>
                <a:spcPts val="1200"/>
              </a:spcAft>
              <a:buNone/>
            </a:pPr>
            <a:r>
              <a:t/>
            </a:r>
            <a:endParaRPr/>
          </a:p>
        </p:txBody>
      </p:sp>
      <p:sp>
        <p:nvSpPr>
          <p:cNvPr id="245" name="Google Shape;245;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49" name="Shape 249"/>
        <p:cNvGrpSpPr/>
        <p:nvPr/>
      </p:nvGrpSpPr>
      <p:grpSpPr>
        <a:xfrm>
          <a:off x="0" y="0"/>
          <a:ext cx="0" cy="0"/>
          <a:chOff x="0" y="0"/>
          <a:chExt cx="0" cy="0"/>
        </a:xfrm>
      </p:grpSpPr>
      <p:sp>
        <p:nvSpPr>
          <p:cNvPr id="250" name="Google Shape;250;p4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1" name="Google Shape;251;p4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2" name="Google Shape;252;p4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3" name="Google Shape;253;p41"/>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The First Computer</a:t>
            </a:r>
            <a:endParaRPr u="none">
              <a:solidFill>
                <a:srgbClr val="D1190D"/>
              </a:solidFill>
            </a:endParaRPr>
          </a:p>
        </p:txBody>
      </p:sp>
      <p:sp>
        <p:nvSpPr>
          <p:cNvPr id="254" name="Google Shape;254;p4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55" name="Google Shape;255;p4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56" name="Google Shape;256;p4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57" name="Google Shape;257;p41"/>
          <p:cNvGrpSpPr/>
          <p:nvPr/>
        </p:nvGrpSpPr>
        <p:grpSpPr>
          <a:xfrm>
            <a:off x="312780" y="4766655"/>
            <a:ext cx="2220930" cy="352501"/>
            <a:chOff x="6077925" y="4856850"/>
            <a:chExt cx="6064800" cy="1143000"/>
          </a:xfrm>
        </p:grpSpPr>
        <p:sp>
          <p:nvSpPr>
            <p:cNvPr id="258" name="Google Shape;258;p4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59" name="Google Shape;259;p41"/>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60" name="Google Shape;260;p41"/>
          <p:cNvPicPr preferRelativeResize="0"/>
          <p:nvPr/>
        </p:nvPicPr>
        <p:blipFill>
          <a:blip r:embed="rId5">
            <a:alphaModFix/>
          </a:blip>
          <a:stretch>
            <a:fillRect/>
          </a:stretch>
        </p:blipFill>
        <p:spPr>
          <a:xfrm>
            <a:off x="2632925" y="784519"/>
            <a:ext cx="3652988" cy="365298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64" name="Shape 264"/>
        <p:cNvGrpSpPr/>
        <p:nvPr/>
      </p:nvGrpSpPr>
      <p:grpSpPr>
        <a:xfrm>
          <a:off x="0" y="0"/>
          <a:ext cx="0" cy="0"/>
          <a:chOff x="0" y="0"/>
          <a:chExt cx="0" cy="0"/>
        </a:xfrm>
      </p:grpSpPr>
      <p:sp>
        <p:nvSpPr>
          <p:cNvPr id="265" name="Google Shape;265;p4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6" name="Google Shape;266;p4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7" name="Google Shape;267;p4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8" name="Google Shape;268;p42"/>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Hollerith Machine									ENIAC</a:t>
            </a:r>
            <a:endParaRPr u="none">
              <a:solidFill>
                <a:srgbClr val="D1190D"/>
              </a:solidFill>
            </a:endParaRPr>
          </a:p>
        </p:txBody>
      </p:sp>
      <p:sp>
        <p:nvSpPr>
          <p:cNvPr id="269" name="Google Shape;269;p4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70" name="Google Shape;270;p4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71" name="Google Shape;271;p42"/>
          <p:cNvSpPr txBox="1"/>
          <p:nvPr/>
        </p:nvSpPr>
        <p:spPr>
          <a:xfrm>
            <a:off x="222919" y="1039819"/>
            <a:ext cx="8322000" cy="400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b="1" sz="1700"/>
          </a:p>
        </p:txBody>
      </p:sp>
      <p:grpSp>
        <p:nvGrpSpPr>
          <p:cNvPr id="272" name="Google Shape;272;p42"/>
          <p:cNvGrpSpPr/>
          <p:nvPr/>
        </p:nvGrpSpPr>
        <p:grpSpPr>
          <a:xfrm>
            <a:off x="312780" y="4766655"/>
            <a:ext cx="2220930" cy="352501"/>
            <a:chOff x="6077925" y="4856850"/>
            <a:chExt cx="6064800" cy="1143000"/>
          </a:xfrm>
        </p:grpSpPr>
        <p:sp>
          <p:nvSpPr>
            <p:cNvPr id="273" name="Google Shape;273;p4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74" name="Google Shape;274;p4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75" name="Google Shape;275;p42"/>
          <p:cNvPicPr preferRelativeResize="0"/>
          <p:nvPr/>
        </p:nvPicPr>
        <p:blipFill>
          <a:blip r:embed="rId5">
            <a:alphaModFix/>
          </a:blip>
          <a:stretch>
            <a:fillRect/>
          </a:stretch>
        </p:blipFill>
        <p:spPr>
          <a:xfrm>
            <a:off x="563475" y="865147"/>
            <a:ext cx="3092332" cy="3652875"/>
          </a:xfrm>
          <a:prstGeom prst="rect">
            <a:avLst/>
          </a:prstGeom>
          <a:noFill/>
          <a:ln>
            <a:noFill/>
          </a:ln>
        </p:spPr>
      </p:pic>
      <p:pic>
        <p:nvPicPr>
          <p:cNvPr id="276" name="Google Shape;276;p42"/>
          <p:cNvPicPr preferRelativeResize="0"/>
          <p:nvPr/>
        </p:nvPicPr>
        <p:blipFill>
          <a:blip r:embed="rId6">
            <a:alphaModFix/>
          </a:blip>
          <a:stretch>
            <a:fillRect/>
          </a:stretch>
        </p:blipFill>
        <p:spPr>
          <a:xfrm>
            <a:off x="3868716" y="1039950"/>
            <a:ext cx="5204100" cy="271955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80" name="Shape 280"/>
        <p:cNvGrpSpPr/>
        <p:nvPr/>
      </p:nvGrpSpPr>
      <p:grpSpPr>
        <a:xfrm>
          <a:off x="0" y="0"/>
          <a:ext cx="0" cy="0"/>
          <a:chOff x="0" y="0"/>
          <a:chExt cx="0" cy="0"/>
        </a:xfrm>
      </p:grpSpPr>
      <p:sp>
        <p:nvSpPr>
          <p:cNvPr id="281" name="Google Shape;281;p4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2" name="Google Shape;282;p4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3" name="Google Shape;283;p4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4" name="Google Shape;284;p43"/>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Electricity and computers…</a:t>
            </a:r>
            <a:endParaRPr u="none">
              <a:solidFill>
                <a:srgbClr val="D1190D"/>
              </a:solidFill>
            </a:endParaRPr>
          </a:p>
        </p:txBody>
      </p:sp>
      <p:sp>
        <p:nvSpPr>
          <p:cNvPr id="285" name="Google Shape;285;p4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86" name="Google Shape;286;p4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87" name="Google Shape;287;p43"/>
          <p:cNvSpPr txBox="1"/>
          <p:nvPr/>
        </p:nvSpPr>
        <p:spPr>
          <a:xfrm>
            <a:off x="222919" y="1039819"/>
            <a:ext cx="8322000" cy="400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b="1" sz="1700"/>
          </a:p>
        </p:txBody>
      </p:sp>
      <p:sp>
        <p:nvSpPr>
          <p:cNvPr id="288" name="Google Shape;288;p43"/>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89" name="Google Shape;289;p43"/>
          <p:cNvGrpSpPr/>
          <p:nvPr/>
        </p:nvGrpSpPr>
        <p:grpSpPr>
          <a:xfrm>
            <a:off x="312780" y="4766655"/>
            <a:ext cx="2220930" cy="352501"/>
            <a:chOff x="6077925" y="4856850"/>
            <a:chExt cx="6064800" cy="1143000"/>
          </a:xfrm>
        </p:grpSpPr>
        <p:sp>
          <p:nvSpPr>
            <p:cNvPr id="290" name="Google Shape;290;p4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91" name="Google Shape;291;p43"/>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92" name="Google Shape;292;p43"/>
          <p:cNvPicPr preferRelativeResize="0"/>
          <p:nvPr/>
        </p:nvPicPr>
        <p:blipFill>
          <a:blip r:embed="rId5">
            <a:alphaModFix/>
          </a:blip>
          <a:stretch>
            <a:fillRect/>
          </a:stretch>
        </p:blipFill>
        <p:spPr>
          <a:xfrm>
            <a:off x="507903" y="1107588"/>
            <a:ext cx="4329845" cy="2166725"/>
          </a:xfrm>
          <a:prstGeom prst="rect">
            <a:avLst/>
          </a:prstGeom>
          <a:noFill/>
          <a:ln>
            <a:noFill/>
          </a:ln>
        </p:spPr>
      </p:pic>
      <p:sp>
        <p:nvSpPr>
          <p:cNvPr id="293" name="Google Shape;293;p43"/>
          <p:cNvSpPr txBox="1"/>
          <p:nvPr/>
        </p:nvSpPr>
        <p:spPr>
          <a:xfrm>
            <a:off x="863606" y="3897281"/>
            <a:ext cx="75618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u="sng">
                <a:solidFill>
                  <a:schemeClr val="hlink"/>
                </a:solidFill>
                <a:latin typeface="Calibri"/>
                <a:ea typeface="Calibri"/>
                <a:cs typeface="Calibri"/>
                <a:sym typeface="Calibri"/>
                <a:hlinkClick r:id="rId6"/>
              </a:rPr>
              <a:t>https://palmetto.com/learning-center/blog/understanding-solar-power-electricity-terms-volts-amps-watts</a:t>
            </a:r>
            <a:endParaRPr sz="1100">
              <a:latin typeface="Calibri"/>
              <a:ea typeface="Calibri"/>
              <a:cs typeface="Calibri"/>
              <a:sym typeface="Calibri"/>
            </a:endParaRPr>
          </a:p>
          <a:p>
            <a:pPr indent="0" lvl="0" marL="0" rtl="0" algn="l">
              <a:spcBef>
                <a:spcPts val="0"/>
              </a:spcBef>
              <a:spcAft>
                <a:spcPts val="0"/>
              </a:spcAft>
              <a:buNone/>
            </a:pPr>
            <a:r>
              <a:rPr lang="en" sz="1100" u="sng">
                <a:solidFill>
                  <a:schemeClr val="hlink"/>
                </a:solidFill>
                <a:latin typeface="Calibri"/>
                <a:ea typeface="Calibri"/>
                <a:cs typeface="Calibri"/>
                <a:sym typeface="Calibri"/>
                <a:hlinkClick r:id="rId7"/>
              </a:rPr>
              <a:t>https://www.thegeekpub.com/243163/what-is-resistance-ohms-electricity-basics/</a:t>
            </a:r>
            <a:r>
              <a:rPr lang="en" sz="1100">
                <a:latin typeface="Calibri"/>
                <a:ea typeface="Calibri"/>
                <a:cs typeface="Calibri"/>
                <a:sym typeface="Calibri"/>
              </a:rPr>
              <a:t> </a:t>
            </a:r>
            <a:endParaRPr sz="1100">
              <a:latin typeface="Calibri"/>
              <a:ea typeface="Calibri"/>
              <a:cs typeface="Calibri"/>
              <a:sym typeface="Calibri"/>
            </a:endParaRPr>
          </a:p>
        </p:txBody>
      </p:sp>
      <p:pic>
        <p:nvPicPr>
          <p:cNvPr id="294" name="Google Shape;294;p43"/>
          <p:cNvPicPr preferRelativeResize="0"/>
          <p:nvPr/>
        </p:nvPicPr>
        <p:blipFill>
          <a:blip r:embed="rId8">
            <a:alphaModFix/>
          </a:blip>
          <a:stretch>
            <a:fillRect/>
          </a:stretch>
        </p:blipFill>
        <p:spPr>
          <a:xfrm>
            <a:off x="4572000" y="2100451"/>
            <a:ext cx="4329850" cy="161632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98" name="Shape 298"/>
        <p:cNvGrpSpPr/>
        <p:nvPr/>
      </p:nvGrpSpPr>
      <p:grpSpPr>
        <a:xfrm>
          <a:off x="0" y="0"/>
          <a:ext cx="0" cy="0"/>
          <a:chOff x="0" y="0"/>
          <a:chExt cx="0" cy="0"/>
        </a:xfrm>
      </p:grpSpPr>
      <p:sp>
        <p:nvSpPr>
          <p:cNvPr id="299" name="Google Shape;299;p4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00" name="Google Shape;300;p4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01" name="Google Shape;301;p4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02" name="Google Shape;302;p44"/>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Computer memory - bits</a:t>
            </a:r>
            <a:endParaRPr u="none">
              <a:solidFill>
                <a:srgbClr val="D1190D"/>
              </a:solidFill>
            </a:endParaRPr>
          </a:p>
        </p:txBody>
      </p:sp>
      <p:sp>
        <p:nvSpPr>
          <p:cNvPr id="303" name="Google Shape;303;p4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04" name="Google Shape;304;p4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305" name="Google Shape;305;p44"/>
          <p:cNvSpPr txBox="1"/>
          <p:nvPr/>
        </p:nvSpPr>
        <p:spPr>
          <a:xfrm>
            <a:off x="166688" y="836034"/>
            <a:ext cx="8585700" cy="9234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t/>
            </a:r>
            <a:endParaRPr b="1" sz="1700"/>
          </a:p>
        </p:txBody>
      </p:sp>
      <p:grpSp>
        <p:nvGrpSpPr>
          <p:cNvPr id="306" name="Google Shape;306;p44"/>
          <p:cNvGrpSpPr/>
          <p:nvPr/>
        </p:nvGrpSpPr>
        <p:grpSpPr>
          <a:xfrm>
            <a:off x="312780" y="4766655"/>
            <a:ext cx="2220930" cy="352501"/>
            <a:chOff x="6077925" y="4856850"/>
            <a:chExt cx="6064800" cy="1143000"/>
          </a:xfrm>
        </p:grpSpPr>
        <p:sp>
          <p:nvSpPr>
            <p:cNvPr id="307" name="Google Shape;307;p4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08" name="Google Shape;308;p44"/>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09" name="Google Shape;309;p44"/>
          <p:cNvPicPr preferRelativeResize="0"/>
          <p:nvPr/>
        </p:nvPicPr>
        <p:blipFill>
          <a:blip r:embed="rId5">
            <a:alphaModFix/>
          </a:blip>
          <a:stretch>
            <a:fillRect/>
          </a:stretch>
        </p:blipFill>
        <p:spPr>
          <a:xfrm>
            <a:off x="152400" y="983848"/>
            <a:ext cx="7278246" cy="3606050"/>
          </a:xfrm>
          <a:prstGeom prst="rect">
            <a:avLst/>
          </a:prstGeom>
          <a:noFill/>
          <a:ln>
            <a:noFill/>
          </a:ln>
        </p:spPr>
      </p:pic>
      <p:pic>
        <p:nvPicPr>
          <p:cNvPr id="310" name="Google Shape;310;p44"/>
          <p:cNvPicPr preferRelativeResize="0"/>
          <p:nvPr/>
        </p:nvPicPr>
        <p:blipFill>
          <a:blip r:embed="rId6">
            <a:alphaModFix/>
          </a:blip>
          <a:stretch>
            <a:fillRect/>
          </a:stretch>
        </p:blipFill>
        <p:spPr>
          <a:xfrm>
            <a:off x="6265275" y="3144556"/>
            <a:ext cx="2570649" cy="1151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8"/>
          <p:cNvSpPr txBox="1"/>
          <p:nvPr>
            <p:ph type="title"/>
          </p:nvPr>
        </p:nvSpPr>
        <p:spPr>
          <a:xfrm>
            <a:off x="311700" y="175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Schedule - Tentative (we may run over on sections but we will be out by 3:00pm)</a:t>
            </a:r>
            <a:endParaRPr/>
          </a:p>
          <a:p>
            <a:pPr indent="0" lvl="0" marL="0" rtl="0" algn="l">
              <a:spcBef>
                <a:spcPts val="0"/>
              </a:spcBef>
              <a:spcAft>
                <a:spcPts val="0"/>
              </a:spcAft>
              <a:buNone/>
            </a:pPr>
            <a:r>
              <a:t/>
            </a:r>
            <a:endParaRPr/>
          </a:p>
        </p:txBody>
      </p:sp>
      <p:sp>
        <p:nvSpPr>
          <p:cNvPr id="82" name="Google Shape;82;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  9:00am -   9:05am - Welcome</a:t>
            </a:r>
            <a:endParaRPr/>
          </a:p>
          <a:p>
            <a:pPr indent="-342900" lvl="0" marL="457200" rtl="0" algn="l">
              <a:spcBef>
                <a:spcPts val="0"/>
              </a:spcBef>
              <a:spcAft>
                <a:spcPts val="0"/>
              </a:spcAft>
              <a:buSzPts val="1800"/>
              <a:buChar char="●"/>
            </a:pPr>
            <a:r>
              <a:rPr lang="en"/>
              <a:t>  9:05am -   9:15am - NJDOE Required Data Collection</a:t>
            </a:r>
            <a:endParaRPr/>
          </a:p>
          <a:p>
            <a:pPr indent="-342900" lvl="0" marL="457200" rtl="0" algn="l">
              <a:spcBef>
                <a:spcPts val="0"/>
              </a:spcBef>
              <a:spcAft>
                <a:spcPts val="0"/>
              </a:spcAft>
              <a:buSzPts val="1800"/>
              <a:buChar char="●"/>
            </a:pPr>
            <a:r>
              <a:rPr lang="en"/>
              <a:t>  9:20am -  10:30am - Basics of Computer Science</a:t>
            </a:r>
            <a:endParaRPr/>
          </a:p>
          <a:p>
            <a:pPr indent="-342900" lvl="0" marL="457200" rtl="0" algn="l">
              <a:spcBef>
                <a:spcPts val="0"/>
              </a:spcBef>
              <a:spcAft>
                <a:spcPts val="0"/>
              </a:spcAft>
              <a:buSzPts val="1800"/>
              <a:buChar char="●"/>
            </a:pPr>
            <a:r>
              <a:rPr lang="en"/>
              <a:t>10:20am - 10:30am - Break</a:t>
            </a:r>
            <a:endParaRPr/>
          </a:p>
          <a:p>
            <a:pPr indent="-342900" lvl="0" marL="457200" rtl="0" algn="l">
              <a:spcBef>
                <a:spcPts val="0"/>
              </a:spcBef>
              <a:spcAft>
                <a:spcPts val="0"/>
              </a:spcAft>
              <a:buSzPts val="1800"/>
              <a:buChar char="●"/>
            </a:pPr>
            <a:r>
              <a:rPr lang="en"/>
              <a:t>10</a:t>
            </a:r>
            <a:r>
              <a:rPr lang="en"/>
              <a:t>:30am - 11:15am - Computer Systems</a:t>
            </a:r>
            <a:endParaRPr/>
          </a:p>
          <a:p>
            <a:pPr indent="-342900" lvl="0" marL="457200" rtl="0" algn="l">
              <a:spcBef>
                <a:spcPts val="0"/>
              </a:spcBef>
              <a:spcAft>
                <a:spcPts val="0"/>
              </a:spcAft>
              <a:buSzPts val="1800"/>
              <a:buChar char="●"/>
            </a:pPr>
            <a:r>
              <a:rPr lang="en"/>
              <a:t>11:15am - 12:00am - Networks and the Internet</a:t>
            </a:r>
            <a:endParaRPr/>
          </a:p>
          <a:p>
            <a:pPr indent="-342900" lvl="0" marL="457200" rtl="0" algn="l">
              <a:spcBef>
                <a:spcPts val="0"/>
              </a:spcBef>
              <a:spcAft>
                <a:spcPts val="0"/>
              </a:spcAft>
              <a:buSzPts val="1800"/>
              <a:buChar char="●"/>
            </a:pPr>
            <a:r>
              <a:rPr lang="en"/>
              <a:t>11:45am - 12:30pm - Working Lunch - Pedagogy and CS Education</a:t>
            </a:r>
            <a:endParaRPr/>
          </a:p>
          <a:p>
            <a:pPr indent="-342900" lvl="0" marL="457200" rtl="0" algn="l">
              <a:spcBef>
                <a:spcPts val="0"/>
              </a:spcBef>
              <a:spcAft>
                <a:spcPts val="0"/>
              </a:spcAft>
              <a:buSzPts val="1800"/>
              <a:buChar char="●"/>
            </a:pPr>
            <a:r>
              <a:rPr lang="en"/>
              <a:t>12:30pm -   1:15pm - Data and Analysis</a:t>
            </a:r>
            <a:endParaRPr/>
          </a:p>
          <a:p>
            <a:pPr indent="-342900" lvl="0" marL="457200" rtl="0" algn="l">
              <a:spcBef>
                <a:spcPts val="0"/>
              </a:spcBef>
              <a:spcAft>
                <a:spcPts val="0"/>
              </a:spcAft>
              <a:buSzPts val="1800"/>
              <a:buChar char="●"/>
            </a:pPr>
            <a:r>
              <a:rPr lang="en"/>
              <a:t>1:15pm -   2:30pm - Algorithms and Programming (please take break on your own during programming)</a:t>
            </a:r>
            <a:endParaRPr/>
          </a:p>
          <a:p>
            <a:pPr indent="-342900" lvl="0" marL="457200" rtl="0" algn="l">
              <a:spcBef>
                <a:spcPts val="0"/>
              </a:spcBef>
              <a:spcAft>
                <a:spcPts val="0"/>
              </a:spcAft>
              <a:buSzPts val="1800"/>
              <a:buChar char="●"/>
            </a:pPr>
            <a:r>
              <a:rPr lang="en"/>
              <a:t>2:30pm -   3:00pm - Impacts of Computing</a:t>
            </a:r>
            <a:endParaRPr/>
          </a:p>
        </p:txBody>
      </p:sp>
      <p:sp>
        <p:nvSpPr>
          <p:cNvPr id="83" name="Google Shape;83;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14" name="Shape 314"/>
        <p:cNvGrpSpPr/>
        <p:nvPr/>
      </p:nvGrpSpPr>
      <p:grpSpPr>
        <a:xfrm>
          <a:off x="0" y="0"/>
          <a:ext cx="0" cy="0"/>
          <a:chOff x="0" y="0"/>
          <a:chExt cx="0" cy="0"/>
        </a:xfrm>
      </p:grpSpPr>
      <p:sp>
        <p:nvSpPr>
          <p:cNvPr id="315" name="Google Shape;315;p4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16" name="Google Shape;316;p4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17" name="Google Shape;317;p4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18" name="Google Shape;318;p45"/>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Counting by binary</a:t>
            </a:r>
            <a:endParaRPr u="none">
              <a:solidFill>
                <a:srgbClr val="D1190D"/>
              </a:solidFill>
            </a:endParaRPr>
          </a:p>
        </p:txBody>
      </p:sp>
      <p:sp>
        <p:nvSpPr>
          <p:cNvPr id="319" name="Google Shape;319;p4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20" name="Google Shape;320;p4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grpSp>
        <p:nvGrpSpPr>
          <p:cNvPr id="321" name="Google Shape;321;p45"/>
          <p:cNvGrpSpPr/>
          <p:nvPr/>
        </p:nvGrpSpPr>
        <p:grpSpPr>
          <a:xfrm>
            <a:off x="312780" y="4766655"/>
            <a:ext cx="2220930" cy="352501"/>
            <a:chOff x="6077925" y="4856850"/>
            <a:chExt cx="6064800" cy="1143000"/>
          </a:xfrm>
        </p:grpSpPr>
        <p:sp>
          <p:nvSpPr>
            <p:cNvPr id="322" name="Google Shape;322;p4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23" name="Google Shape;323;p45"/>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24" name="Google Shape;324;p45"/>
          <p:cNvPicPr preferRelativeResize="0"/>
          <p:nvPr/>
        </p:nvPicPr>
        <p:blipFill>
          <a:blip r:embed="rId5">
            <a:alphaModFix/>
          </a:blip>
          <a:stretch>
            <a:fillRect/>
          </a:stretch>
        </p:blipFill>
        <p:spPr>
          <a:xfrm>
            <a:off x="152400" y="1514594"/>
            <a:ext cx="8839203" cy="21917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28" name="Shape 328"/>
        <p:cNvGrpSpPr/>
        <p:nvPr/>
      </p:nvGrpSpPr>
      <p:grpSpPr>
        <a:xfrm>
          <a:off x="0" y="0"/>
          <a:ext cx="0" cy="0"/>
          <a:chOff x="0" y="0"/>
          <a:chExt cx="0" cy="0"/>
        </a:xfrm>
      </p:grpSpPr>
      <p:sp>
        <p:nvSpPr>
          <p:cNvPr id="329" name="Google Shape;329;p4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0" name="Google Shape;330;p4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1" name="Google Shape;331;p4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2" name="Google Shape;332;p46"/>
          <p:cNvSpPr txBox="1"/>
          <p:nvPr>
            <p:ph type="title"/>
          </p:nvPr>
        </p:nvSpPr>
        <p:spPr>
          <a:xfrm>
            <a:off x="633431" y="266222"/>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333" name="Google Shape;333;p4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34" name="Google Shape;334;p4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grpSp>
        <p:nvGrpSpPr>
          <p:cNvPr id="335" name="Google Shape;335;p46"/>
          <p:cNvGrpSpPr/>
          <p:nvPr/>
        </p:nvGrpSpPr>
        <p:grpSpPr>
          <a:xfrm>
            <a:off x="312780" y="4766655"/>
            <a:ext cx="2220930" cy="352501"/>
            <a:chOff x="6077925" y="4856850"/>
            <a:chExt cx="6064800" cy="1143000"/>
          </a:xfrm>
        </p:grpSpPr>
        <p:sp>
          <p:nvSpPr>
            <p:cNvPr id="336" name="Google Shape;336;p4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37" name="Google Shape;337;p46"/>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38" name="Google Shape;338;p46"/>
          <p:cNvPicPr preferRelativeResize="0"/>
          <p:nvPr/>
        </p:nvPicPr>
        <p:blipFill>
          <a:blip r:embed="rId5">
            <a:alphaModFix/>
          </a:blip>
          <a:stretch>
            <a:fillRect/>
          </a:stretch>
        </p:blipFill>
        <p:spPr>
          <a:xfrm>
            <a:off x="6753994" y="1433897"/>
            <a:ext cx="2275706" cy="2275706"/>
          </a:xfrm>
          <a:prstGeom prst="rect">
            <a:avLst/>
          </a:prstGeom>
          <a:noFill/>
          <a:ln>
            <a:noFill/>
          </a:ln>
        </p:spPr>
      </p:pic>
      <p:pic>
        <p:nvPicPr>
          <p:cNvPr id="339" name="Google Shape;339;p46"/>
          <p:cNvPicPr preferRelativeResize="0"/>
          <p:nvPr/>
        </p:nvPicPr>
        <p:blipFill>
          <a:blip r:embed="rId6">
            <a:alphaModFix/>
          </a:blip>
          <a:stretch>
            <a:fillRect/>
          </a:stretch>
        </p:blipFill>
        <p:spPr>
          <a:xfrm>
            <a:off x="4285822" y="983222"/>
            <a:ext cx="2315771" cy="2965555"/>
          </a:xfrm>
          <a:prstGeom prst="rect">
            <a:avLst/>
          </a:prstGeom>
          <a:noFill/>
          <a:ln>
            <a:noFill/>
          </a:ln>
        </p:spPr>
      </p:pic>
      <p:pic>
        <p:nvPicPr>
          <p:cNvPr id="340" name="Google Shape;340;p46"/>
          <p:cNvPicPr preferRelativeResize="0"/>
          <p:nvPr/>
        </p:nvPicPr>
        <p:blipFill>
          <a:blip r:embed="rId7">
            <a:alphaModFix/>
          </a:blip>
          <a:stretch>
            <a:fillRect/>
          </a:stretch>
        </p:blipFill>
        <p:spPr>
          <a:xfrm>
            <a:off x="152400" y="983222"/>
            <a:ext cx="3981025" cy="325790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44" name="Shape 344"/>
        <p:cNvGrpSpPr/>
        <p:nvPr/>
      </p:nvGrpSpPr>
      <p:grpSpPr>
        <a:xfrm>
          <a:off x="0" y="0"/>
          <a:ext cx="0" cy="0"/>
          <a:chOff x="0" y="0"/>
          <a:chExt cx="0" cy="0"/>
        </a:xfrm>
      </p:grpSpPr>
      <p:sp>
        <p:nvSpPr>
          <p:cNvPr id="345" name="Google Shape;345;p4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6" name="Google Shape;346;p4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7" name="Google Shape;347;p4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8" name="Google Shape;348;p47"/>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Computer Systems</a:t>
            </a:r>
            <a:endParaRPr u="none">
              <a:solidFill>
                <a:srgbClr val="D1190D"/>
              </a:solidFill>
            </a:endParaRPr>
          </a:p>
        </p:txBody>
      </p:sp>
      <p:sp>
        <p:nvSpPr>
          <p:cNvPr id="349" name="Google Shape;349;p4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50" name="Google Shape;350;p4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51" name="Google Shape;351;p47"/>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352" name="Google Shape;352;p47"/>
          <p:cNvGrpSpPr/>
          <p:nvPr/>
        </p:nvGrpSpPr>
        <p:grpSpPr>
          <a:xfrm>
            <a:off x="312780" y="4766655"/>
            <a:ext cx="2220930" cy="352501"/>
            <a:chOff x="6077925" y="4856850"/>
            <a:chExt cx="6064800" cy="1143000"/>
          </a:xfrm>
        </p:grpSpPr>
        <p:sp>
          <p:nvSpPr>
            <p:cNvPr id="353" name="Google Shape;353;p4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54" name="Google Shape;354;p47"/>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55" name="Google Shape;355;p47"/>
          <p:cNvPicPr preferRelativeResize="0"/>
          <p:nvPr/>
        </p:nvPicPr>
        <p:blipFill>
          <a:blip r:embed="rId5">
            <a:alphaModFix/>
          </a:blip>
          <a:stretch>
            <a:fillRect/>
          </a:stretch>
        </p:blipFill>
        <p:spPr>
          <a:xfrm>
            <a:off x="222919" y="1177097"/>
            <a:ext cx="2263437" cy="3196910"/>
          </a:xfrm>
          <a:prstGeom prst="rect">
            <a:avLst/>
          </a:prstGeom>
          <a:noFill/>
          <a:ln>
            <a:noFill/>
          </a:ln>
        </p:spPr>
      </p:pic>
      <p:pic>
        <p:nvPicPr>
          <p:cNvPr id="356" name="Google Shape;356;p47"/>
          <p:cNvPicPr preferRelativeResize="0"/>
          <p:nvPr/>
        </p:nvPicPr>
        <p:blipFill>
          <a:blip r:embed="rId6">
            <a:alphaModFix/>
          </a:blip>
          <a:stretch>
            <a:fillRect/>
          </a:stretch>
        </p:blipFill>
        <p:spPr>
          <a:xfrm>
            <a:off x="6106688" y="1388100"/>
            <a:ext cx="2629595" cy="2629595"/>
          </a:xfrm>
          <a:prstGeom prst="rect">
            <a:avLst/>
          </a:prstGeom>
          <a:noFill/>
          <a:ln>
            <a:noFill/>
          </a:ln>
        </p:spPr>
      </p:pic>
      <p:sp>
        <p:nvSpPr>
          <p:cNvPr id="357" name="Google Shape;357;p47"/>
          <p:cNvSpPr/>
          <p:nvPr/>
        </p:nvSpPr>
        <p:spPr>
          <a:xfrm>
            <a:off x="2571750" y="2530106"/>
            <a:ext cx="3217200" cy="8433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8" name="Google Shape;358;p47"/>
          <p:cNvSpPr txBox="1"/>
          <p:nvPr/>
        </p:nvSpPr>
        <p:spPr>
          <a:xfrm>
            <a:off x="2977819" y="1218206"/>
            <a:ext cx="2852700" cy="1062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How do they talk to each other?</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How does the computer know what to do?</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62" name="Shape 362"/>
        <p:cNvGrpSpPr/>
        <p:nvPr/>
      </p:nvGrpSpPr>
      <p:grpSpPr>
        <a:xfrm>
          <a:off x="0" y="0"/>
          <a:ext cx="0" cy="0"/>
          <a:chOff x="0" y="0"/>
          <a:chExt cx="0" cy="0"/>
        </a:xfrm>
      </p:grpSpPr>
      <p:sp>
        <p:nvSpPr>
          <p:cNvPr id="363" name="Google Shape;363;p4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4" name="Google Shape;364;p4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5" name="Google Shape;365;p4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6" name="Google Shape;366;p48"/>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The Central Processing Unit: The Brains of the Computer</a:t>
            </a:r>
            <a:endParaRPr u="none">
              <a:solidFill>
                <a:srgbClr val="D1190D"/>
              </a:solidFill>
            </a:endParaRPr>
          </a:p>
        </p:txBody>
      </p:sp>
      <p:sp>
        <p:nvSpPr>
          <p:cNvPr id="367" name="Google Shape;367;p4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68" name="Google Shape;368;p4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69" name="Google Shape;369;p4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370" name="Google Shape;370;p48"/>
          <p:cNvGrpSpPr/>
          <p:nvPr/>
        </p:nvGrpSpPr>
        <p:grpSpPr>
          <a:xfrm>
            <a:off x="312780" y="4766655"/>
            <a:ext cx="2220930" cy="352501"/>
            <a:chOff x="6077925" y="4856850"/>
            <a:chExt cx="6064800" cy="1143000"/>
          </a:xfrm>
        </p:grpSpPr>
        <p:sp>
          <p:nvSpPr>
            <p:cNvPr id="371" name="Google Shape;371;p4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72" name="Google Shape;372;p4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73" name="Google Shape;373;p48"/>
          <p:cNvPicPr preferRelativeResize="0"/>
          <p:nvPr/>
        </p:nvPicPr>
        <p:blipFill>
          <a:blip r:embed="rId5">
            <a:alphaModFix/>
          </a:blip>
          <a:stretch>
            <a:fillRect/>
          </a:stretch>
        </p:blipFill>
        <p:spPr>
          <a:xfrm>
            <a:off x="3683679" y="849656"/>
            <a:ext cx="5329515" cy="3444188"/>
          </a:xfrm>
          <a:prstGeom prst="rect">
            <a:avLst/>
          </a:prstGeom>
          <a:noFill/>
          <a:ln>
            <a:noFill/>
          </a:ln>
        </p:spPr>
      </p:pic>
      <p:pic>
        <p:nvPicPr>
          <p:cNvPr id="374" name="Google Shape;374;p48"/>
          <p:cNvPicPr preferRelativeResize="0"/>
          <p:nvPr/>
        </p:nvPicPr>
        <p:blipFill>
          <a:blip r:embed="rId6">
            <a:alphaModFix/>
          </a:blip>
          <a:stretch>
            <a:fillRect/>
          </a:stretch>
        </p:blipFill>
        <p:spPr>
          <a:xfrm>
            <a:off x="103700" y="1006519"/>
            <a:ext cx="3058729" cy="305872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78" name="Shape 378"/>
        <p:cNvGrpSpPr/>
        <p:nvPr/>
      </p:nvGrpSpPr>
      <p:grpSpPr>
        <a:xfrm>
          <a:off x="0" y="0"/>
          <a:ext cx="0" cy="0"/>
          <a:chOff x="0" y="0"/>
          <a:chExt cx="0" cy="0"/>
        </a:xfrm>
      </p:grpSpPr>
      <p:sp>
        <p:nvSpPr>
          <p:cNvPr id="379" name="Google Shape;379;p4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0" name="Google Shape;380;p4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1" name="Google Shape;381;p4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2" name="Google Shape;382;p49"/>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Machine Cycle</a:t>
            </a:r>
            <a:endParaRPr u="none">
              <a:solidFill>
                <a:srgbClr val="D1190D"/>
              </a:solidFill>
            </a:endParaRPr>
          </a:p>
        </p:txBody>
      </p:sp>
      <p:sp>
        <p:nvSpPr>
          <p:cNvPr id="383" name="Google Shape;383;p4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84" name="Google Shape;384;p4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85" name="Google Shape;385;p49"/>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86" name="Google Shape;386;p4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387" name="Google Shape;387;p49"/>
          <p:cNvGrpSpPr/>
          <p:nvPr/>
        </p:nvGrpSpPr>
        <p:grpSpPr>
          <a:xfrm>
            <a:off x="312780" y="4766655"/>
            <a:ext cx="2220930" cy="352501"/>
            <a:chOff x="6077925" y="4856850"/>
            <a:chExt cx="6064800" cy="1143000"/>
          </a:xfrm>
        </p:grpSpPr>
        <p:sp>
          <p:nvSpPr>
            <p:cNvPr id="388" name="Google Shape;388;p4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89" name="Google Shape;389;p49"/>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90" name="Google Shape;390;p49"/>
          <p:cNvPicPr preferRelativeResize="0"/>
          <p:nvPr/>
        </p:nvPicPr>
        <p:blipFill>
          <a:blip r:embed="rId5">
            <a:alphaModFix/>
          </a:blip>
          <a:stretch>
            <a:fillRect/>
          </a:stretch>
        </p:blipFill>
        <p:spPr>
          <a:xfrm>
            <a:off x="2406477" y="1236113"/>
            <a:ext cx="4105968" cy="328804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94" name="Shape 394"/>
        <p:cNvGrpSpPr/>
        <p:nvPr/>
      </p:nvGrpSpPr>
      <p:grpSpPr>
        <a:xfrm>
          <a:off x="0" y="0"/>
          <a:ext cx="0" cy="0"/>
          <a:chOff x="0" y="0"/>
          <a:chExt cx="0" cy="0"/>
        </a:xfrm>
      </p:grpSpPr>
      <p:sp>
        <p:nvSpPr>
          <p:cNvPr id="395" name="Google Shape;395;p5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6" name="Google Shape;396;p5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7" name="Google Shape;397;p5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98" name="Google Shape;398;p50"/>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Motherboard and integrating with additional hardware</a:t>
            </a:r>
            <a:endParaRPr u="none">
              <a:solidFill>
                <a:srgbClr val="D1190D"/>
              </a:solidFill>
            </a:endParaRPr>
          </a:p>
        </p:txBody>
      </p:sp>
      <p:sp>
        <p:nvSpPr>
          <p:cNvPr id="399" name="Google Shape;399;p5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00" name="Google Shape;400;p5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01" name="Google Shape;401;p50"/>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02" name="Google Shape;402;p5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03" name="Google Shape;403;p50"/>
          <p:cNvGrpSpPr/>
          <p:nvPr/>
        </p:nvGrpSpPr>
        <p:grpSpPr>
          <a:xfrm>
            <a:off x="312780" y="4766655"/>
            <a:ext cx="2220930" cy="352501"/>
            <a:chOff x="6077925" y="4856850"/>
            <a:chExt cx="6064800" cy="1143000"/>
          </a:xfrm>
        </p:grpSpPr>
        <p:sp>
          <p:nvSpPr>
            <p:cNvPr id="404" name="Google Shape;404;p5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05" name="Google Shape;405;p50"/>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06" name="Google Shape;406;p50"/>
          <p:cNvPicPr preferRelativeResize="0"/>
          <p:nvPr/>
        </p:nvPicPr>
        <p:blipFill>
          <a:blip r:embed="rId5">
            <a:alphaModFix/>
          </a:blip>
          <a:stretch>
            <a:fillRect/>
          </a:stretch>
        </p:blipFill>
        <p:spPr>
          <a:xfrm>
            <a:off x="1801238" y="1226965"/>
            <a:ext cx="5316454" cy="333834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10" name="Shape 410"/>
        <p:cNvGrpSpPr/>
        <p:nvPr/>
      </p:nvGrpSpPr>
      <p:grpSpPr>
        <a:xfrm>
          <a:off x="0" y="0"/>
          <a:ext cx="0" cy="0"/>
          <a:chOff x="0" y="0"/>
          <a:chExt cx="0" cy="0"/>
        </a:xfrm>
      </p:grpSpPr>
      <p:sp>
        <p:nvSpPr>
          <p:cNvPr id="411" name="Google Shape;411;p5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2" name="Google Shape;412;p5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3" name="Google Shape;413;p5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14" name="Google Shape;414;p51"/>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Hardware and Software Together - General Computer</a:t>
            </a:r>
            <a:endParaRPr u="none">
              <a:solidFill>
                <a:srgbClr val="D1190D"/>
              </a:solidFill>
            </a:endParaRPr>
          </a:p>
        </p:txBody>
      </p:sp>
      <p:sp>
        <p:nvSpPr>
          <p:cNvPr id="415" name="Google Shape;415;p5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16" name="Google Shape;416;p5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17" name="Google Shape;417;p51"/>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18" name="Google Shape;418;p5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19" name="Google Shape;419;p51"/>
          <p:cNvGrpSpPr/>
          <p:nvPr/>
        </p:nvGrpSpPr>
        <p:grpSpPr>
          <a:xfrm>
            <a:off x="312780" y="4766655"/>
            <a:ext cx="2220930" cy="352501"/>
            <a:chOff x="6077925" y="4856850"/>
            <a:chExt cx="6064800" cy="1143000"/>
          </a:xfrm>
        </p:grpSpPr>
        <p:sp>
          <p:nvSpPr>
            <p:cNvPr id="420" name="Google Shape;420;p5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21" name="Google Shape;421;p51"/>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22" name="Google Shape;422;p51"/>
          <p:cNvPicPr preferRelativeResize="0"/>
          <p:nvPr/>
        </p:nvPicPr>
        <p:blipFill>
          <a:blip r:embed="rId5">
            <a:alphaModFix/>
          </a:blip>
          <a:stretch>
            <a:fillRect/>
          </a:stretch>
        </p:blipFill>
        <p:spPr>
          <a:xfrm>
            <a:off x="114300" y="1431094"/>
            <a:ext cx="2071688" cy="1243013"/>
          </a:xfrm>
          <a:prstGeom prst="rect">
            <a:avLst/>
          </a:prstGeom>
          <a:noFill/>
          <a:ln>
            <a:noFill/>
          </a:ln>
        </p:spPr>
      </p:pic>
      <p:pic>
        <p:nvPicPr>
          <p:cNvPr id="423" name="Google Shape;423;p51"/>
          <p:cNvPicPr preferRelativeResize="0"/>
          <p:nvPr/>
        </p:nvPicPr>
        <p:blipFill>
          <a:blip r:embed="rId6">
            <a:alphaModFix/>
          </a:blip>
          <a:stretch>
            <a:fillRect/>
          </a:stretch>
        </p:blipFill>
        <p:spPr>
          <a:xfrm>
            <a:off x="2696456" y="2503519"/>
            <a:ext cx="3246440" cy="2034741"/>
          </a:xfrm>
          <a:prstGeom prst="rect">
            <a:avLst/>
          </a:prstGeom>
          <a:noFill/>
          <a:ln>
            <a:noFill/>
          </a:ln>
        </p:spPr>
      </p:pic>
      <p:pic>
        <p:nvPicPr>
          <p:cNvPr id="424" name="Google Shape;424;p51"/>
          <p:cNvPicPr preferRelativeResize="0"/>
          <p:nvPr/>
        </p:nvPicPr>
        <p:blipFill>
          <a:blip r:embed="rId7">
            <a:alphaModFix/>
          </a:blip>
          <a:stretch>
            <a:fillRect/>
          </a:stretch>
        </p:blipFill>
        <p:spPr>
          <a:xfrm>
            <a:off x="6005116" y="947212"/>
            <a:ext cx="2796056" cy="1714650"/>
          </a:xfrm>
          <a:prstGeom prst="rect">
            <a:avLst/>
          </a:prstGeom>
          <a:noFill/>
          <a:ln>
            <a:noFill/>
          </a:ln>
        </p:spPr>
      </p:pic>
      <p:sp>
        <p:nvSpPr>
          <p:cNvPr id="425" name="Google Shape;425;p51"/>
          <p:cNvSpPr/>
          <p:nvPr/>
        </p:nvSpPr>
        <p:spPr>
          <a:xfrm rot="5400000">
            <a:off x="2418192" y="1517451"/>
            <a:ext cx="879300" cy="13437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6" name="Google Shape;426;p51"/>
          <p:cNvSpPr/>
          <p:nvPr/>
        </p:nvSpPr>
        <p:spPr>
          <a:xfrm>
            <a:off x="5427004" y="1215276"/>
            <a:ext cx="879300" cy="13437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7" name="Google Shape;427;p51"/>
          <p:cNvSpPr txBox="1"/>
          <p:nvPr/>
        </p:nvSpPr>
        <p:spPr>
          <a:xfrm>
            <a:off x="2118094" y="851475"/>
            <a:ext cx="21891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CPU does the “math” to create the actions”</a:t>
            </a:r>
            <a:endParaRPr b="1" sz="1500">
              <a:latin typeface="Calibri"/>
              <a:ea typeface="Calibri"/>
              <a:cs typeface="Calibri"/>
              <a:sym typeface="Calibri"/>
            </a:endParaRPr>
          </a:p>
        </p:txBody>
      </p:sp>
      <p:sp>
        <p:nvSpPr>
          <p:cNvPr id="428" name="Google Shape;428;p51"/>
          <p:cNvSpPr txBox="1"/>
          <p:nvPr/>
        </p:nvSpPr>
        <p:spPr>
          <a:xfrm>
            <a:off x="76781" y="3535556"/>
            <a:ext cx="2457300" cy="1062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Motherboard holds the CPU and connects it to other devices like memory, hard drive USB - peripherals.</a:t>
            </a:r>
            <a:endParaRPr b="1" sz="1500">
              <a:latin typeface="Calibri"/>
              <a:ea typeface="Calibri"/>
              <a:cs typeface="Calibri"/>
              <a:sym typeface="Calibri"/>
            </a:endParaRPr>
          </a:p>
        </p:txBody>
      </p:sp>
      <p:sp>
        <p:nvSpPr>
          <p:cNvPr id="429" name="Google Shape;429;p51"/>
          <p:cNvSpPr txBox="1"/>
          <p:nvPr/>
        </p:nvSpPr>
        <p:spPr>
          <a:xfrm>
            <a:off x="6257569" y="2863294"/>
            <a:ext cx="2665500" cy="1293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hard drive holds our programs.  When we want to use the program, it is loaded into memory and run on the CPU.</a:t>
            </a:r>
            <a:endParaRPr b="1" sz="15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33" name="Shape 433"/>
        <p:cNvGrpSpPr/>
        <p:nvPr/>
      </p:nvGrpSpPr>
      <p:grpSpPr>
        <a:xfrm>
          <a:off x="0" y="0"/>
          <a:ext cx="0" cy="0"/>
          <a:chOff x="0" y="0"/>
          <a:chExt cx="0" cy="0"/>
        </a:xfrm>
      </p:grpSpPr>
      <p:sp>
        <p:nvSpPr>
          <p:cNvPr id="434" name="Google Shape;434;p5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5" name="Google Shape;435;p5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6" name="Google Shape;436;p5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7" name="Google Shape;437;p52"/>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Hardware and Software Together</a:t>
            </a:r>
            <a:endParaRPr u="none">
              <a:solidFill>
                <a:srgbClr val="D1190D"/>
              </a:solidFill>
            </a:endParaRPr>
          </a:p>
        </p:txBody>
      </p:sp>
      <p:sp>
        <p:nvSpPr>
          <p:cNvPr id="438" name="Google Shape;438;p5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39" name="Google Shape;439;p5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40" name="Google Shape;440;p52"/>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41" name="Google Shape;441;p5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42" name="Google Shape;442;p52"/>
          <p:cNvGrpSpPr/>
          <p:nvPr/>
        </p:nvGrpSpPr>
        <p:grpSpPr>
          <a:xfrm>
            <a:off x="312780" y="4766655"/>
            <a:ext cx="2220930" cy="352501"/>
            <a:chOff x="6077925" y="4856850"/>
            <a:chExt cx="6064800" cy="1143000"/>
          </a:xfrm>
        </p:grpSpPr>
        <p:sp>
          <p:nvSpPr>
            <p:cNvPr id="443" name="Google Shape;443;p5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44" name="Google Shape;444;p5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45" name="Google Shape;445;p52"/>
          <p:cNvPicPr preferRelativeResize="0"/>
          <p:nvPr/>
        </p:nvPicPr>
        <p:blipFill>
          <a:blip r:embed="rId5">
            <a:alphaModFix/>
          </a:blip>
          <a:stretch>
            <a:fillRect/>
          </a:stretch>
        </p:blipFill>
        <p:spPr>
          <a:xfrm>
            <a:off x="3055773" y="1064991"/>
            <a:ext cx="3292482" cy="3396769"/>
          </a:xfrm>
          <a:prstGeom prst="rect">
            <a:avLst/>
          </a:prstGeom>
          <a:noFill/>
          <a:ln>
            <a:noFill/>
          </a:ln>
        </p:spPr>
      </p:pic>
      <p:sp>
        <p:nvSpPr>
          <p:cNvPr id="446" name="Google Shape;446;p52"/>
          <p:cNvSpPr txBox="1"/>
          <p:nvPr/>
        </p:nvSpPr>
        <p:spPr>
          <a:xfrm>
            <a:off x="222919" y="2967413"/>
            <a:ext cx="26760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Program that manages all</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of the Computer’s resources</a:t>
            </a:r>
            <a:endParaRPr b="1" sz="1500">
              <a:latin typeface="Calibri"/>
              <a:ea typeface="Calibri"/>
              <a:cs typeface="Calibri"/>
              <a:sym typeface="Calibri"/>
            </a:endParaRPr>
          </a:p>
        </p:txBody>
      </p:sp>
      <p:sp>
        <p:nvSpPr>
          <p:cNvPr id="447" name="Google Shape;447;p52"/>
          <p:cNvSpPr txBox="1"/>
          <p:nvPr/>
        </p:nvSpPr>
        <p:spPr>
          <a:xfrm>
            <a:off x="6413756" y="2071969"/>
            <a:ext cx="27303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program that does the thing I want to do.</a:t>
            </a:r>
            <a:endParaRPr b="1" sz="15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51" name="Shape 451"/>
        <p:cNvGrpSpPr/>
        <p:nvPr/>
      </p:nvGrpSpPr>
      <p:grpSpPr>
        <a:xfrm>
          <a:off x="0" y="0"/>
          <a:ext cx="0" cy="0"/>
          <a:chOff x="0" y="0"/>
          <a:chExt cx="0" cy="0"/>
        </a:xfrm>
      </p:grpSpPr>
      <p:sp>
        <p:nvSpPr>
          <p:cNvPr id="452" name="Google Shape;452;p5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3" name="Google Shape;453;p5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4" name="Google Shape;454;p5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5" name="Google Shape;455;p53"/>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Connections for a Computer System </a:t>
            </a:r>
            <a:endParaRPr u="none">
              <a:solidFill>
                <a:srgbClr val="D1190D"/>
              </a:solidFill>
            </a:endParaRPr>
          </a:p>
        </p:txBody>
      </p:sp>
      <p:sp>
        <p:nvSpPr>
          <p:cNvPr id="456" name="Google Shape;456;p5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57" name="Google Shape;457;p5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58" name="Google Shape;458;p53"/>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59" name="Google Shape;459;p53"/>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60" name="Google Shape;460;p53"/>
          <p:cNvGrpSpPr/>
          <p:nvPr/>
        </p:nvGrpSpPr>
        <p:grpSpPr>
          <a:xfrm>
            <a:off x="312780" y="4766655"/>
            <a:ext cx="2220930" cy="352501"/>
            <a:chOff x="6077925" y="4856850"/>
            <a:chExt cx="6064800" cy="1143000"/>
          </a:xfrm>
        </p:grpSpPr>
        <p:sp>
          <p:nvSpPr>
            <p:cNvPr id="461" name="Google Shape;461;p5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62" name="Google Shape;462;p53"/>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63" name="Google Shape;463;p53"/>
          <p:cNvPicPr preferRelativeResize="0"/>
          <p:nvPr/>
        </p:nvPicPr>
        <p:blipFill>
          <a:blip r:embed="rId5">
            <a:alphaModFix/>
          </a:blip>
          <a:stretch>
            <a:fillRect/>
          </a:stretch>
        </p:blipFill>
        <p:spPr>
          <a:xfrm>
            <a:off x="973675" y="884103"/>
            <a:ext cx="6472850" cy="36253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67" name="Shape 467"/>
        <p:cNvGrpSpPr/>
        <p:nvPr/>
      </p:nvGrpSpPr>
      <p:grpSpPr>
        <a:xfrm>
          <a:off x="0" y="0"/>
          <a:ext cx="0" cy="0"/>
          <a:chOff x="0" y="0"/>
          <a:chExt cx="0" cy="0"/>
        </a:xfrm>
      </p:grpSpPr>
      <p:sp>
        <p:nvSpPr>
          <p:cNvPr id="468" name="Google Shape;468;p5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9" name="Google Shape;469;p5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0" name="Google Shape;470;p5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1" name="Google Shape;471;p54"/>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Connections for a Computer System </a:t>
            </a:r>
            <a:endParaRPr u="none">
              <a:solidFill>
                <a:srgbClr val="D1190D"/>
              </a:solidFill>
            </a:endParaRPr>
          </a:p>
        </p:txBody>
      </p:sp>
      <p:sp>
        <p:nvSpPr>
          <p:cNvPr id="472" name="Google Shape;472;p5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73" name="Google Shape;473;p5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74" name="Google Shape;474;p54"/>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75" name="Google Shape;475;p5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76" name="Google Shape;476;p54"/>
          <p:cNvGrpSpPr/>
          <p:nvPr/>
        </p:nvGrpSpPr>
        <p:grpSpPr>
          <a:xfrm>
            <a:off x="312780" y="4766655"/>
            <a:ext cx="2220930" cy="352501"/>
            <a:chOff x="6077925" y="4856850"/>
            <a:chExt cx="6064800" cy="1143000"/>
          </a:xfrm>
        </p:grpSpPr>
        <p:sp>
          <p:nvSpPr>
            <p:cNvPr id="477" name="Google Shape;477;p5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78" name="Google Shape;478;p54"/>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479" name="Google Shape;479;p54"/>
          <p:cNvSpPr txBox="1"/>
          <p:nvPr/>
        </p:nvSpPr>
        <p:spPr>
          <a:xfrm>
            <a:off x="891650" y="1039825"/>
            <a:ext cx="730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https://makeymakey.com/pages/plug-and-play-makey-makey-apps</a:t>
            </a:r>
            <a:endParaRPr sz="1800"/>
          </a:p>
        </p:txBody>
      </p:sp>
      <p:sp>
        <p:nvSpPr>
          <p:cNvPr id="480" name="Google Shape;480;p54"/>
          <p:cNvSpPr txBox="1"/>
          <p:nvPr/>
        </p:nvSpPr>
        <p:spPr>
          <a:xfrm>
            <a:off x="954300" y="1624500"/>
            <a:ext cx="730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Or Google “makey makey plug and play”</a:t>
            </a:r>
            <a:endParaRPr sz="1800"/>
          </a:p>
        </p:txBody>
      </p:sp>
      <p:graphicFrame>
        <p:nvGraphicFramePr>
          <p:cNvPr id="481" name="Google Shape;481;p54"/>
          <p:cNvGraphicFramePr/>
          <p:nvPr/>
        </p:nvGraphicFramePr>
        <p:xfrm>
          <a:off x="604613" y="2630250"/>
          <a:ext cx="3000000" cy="3000000"/>
        </p:xfrm>
        <a:graphic>
          <a:graphicData uri="http://schemas.openxmlformats.org/drawingml/2006/table">
            <a:tbl>
              <a:tblPr>
                <a:noFill/>
                <a:tableStyleId>{1B7AB638-948D-4D40-8156-22DA9B22E39A}</a:tableStyleId>
              </a:tblPr>
              <a:tblGrid>
                <a:gridCol w="7879075"/>
              </a:tblGrid>
              <a:tr h="381000">
                <a:tc>
                  <a:txBody>
                    <a:bodyPr/>
                    <a:lstStyle/>
                    <a:p>
                      <a:pPr indent="0" lvl="0" marL="0" rtl="0" algn="l">
                        <a:spcBef>
                          <a:spcPts val="0"/>
                        </a:spcBef>
                        <a:spcAft>
                          <a:spcPts val="0"/>
                        </a:spcAft>
                        <a:buNone/>
                      </a:pPr>
                      <a:r>
                        <a:rPr lang="en" sz="1500"/>
                        <a:t>8.1.5 Computer Systems Standard </a:t>
                      </a:r>
                      <a:r>
                        <a:rPr lang="en" sz="1500"/>
                        <a:t>Core Ideas</a:t>
                      </a:r>
                      <a:endParaRPr sz="1500"/>
                    </a:p>
                  </a:txBody>
                  <a:tcPr marT="91425" marB="91425" marR="91425" marL="91425">
                    <a:solidFill>
                      <a:srgbClr val="FFF2CC"/>
                    </a:solidFill>
                  </a:tcPr>
                </a:tc>
              </a:tr>
              <a:tr h="755775">
                <a:tc>
                  <a:txBody>
                    <a:bodyPr/>
                    <a:lstStyle/>
                    <a:p>
                      <a:pPr indent="0" lvl="0" marL="0" rtl="0" algn="l">
                        <a:spcBef>
                          <a:spcPts val="0"/>
                        </a:spcBef>
                        <a:spcAft>
                          <a:spcPts val="0"/>
                        </a:spcAft>
                        <a:buClr>
                          <a:schemeClr val="dk1"/>
                        </a:buClr>
                        <a:buSzPts val="1100"/>
                        <a:buFont typeface="Arial"/>
                        <a:buNone/>
                      </a:pPr>
                      <a:r>
                        <a:rPr lang="en" sz="1500">
                          <a:solidFill>
                            <a:schemeClr val="dk1"/>
                          </a:solidFill>
                        </a:rPr>
                        <a:t>Computing devices may be connected to other devices to form a system as a way to extend their capabilities.</a:t>
                      </a:r>
                      <a:endParaRPr sz="1500"/>
                    </a:p>
                  </a:txBody>
                  <a:tcPr marT="91425" marB="91425" marR="91425" marL="91425"/>
                </a:tc>
              </a:tr>
              <a:tr h="381000">
                <a:tc>
                  <a:txBody>
                    <a:bodyPr/>
                    <a:lstStyle/>
                    <a:p>
                      <a:pPr indent="0" lvl="0" marL="0" rtl="0" algn="l">
                        <a:spcBef>
                          <a:spcPts val="0"/>
                        </a:spcBef>
                        <a:spcAft>
                          <a:spcPts val="0"/>
                        </a:spcAft>
                        <a:buNone/>
                      </a:pPr>
                      <a:r>
                        <a:rPr lang="en" sz="1500">
                          <a:solidFill>
                            <a:schemeClr val="dk1"/>
                          </a:solidFill>
                        </a:rPr>
                        <a:t>Software and hardware work together as a system to accomplish tasks (e.g., sending, receiving, processing, and storing units of information).</a:t>
                      </a:r>
                      <a:endParaRPr sz="1500"/>
                    </a:p>
                  </a:txBody>
                  <a:tcPr marT="91425" marB="91425" marR="91425" marL="91425"/>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Community of Learners</a:t>
            </a:r>
            <a:endParaRPr/>
          </a:p>
        </p:txBody>
      </p:sp>
      <p:sp>
        <p:nvSpPr>
          <p:cNvPr id="89" name="Google Shape;89;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Styles we adopt in this session …</a:t>
            </a:r>
            <a:endParaRPr/>
          </a:p>
          <a:p>
            <a:pPr indent="-334327" lvl="0" marL="457200" rtl="0" algn="l">
              <a:spcBef>
                <a:spcPts val="1200"/>
              </a:spcBef>
              <a:spcAft>
                <a:spcPts val="0"/>
              </a:spcAft>
              <a:buSzPct val="100000"/>
              <a:buChar char="-"/>
            </a:pPr>
            <a:r>
              <a:rPr lang="en"/>
              <a:t>We are friendly and hopefully building friendship - please welcome people - especially singletons who you do not know to your table - and feel free to use first names.</a:t>
            </a:r>
            <a:endParaRPr/>
          </a:p>
          <a:p>
            <a:pPr indent="-334327" lvl="0" marL="457200" rtl="0" algn="l">
              <a:spcBef>
                <a:spcPts val="0"/>
              </a:spcBef>
              <a:spcAft>
                <a:spcPts val="0"/>
              </a:spcAft>
              <a:buSzPct val="100000"/>
              <a:buChar char="-"/>
            </a:pPr>
            <a:r>
              <a:rPr lang="en"/>
              <a:t>We are Inclusive and try to design for UDL.</a:t>
            </a:r>
            <a:endParaRPr/>
          </a:p>
          <a:p>
            <a:pPr indent="-334327" lvl="0" marL="457200" rtl="0" algn="l">
              <a:spcBef>
                <a:spcPts val="0"/>
              </a:spcBef>
              <a:spcAft>
                <a:spcPts val="0"/>
              </a:spcAft>
              <a:buSzPct val="100000"/>
              <a:buChar char="-"/>
            </a:pPr>
            <a:r>
              <a:rPr lang="en"/>
              <a:t>We are Positive - everyone has a voice, perspective and contribution to give.</a:t>
            </a:r>
            <a:endParaRPr/>
          </a:p>
          <a:p>
            <a:pPr indent="-334327" lvl="0" marL="457200" rtl="0" algn="l">
              <a:spcBef>
                <a:spcPts val="0"/>
              </a:spcBef>
              <a:spcAft>
                <a:spcPts val="0"/>
              </a:spcAft>
              <a:buSzPct val="100000"/>
              <a:buChar char="-"/>
            </a:pPr>
            <a:r>
              <a:rPr lang="en"/>
              <a:t>We try to Laugh - this is a long day with a lot of content we may not have ever seen before so we are going to try to have fun.</a:t>
            </a:r>
            <a:endParaRPr/>
          </a:p>
          <a:p>
            <a:pPr indent="-334327" lvl="0" marL="457200" rtl="0" algn="l">
              <a:spcBef>
                <a:spcPts val="0"/>
              </a:spcBef>
              <a:spcAft>
                <a:spcPts val="0"/>
              </a:spcAft>
              <a:buSzPct val="100000"/>
              <a:buChar char="-"/>
            </a:pPr>
            <a:r>
              <a:rPr lang="en"/>
              <a:t>We Accept there is no one authority or expert in the room - everyone has human moments and we support each other through them.</a:t>
            </a:r>
            <a:endParaRPr/>
          </a:p>
          <a:p>
            <a:pPr indent="-334327" lvl="0" marL="457200" rtl="0" algn="l">
              <a:spcBef>
                <a:spcPts val="0"/>
              </a:spcBef>
              <a:spcAft>
                <a:spcPts val="0"/>
              </a:spcAft>
              <a:buSzPct val="100000"/>
              <a:buChar char="-"/>
            </a:pPr>
            <a:r>
              <a:rPr lang="en"/>
              <a:t>We are Safe - personal stories should stay here unless you have the express permission of the person.</a:t>
            </a:r>
            <a:endParaRPr/>
          </a:p>
        </p:txBody>
      </p:sp>
      <p:sp>
        <p:nvSpPr>
          <p:cNvPr id="90" name="Google Shape;9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85" name="Shape 485"/>
        <p:cNvGrpSpPr/>
        <p:nvPr/>
      </p:nvGrpSpPr>
      <p:grpSpPr>
        <a:xfrm>
          <a:off x="0" y="0"/>
          <a:ext cx="0" cy="0"/>
          <a:chOff x="0" y="0"/>
          <a:chExt cx="0" cy="0"/>
        </a:xfrm>
      </p:grpSpPr>
      <p:sp>
        <p:nvSpPr>
          <p:cNvPr id="486" name="Google Shape;486;p5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87" name="Google Shape;487;p5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88" name="Google Shape;488;p5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89" name="Google Shape;489;p55"/>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Troubleshooting</a:t>
            </a:r>
            <a:endParaRPr u="none">
              <a:solidFill>
                <a:srgbClr val="D1190D"/>
              </a:solidFill>
            </a:endParaRPr>
          </a:p>
        </p:txBody>
      </p:sp>
      <p:sp>
        <p:nvSpPr>
          <p:cNvPr id="490" name="Google Shape;490;p5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91" name="Google Shape;491;p5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92" name="Google Shape;492;p55"/>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93" name="Google Shape;493;p5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94" name="Google Shape;494;p55"/>
          <p:cNvGrpSpPr/>
          <p:nvPr/>
        </p:nvGrpSpPr>
        <p:grpSpPr>
          <a:xfrm>
            <a:off x="312780" y="4766655"/>
            <a:ext cx="2220930" cy="352501"/>
            <a:chOff x="6077925" y="4856850"/>
            <a:chExt cx="6064800" cy="1143000"/>
          </a:xfrm>
        </p:grpSpPr>
        <p:sp>
          <p:nvSpPr>
            <p:cNvPr id="495" name="Google Shape;495;p5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96" name="Google Shape;496;p55"/>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497" name="Google Shape;497;p55"/>
          <p:cNvSpPr txBox="1"/>
          <p:nvPr/>
        </p:nvSpPr>
        <p:spPr>
          <a:xfrm>
            <a:off x="853781" y="1103663"/>
            <a:ext cx="7691100" cy="2755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700">
                <a:latin typeface="Calibri"/>
                <a:ea typeface="Calibri"/>
                <a:cs typeface="Calibri"/>
                <a:sym typeface="Calibri"/>
              </a:rPr>
              <a:t>First - don’t panic.  Seriously.  Every teacher who taught in covid and most students are not experts in troubleshooting basic problems on the computer.  You got this.</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Make a checklist for yourself and run through it:</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Check all of your wires - did something fall off or out of place?</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Check your internet connection - it's often not you!</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If software is not running properly - close it - this works for a traditional computer and your phone.</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If it is still malfunctioning, turn off the computer - wait a good 20 seconds, and turn it back on.</a:t>
            </a:r>
            <a:endParaRPr b="1" sz="17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501" name="Shape 501"/>
        <p:cNvGrpSpPr/>
        <p:nvPr/>
      </p:nvGrpSpPr>
      <p:grpSpPr>
        <a:xfrm>
          <a:off x="0" y="0"/>
          <a:ext cx="0" cy="0"/>
          <a:chOff x="0" y="0"/>
          <a:chExt cx="0" cy="0"/>
        </a:xfrm>
      </p:grpSpPr>
      <p:sp>
        <p:nvSpPr>
          <p:cNvPr id="502" name="Google Shape;502;p5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03" name="Google Shape;503;p5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04" name="Google Shape;504;p5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05" name="Google Shape;505;p56"/>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Troubleshooting - When do I need help?</a:t>
            </a:r>
            <a:endParaRPr u="none">
              <a:solidFill>
                <a:srgbClr val="D1190D"/>
              </a:solidFill>
            </a:endParaRPr>
          </a:p>
        </p:txBody>
      </p:sp>
      <p:sp>
        <p:nvSpPr>
          <p:cNvPr id="506" name="Google Shape;506;p5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507" name="Google Shape;507;p5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508" name="Google Shape;508;p56"/>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09" name="Google Shape;509;p5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510" name="Google Shape;510;p56"/>
          <p:cNvGrpSpPr/>
          <p:nvPr/>
        </p:nvGrpSpPr>
        <p:grpSpPr>
          <a:xfrm>
            <a:off x="312780" y="4766655"/>
            <a:ext cx="2220930" cy="352501"/>
            <a:chOff x="6077925" y="4856850"/>
            <a:chExt cx="6064800" cy="1143000"/>
          </a:xfrm>
        </p:grpSpPr>
        <p:sp>
          <p:nvSpPr>
            <p:cNvPr id="511" name="Google Shape;511;p5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512" name="Google Shape;512;p56"/>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513" name="Google Shape;513;p56"/>
          <p:cNvSpPr txBox="1"/>
          <p:nvPr/>
        </p:nvSpPr>
        <p:spPr>
          <a:xfrm>
            <a:off x="499931" y="947213"/>
            <a:ext cx="8044800" cy="4386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700">
                <a:latin typeface="Calibri"/>
                <a:ea typeface="Calibri"/>
                <a:cs typeface="Calibri"/>
                <a:sym typeface="Calibri"/>
              </a:rPr>
              <a:t>S</a:t>
            </a:r>
            <a:r>
              <a:rPr b="1" lang="en" sz="1500">
                <a:latin typeface="Calibri"/>
                <a:ea typeface="Calibri"/>
                <a:cs typeface="Calibri"/>
                <a:sym typeface="Calibri"/>
              </a:rPr>
              <a:t>ometimes the problem can’t be fixed this way.  Here are some clues:</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If the computer is slowing down: This usually means the computer is having storage issues:</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Close some applications!</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Reboot</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If this isn’t working, check to see if your hard drive is too full - you probably need at least 4 Gigabytes of Storage.</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Does your computer have enough memory? - if no, get more</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What is your bus speed? - if too slow, you are buying a new computer.</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If I get a odd thing on my monitor</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If possible, use an HDMI or USB cord to connect to another monitor - like your smart tv.  See if it works fine that way.</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If I get a black or blue screen - there may be a serious problem.  Try to make sure your back up the computer - then try to run a diagnostic.  If it persists, you may need to do more research or get help.</a:t>
            </a:r>
            <a:endParaRPr b="1" sz="15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p:txBody>
      </p:sp>
      <p:sp>
        <p:nvSpPr>
          <p:cNvPr id="514" name="Google Shape;514;p56"/>
          <p:cNvSpPr txBox="1"/>
          <p:nvPr/>
        </p:nvSpPr>
        <p:spPr>
          <a:xfrm>
            <a:off x="2967413" y="468544"/>
            <a:ext cx="59973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Brainstorming</a:t>
            </a:r>
            <a:endParaRPr/>
          </a:p>
        </p:txBody>
      </p:sp>
      <p:sp>
        <p:nvSpPr>
          <p:cNvPr id="520" name="Google Shape;520;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300">
                <a:solidFill>
                  <a:schemeClr val="dk1"/>
                </a:solidFill>
              </a:rPr>
              <a:t>• </a:t>
            </a:r>
            <a:r>
              <a:rPr lang="en" sz="1300">
                <a:solidFill>
                  <a:schemeClr val="dk1"/>
                </a:solidFill>
              </a:rPr>
              <a:t>8.1.8.CS.1: Recommend improvements to computing devices in order to improve the ways users interact with the devices. </a:t>
            </a:r>
            <a:endParaRPr sz="1300">
              <a:solidFill>
                <a:schemeClr val="dk1"/>
              </a:solidFill>
            </a:endParaRPr>
          </a:p>
          <a:p>
            <a:pPr indent="0" lvl="0" marL="0" rtl="0" algn="l">
              <a:spcBef>
                <a:spcPts val="1200"/>
              </a:spcBef>
              <a:spcAft>
                <a:spcPts val="0"/>
              </a:spcAft>
              <a:buNone/>
            </a:pPr>
            <a:r>
              <a:rPr i="1" lang="en" sz="1300">
                <a:solidFill>
                  <a:schemeClr val="dk1"/>
                </a:solidFill>
              </a:rPr>
              <a:t>Every kid has an opinion on their phone or chromebook. Make an exercise of that - or a gaming system, their TVs, Amazon Alexa or any system.</a:t>
            </a:r>
            <a:endParaRPr i="1" sz="1300">
              <a:solidFill>
                <a:schemeClr val="dk1"/>
              </a:solidFill>
            </a:endParaRPr>
          </a:p>
          <a:p>
            <a:pPr indent="0" lvl="0" marL="0" rtl="0" algn="l">
              <a:spcBef>
                <a:spcPts val="1200"/>
              </a:spcBef>
              <a:spcAft>
                <a:spcPts val="0"/>
              </a:spcAft>
              <a:buNone/>
            </a:pPr>
            <a:r>
              <a:rPr lang="en" sz="1300">
                <a:solidFill>
                  <a:schemeClr val="dk1"/>
                </a:solidFill>
              </a:rPr>
              <a:t>• 8.1.8.CS.2: Design a system that combines hardware and software components to process data.  </a:t>
            </a:r>
            <a:endParaRPr sz="1300">
              <a:solidFill>
                <a:schemeClr val="dk1"/>
              </a:solidFill>
            </a:endParaRPr>
          </a:p>
          <a:p>
            <a:pPr indent="0" lvl="0" marL="0" rtl="0" algn="l">
              <a:spcBef>
                <a:spcPts val="1200"/>
              </a:spcBef>
              <a:spcAft>
                <a:spcPts val="0"/>
              </a:spcAft>
              <a:buNone/>
            </a:pPr>
            <a:r>
              <a:rPr lang="en" sz="1300">
                <a:solidFill>
                  <a:schemeClr val="dk1"/>
                </a:solidFill>
              </a:rPr>
              <a:t>• 8.1.8.CS.3: Justify design decisions and explain potential system trade-offs. </a:t>
            </a:r>
            <a:endParaRPr sz="1300">
              <a:solidFill>
                <a:schemeClr val="dk1"/>
              </a:solidFill>
            </a:endParaRPr>
          </a:p>
          <a:p>
            <a:pPr indent="0" lvl="0" marL="0" rtl="0" algn="l">
              <a:spcBef>
                <a:spcPts val="1200"/>
              </a:spcBef>
              <a:spcAft>
                <a:spcPts val="0"/>
              </a:spcAft>
              <a:buClr>
                <a:schemeClr val="dk1"/>
              </a:buClr>
              <a:buSzPts val="1100"/>
              <a:buFont typeface="Arial"/>
              <a:buNone/>
            </a:pPr>
            <a:r>
              <a:rPr i="1" lang="en" sz="1300">
                <a:solidFill>
                  <a:schemeClr val="dk1"/>
                </a:solidFill>
              </a:rPr>
              <a:t>Have students create their “Dream Device”.  Have them describe both how the user would interact with the device and what the look and feel of the hardware is.</a:t>
            </a:r>
            <a:endParaRPr i="1" sz="1300">
              <a:solidFill>
                <a:schemeClr val="dk1"/>
              </a:solidFill>
            </a:endParaRPr>
          </a:p>
          <a:p>
            <a:pPr indent="0" lvl="0" marL="0" rtl="0" algn="l">
              <a:spcBef>
                <a:spcPts val="1200"/>
              </a:spcBef>
              <a:spcAft>
                <a:spcPts val="0"/>
              </a:spcAft>
              <a:buNone/>
            </a:pPr>
            <a:r>
              <a:rPr lang="en" sz="1300">
                <a:solidFill>
                  <a:schemeClr val="dk1"/>
                </a:solidFill>
              </a:rPr>
              <a:t>• </a:t>
            </a:r>
            <a:r>
              <a:rPr lang="en" sz="1300">
                <a:solidFill>
                  <a:schemeClr val="dk1"/>
                </a:solidFill>
              </a:rPr>
              <a:t>8.1.8.CS.4: Systematically apply troubleshooting strategies to identify and resolve hardware and software problems in computing systems. </a:t>
            </a:r>
            <a:endParaRPr sz="1300">
              <a:solidFill>
                <a:schemeClr val="dk1"/>
              </a:solidFill>
            </a:endParaRPr>
          </a:p>
          <a:p>
            <a:pPr indent="0" lvl="0" marL="0" rtl="0" algn="l">
              <a:spcBef>
                <a:spcPts val="1200"/>
              </a:spcBef>
              <a:spcAft>
                <a:spcPts val="1200"/>
              </a:spcAft>
              <a:buNone/>
            </a:pPr>
            <a:r>
              <a:rPr lang="en" sz="1300" u="sng">
                <a:solidFill>
                  <a:schemeClr val="hlink"/>
                </a:solidFill>
                <a:hlinkClick r:id="rId3"/>
              </a:rPr>
              <a:t>https://docs.google.com/drawings/d/1RD0z7raBvgHbSlJ3xY6vmflj5prsB3a7_uq1W_CLPCE/edit?usp=sharing</a:t>
            </a:r>
            <a:r>
              <a:rPr lang="en" sz="1300">
                <a:solidFill>
                  <a:schemeClr val="dk1"/>
                </a:solidFill>
              </a:rPr>
              <a:t> </a:t>
            </a:r>
            <a:endParaRPr sz="1300">
              <a:solidFill>
                <a:schemeClr val="dk1"/>
              </a:solidFill>
            </a:endParaRPr>
          </a:p>
        </p:txBody>
      </p:sp>
      <p:sp>
        <p:nvSpPr>
          <p:cNvPr id="521" name="Google Shape;521;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 Make your Own Computer</a:t>
            </a:r>
            <a:endParaRPr/>
          </a:p>
        </p:txBody>
      </p:sp>
      <p:sp>
        <p:nvSpPr>
          <p:cNvPr id="527" name="Google Shape;527;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Teacher Guide:</a:t>
            </a:r>
            <a:endParaRPr/>
          </a:p>
          <a:p>
            <a:pPr indent="0" lvl="0" marL="0" rtl="0" algn="l">
              <a:spcBef>
                <a:spcPts val="1200"/>
              </a:spcBef>
              <a:spcAft>
                <a:spcPts val="0"/>
              </a:spcAft>
              <a:buNone/>
            </a:pPr>
            <a:r>
              <a:rPr lang="en" u="sng">
                <a:solidFill>
                  <a:schemeClr val="hlink"/>
                </a:solidFill>
                <a:hlinkClick r:id="rId3"/>
              </a:rPr>
              <a:t>https://drive.google.com/file/d/1jFhZ71fsOFAS1EDAeHDdURcg4_FVl3o2/view</a:t>
            </a:r>
            <a:r>
              <a:rPr lang="en"/>
              <a:t> </a:t>
            </a:r>
            <a:endParaRPr/>
          </a:p>
          <a:p>
            <a:pPr indent="0" lvl="0" marL="0" rtl="0" algn="l">
              <a:spcBef>
                <a:spcPts val="1200"/>
              </a:spcBef>
              <a:spcAft>
                <a:spcPts val="0"/>
              </a:spcAft>
              <a:buNone/>
            </a:pPr>
            <a:r>
              <a:rPr lang="en"/>
              <a:t>This lesson has students “make” </a:t>
            </a:r>
            <a:r>
              <a:rPr lang="en"/>
              <a:t>their</a:t>
            </a:r>
            <a:r>
              <a:rPr lang="en"/>
              <a:t> own computer with art supplies.</a:t>
            </a:r>
            <a:endParaRPr/>
          </a:p>
          <a:p>
            <a:pPr indent="0" lvl="0" marL="0" rtl="0" algn="l">
              <a:spcBef>
                <a:spcPts val="1200"/>
              </a:spcBef>
              <a:spcAft>
                <a:spcPts val="0"/>
              </a:spcAft>
              <a:buNone/>
            </a:pPr>
            <a:r>
              <a:rPr lang="en"/>
              <a:t>Resources for Instruction:</a:t>
            </a:r>
            <a:endParaRPr/>
          </a:p>
          <a:p>
            <a:pPr indent="0" lvl="0" marL="0" rtl="0" algn="l">
              <a:spcBef>
                <a:spcPts val="1200"/>
              </a:spcBef>
              <a:spcAft>
                <a:spcPts val="0"/>
              </a:spcAft>
              <a:buNone/>
            </a:pPr>
            <a:r>
              <a:rPr lang="en" u="sng">
                <a:solidFill>
                  <a:schemeClr val="hlink"/>
                </a:solidFill>
                <a:hlinkClick r:id="rId4"/>
              </a:rPr>
              <a:t>https://www.helloruby.com/play/2</a:t>
            </a:r>
            <a:r>
              <a:rPr lang="en"/>
              <a:t> </a:t>
            </a:r>
            <a:endParaRPr/>
          </a:p>
          <a:p>
            <a:pPr indent="0" lvl="0" marL="0" rtl="0" algn="l">
              <a:spcBef>
                <a:spcPts val="1200"/>
              </a:spcBef>
              <a:spcAft>
                <a:spcPts val="0"/>
              </a:spcAft>
              <a:buNone/>
            </a:pPr>
            <a:r>
              <a:rPr lang="en"/>
              <a:t>Video to explain lesson:</a:t>
            </a:r>
            <a:endParaRPr/>
          </a:p>
          <a:p>
            <a:pPr indent="0" lvl="0" marL="0" rtl="0" algn="l">
              <a:spcBef>
                <a:spcPts val="1200"/>
              </a:spcBef>
              <a:spcAft>
                <a:spcPts val="0"/>
              </a:spcAft>
              <a:buNone/>
            </a:pPr>
            <a:r>
              <a:rPr lang="en" u="sng">
                <a:solidFill>
                  <a:schemeClr val="hlink"/>
                </a:solidFill>
                <a:hlinkClick r:id="rId5"/>
              </a:rPr>
              <a:t>https://www.youtube.com/watch?v=Pih_5TlpngY</a:t>
            </a:r>
            <a:r>
              <a:rPr lang="en"/>
              <a:t> </a:t>
            </a:r>
            <a:endParaRPr/>
          </a:p>
          <a:p>
            <a:pPr indent="0" lvl="0" marL="0" rtl="0" algn="l">
              <a:spcBef>
                <a:spcPts val="1200"/>
              </a:spcBef>
              <a:spcAft>
                <a:spcPts val="1200"/>
              </a:spcAft>
              <a:buNone/>
            </a:pPr>
            <a:r>
              <a:t/>
            </a:r>
            <a:endParaRPr/>
          </a:p>
        </p:txBody>
      </p:sp>
      <p:sp>
        <p:nvSpPr>
          <p:cNvPr id="528" name="Google Shape;528;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59"/>
          <p:cNvSpPr txBox="1"/>
          <p:nvPr>
            <p:ph type="title"/>
          </p:nvPr>
        </p:nvSpPr>
        <p:spPr>
          <a:xfrm>
            <a:off x="311700" y="1625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Computer Systems Standard</a:t>
            </a:r>
            <a:endParaRPr/>
          </a:p>
        </p:txBody>
      </p:sp>
      <p:graphicFrame>
        <p:nvGraphicFramePr>
          <p:cNvPr id="534" name="Google Shape;534;p59"/>
          <p:cNvGraphicFramePr/>
          <p:nvPr/>
        </p:nvGraphicFramePr>
        <p:xfrm>
          <a:off x="169550" y="690200"/>
          <a:ext cx="3000000" cy="3000000"/>
        </p:xfrm>
        <a:graphic>
          <a:graphicData uri="http://schemas.openxmlformats.org/drawingml/2006/table">
            <a:tbl>
              <a:tblPr>
                <a:noFill/>
                <a:tableStyleId>{1B7AB638-948D-4D40-8156-22DA9B22E39A}</a:tableStyleId>
              </a:tblPr>
              <a:tblGrid>
                <a:gridCol w="3158075"/>
                <a:gridCol w="2817625"/>
                <a:gridCol w="2817625"/>
              </a:tblGrid>
              <a:tr h="367025">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Performance Expectations </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Lesson Ideas</a:t>
                      </a:r>
                      <a:endParaRPr sz="1300">
                        <a:solidFill>
                          <a:schemeClr val="dk1"/>
                        </a:solidFill>
                      </a:endParaRPr>
                    </a:p>
                  </a:txBody>
                  <a:tcPr marT="91425" marB="91425" marR="91425" marL="91425">
                    <a:solidFill>
                      <a:srgbClr val="FFF2CC"/>
                    </a:solidFill>
                  </a:tcPr>
                </a:tc>
              </a:tr>
              <a:tr h="936025">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The study of human–computer interaction can improve the design of devices and extend the abilities of humans. </a:t>
                      </a:r>
                      <a:endParaRPr sz="1300"/>
                    </a:p>
                  </a:txBody>
                  <a:tcPr marT="91425" marB="91425" marR="91425" marL="91425"/>
                </a:tc>
                <a:tc>
                  <a:txBody>
                    <a:bodyPr/>
                    <a:lstStyle/>
                    <a:p>
                      <a:pPr indent="0" lvl="0" marL="0" rtl="0" algn="l">
                        <a:spcBef>
                          <a:spcPts val="0"/>
                        </a:spcBef>
                        <a:spcAft>
                          <a:spcPts val="0"/>
                        </a:spcAft>
                        <a:buNone/>
                      </a:pPr>
                      <a:r>
                        <a:rPr lang="en"/>
                        <a:t>8.1.8.CS.1: Recommend improvements to computing devices in order to improve the ways users interact with the devices. </a:t>
                      </a:r>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https://cs4hs.buffalostate.edu/sites/cs4hs.buffalostate.edu/files/uploads/Resources/ECS_unit1.pdf</a:t>
                      </a:r>
                      <a:endParaRPr sz="1300">
                        <a:solidFill>
                          <a:schemeClr val="dk1"/>
                        </a:solidFill>
                      </a:endParaRPr>
                    </a:p>
                  </a:txBody>
                  <a:tcPr marT="91425" marB="91425" marR="91425" marL="91425"/>
                </a:tc>
              </a:tr>
              <a:tr h="1316300">
                <a:tc>
                  <a:txBody>
                    <a:bodyPr/>
                    <a:lstStyle/>
                    <a:p>
                      <a:pPr indent="0" lvl="0" marL="0" rtl="0" algn="l">
                        <a:spcBef>
                          <a:spcPts val="0"/>
                        </a:spcBef>
                        <a:spcAft>
                          <a:spcPts val="0"/>
                        </a:spcAft>
                        <a:buNone/>
                      </a:pPr>
                      <a:r>
                        <a:rPr lang="en" sz="1300">
                          <a:solidFill>
                            <a:schemeClr val="dk1"/>
                          </a:solidFill>
                        </a:rPr>
                        <a:t>Software and hardware determine a computing system’s capability to store and process information. The design or selection of a computing system involves multiple considerations and potential trade-offs. </a:t>
                      </a:r>
                      <a:endParaRPr sz="1300"/>
                    </a:p>
                  </a:txBody>
                  <a:tcPr marT="91425" marB="91425" marR="91425" marL="91425"/>
                </a:tc>
                <a:tc>
                  <a:txBody>
                    <a:bodyPr/>
                    <a:lstStyle/>
                    <a:p>
                      <a:pPr indent="0" lvl="0" marL="0" rtl="0" algn="l">
                        <a:spcBef>
                          <a:spcPts val="0"/>
                        </a:spcBef>
                        <a:spcAft>
                          <a:spcPts val="0"/>
                        </a:spcAft>
                        <a:buNone/>
                      </a:pPr>
                      <a:r>
                        <a:rPr lang="en"/>
                        <a:t>• 8.1.8.CS.2: Design a system that combines hardware and software components to process data. </a:t>
                      </a:r>
                      <a:endParaRPr/>
                    </a:p>
                    <a:p>
                      <a:pPr indent="0" lvl="0" marL="0" rtl="0" algn="l">
                        <a:spcBef>
                          <a:spcPts val="0"/>
                        </a:spcBef>
                        <a:spcAft>
                          <a:spcPts val="0"/>
                        </a:spcAft>
                        <a:buNone/>
                      </a:pPr>
                      <a:r>
                        <a:rPr lang="en"/>
                        <a:t>• 8.1.8.CS.3: Justify design decisions and explain potential system trade-offs. </a:t>
                      </a:r>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https://drive.google.com/file/d/1NfwhFo_uNX1R_fElOgETauJBfWVvH-fD/view?usp=drive_link</a:t>
                      </a:r>
                      <a:endParaRPr sz="1300">
                        <a:solidFill>
                          <a:schemeClr val="dk1"/>
                        </a:solidFill>
                      </a:endParaRPr>
                    </a:p>
                  </a:txBody>
                  <a:tcPr marT="91425" marB="91425" marR="91425" marL="91425"/>
                </a:tc>
              </a:tr>
              <a:tr h="1506425">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Troubleshooting a problem is more effective when knowledge of the specific device along with a systematic process is used to identify the source of a problem.  </a:t>
                      </a:r>
                      <a:endParaRPr sz="1300"/>
                    </a:p>
                  </a:txBody>
                  <a:tcPr marT="91425" marB="91425" marR="91425" marL="91425"/>
                </a:tc>
                <a:tc>
                  <a:txBody>
                    <a:bodyPr/>
                    <a:lstStyle/>
                    <a:p>
                      <a:pPr indent="0" lvl="0" marL="0" rtl="0" algn="l">
                        <a:spcBef>
                          <a:spcPts val="0"/>
                        </a:spcBef>
                        <a:spcAft>
                          <a:spcPts val="0"/>
                        </a:spcAft>
                        <a:buNone/>
                      </a:pPr>
                      <a:r>
                        <a:rPr lang="en" sz="1300"/>
                        <a:t>8.1.8.CS.4: Systematically apply troubleshooting strategies to identify and resolve hardware and software problems in computing systems. </a:t>
                      </a:r>
                      <a:endParaRPr sz="1300"/>
                    </a:p>
                  </a:txBody>
                  <a:tcPr marT="91425" marB="91425" marR="91425" marL="91425"/>
                </a:tc>
                <a:tc>
                  <a:txBody>
                    <a:bodyPr/>
                    <a:lstStyle/>
                    <a:p>
                      <a:pPr indent="0" lvl="0" marL="0" rtl="0" algn="l">
                        <a:spcBef>
                          <a:spcPts val="0"/>
                        </a:spcBef>
                        <a:spcAft>
                          <a:spcPts val="0"/>
                        </a:spcAft>
                        <a:buNone/>
                      </a:pPr>
                      <a:r>
                        <a:rPr lang="en" sz="1300"/>
                        <a:t>https://drive.google.com/file/d/1NfwhFo_uNX1R_fElOgETauJBfWVvH-fD/view?usp=drive_link</a:t>
                      </a:r>
                      <a:endParaRPr sz="1300"/>
                    </a:p>
                  </a:txBody>
                  <a:tcPr marT="91425" marB="91425" marR="91425" marL="91425"/>
                </a:tc>
              </a:tr>
            </a:tbl>
          </a:graphicData>
        </a:graphic>
      </p:graphicFrame>
      <p:sp>
        <p:nvSpPr>
          <p:cNvPr id="535" name="Google Shape;535;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541" name="Google Shape;541;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Lesson: Human Computer</a:t>
            </a:r>
            <a:endParaRPr/>
          </a:p>
          <a:p>
            <a:pPr indent="0" lvl="0" marL="0" rtl="0" algn="l">
              <a:spcBef>
                <a:spcPts val="1200"/>
              </a:spcBef>
              <a:spcAft>
                <a:spcPts val="0"/>
              </a:spcAft>
              <a:buNone/>
            </a:pPr>
            <a:r>
              <a:rPr lang="en" u="sng">
                <a:solidFill>
                  <a:schemeClr val="hlink"/>
                </a:solidFill>
                <a:hlinkClick r:id="rId3"/>
              </a:rPr>
              <a:t>https://www.educationworld.com/a_tech/tech/tech195.shtml</a:t>
            </a:r>
            <a:r>
              <a:rPr lang="en"/>
              <a:t> </a:t>
            </a:r>
            <a:endParaRPr/>
          </a:p>
          <a:p>
            <a:pPr indent="0" lvl="0" marL="0" rtl="0" algn="l">
              <a:spcBef>
                <a:spcPts val="1200"/>
              </a:spcBef>
              <a:spcAft>
                <a:spcPts val="0"/>
              </a:spcAft>
              <a:buNone/>
            </a:pPr>
            <a:r>
              <a:rPr lang="en" u="sng">
                <a:solidFill>
                  <a:schemeClr val="hlink"/>
                </a:solidFill>
                <a:hlinkClick r:id="rId4"/>
              </a:rPr>
              <a:t>https://www.azed.gov/sites/default/files/2019/09/Kindergarten%20CS%20Lessons.pdf?id=5d72d0e91dcb251298c0faa2</a:t>
            </a:r>
            <a:r>
              <a:rPr lang="en"/>
              <a:t> </a:t>
            </a:r>
            <a:endParaRPr/>
          </a:p>
          <a:p>
            <a:pPr indent="0" lvl="0" marL="0" rtl="0" algn="l">
              <a:spcBef>
                <a:spcPts val="1200"/>
              </a:spcBef>
              <a:spcAft>
                <a:spcPts val="1200"/>
              </a:spcAft>
              <a:buNone/>
            </a:pPr>
            <a:r>
              <a:rPr lang="en" u="sng">
                <a:solidFill>
                  <a:schemeClr val="hlink"/>
                </a:solidFill>
                <a:hlinkClick r:id="rId5"/>
              </a:rPr>
              <a:t>https://www.sfusd.edu/learning/curriculum/elementary-school/computer-science/k-2-computer-science-curriculum</a:t>
            </a:r>
            <a:r>
              <a:rPr lang="en"/>
              <a:t> </a:t>
            </a:r>
            <a:endParaRPr/>
          </a:p>
        </p:txBody>
      </p:sp>
      <p:sp>
        <p:nvSpPr>
          <p:cNvPr id="542" name="Google Shape;542;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546" name="Shape 546"/>
        <p:cNvGrpSpPr/>
        <p:nvPr/>
      </p:nvGrpSpPr>
      <p:grpSpPr>
        <a:xfrm>
          <a:off x="0" y="0"/>
          <a:ext cx="0" cy="0"/>
          <a:chOff x="0" y="0"/>
          <a:chExt cx="0" cy="0"/>
        </a:xfrm>
      </p:grpSpPr>
      <p:sp>
        <p:nvSpPr>
          <p:cNvPr id="547" name="Google Shape;547;p61"/>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Break</a:t>
            </a:r>
            <a:endParaRPr b="1">
              <a:solidFill>
                <a:schemeClr val="lt1"/>
              </a:solidFill>
            </a:endParaRPr>
          </a:p>
        </p:txBody>
      </p:sp>
      <p:sp>
        <p:nvSpPr>
          <p:cNvPr id="548" name="Google Shape;548;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552" name="Shape 552"/>
        <p:cNvGrpSpPr/>
        <p:nvPr/>
      </p:nvGrpSpPr>
      <p:grpSpPr>
        <a:xfrm>
          <a:off x="0" y="0"/>
          <a:ext cx="0" cy="0"/>
          <a:chOff x="0" y="0"/>
          <a:chExt cx="0" cy="0"/>
        </a:xfrm>
      </p:grpSpPr>
      <p:sp>
        <p:nvSpPr>
          <p:cNvPr id="553" name="Google Shape;553;p6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Networks and the Internet</a:t>
            </a:r>
            <a:endParaRPr b="1">
              <a:solidFill>
                <a:schemeClr val="lt1"/>
              </a:solidFill>
            </a:endParaRPr>
          </a:p>
        </p:txBody>
      </p:sp>
      <p:sp>
        <p:nvSpPr>
          <p:cNvPr id="554" name="Google Shape;554;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Networks - why learn them</a:t>
            </a:r>
            <a:endParaRPr/>
          </a:p>
        </p:txBody>
      </p:sp>
      <p:sp>
        <p:nvSpPr>
          <p:cNvPr id="560" name="Google Shape;560;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There are two major issues at play with network and why students need to learn them:</a:t>
            </a:r>
            <a:endParaRPr/>
          </a:p>
          <a:p>
            <a:pPr indent="-342900" lvl="0" marL="457200" rtl="0" algn="l">
              <a:spcBef>
                <a:spcPts val="1200"/>
              </a:spcBef>
              <a:spcAft>
                <a:spcPts val="0"/>
              </a:spcAft>
              <a:buSzPts val="1800"/>
              <a:buAutoNum type="arabicPeriod"/>
            </a:pPr>
            <a:r>
              <a:rPr lang="en"/>
              <a:t>Students need to be able to understand how to connect their devices to the network and the basic concepts of how data travels over the network.</a:t>
            </a:r>
            <a:endParaRPr/>
          </a:p>
          <a:p>
            <a:pPr indent="-342900" lvl="0" marL="457200" rtl="0" algn="l">
              <a:spcBef>
                <a:spcPts val="0"/>
              </a:spcBef>
              <a:spcAft>
                <a:spcPts val="0"/>
              </a:spcAft>
              <a:buSzPts val="1800"/>
              <a:buAutoNum type="arabicPeriod"/>
            </a:pPr>
            <a:r>
              <a:rPr lang="en"/>
              <a:t>Students need to learn how to protect both their data and their devices from any on-line security issues.</a:t>
            </a:r>
            <a:endParaRPr/>
          </a:p>
          <a:p>
            <a:pPr indent="0" lvl="0" marL="0" rtl="0" algn="l">
              <a:spcBef>
                <a:spcPts val="1200"/>
              </a:spcBef>
              <a:spcAft>
                <a:spcPts val="1200"/>
              </a:spcAft>
              <a:buNone/>
            </a:pPr>
            <a:r>
              <a:t/>
            </a:r>
            <a:endParaRPr/>
          </a:p>
        </p:txBody>
      </p:sp>
      <p:sp>
        <p:nvSpPr>
          <p:cNvPr id="561" name="Google Shape;561;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network? </a:t>
            </a:r>
            <a:endParaRPr/>
          </a:p>
        </p:txBody>
      </p:sp>
      <p:sp>
        <p:nvSpPr>
          <p:cNvPr id="567" name="Google Shape;567;p64"/>
          <p:cNvSpPr txBox="1"/>
          <p:nvPr>
            <p:ph idx="1" type="body"/>
          </p:nvPr>
        </p:nvSpPr>
        <p:spPr>
          <a:xfrm>
            <a:off x="311700" y="1152475"/>
            <a:ext cx="4746900" cy="34164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SzPts val="2000"/>
              <a:buChar char="●"/>
            </a:pPr>
            <a:r>
              <a:rPr lang="en" sz="2000"/>
              <a:t>A connection between two or more computers so that they can share:</a:t>
            </a:r>
            <a:endParaRPr sz="2000"/>
          </a:p>
          <a:p>
            <a:pPr indent="-330200" lvl="1" marL="914400" rtl="0" algn="l">
              <a:spcBef>
                <a:spcPts val="0"/>
              </a:spcBef>
              <a:spcAft>
                <a:spcPts val="0"/>
              </a:spcAft>
              <a:buSzPts val="1600"/>
              <a:buChar char="○"/>
            </a:pPr>
            <a:r>
              <a:rPr lang="en" sz="1600"/>
              <a:t>Data</a:t>
            </a:r>
            <a:endParaRPr sz="1600"/>
          </a:p>
          <a:p>
            <a:pPr indent="-330200" lvl="1" marL="914400" rtl="0" algn="l">
              <a:spcBef>
                <a:spcPts val="0"/>
              </a:spcBef>
              <a:spcAft>
                <a:spcPts val="0"/>
              </a:spcAft>
              <a:buSzPts val="1600"/>
              <a:buChar char="○"/>
            </a:pPr>
            <a:r>
              <a:rPr lang="en" sz="1600"/>
              <a:t>Communication</a:t>
            </a:r>
            <a:endParaRPr sz="1600"/>
          </a:p>
          <a:p>
            <a:pPr indent="-330200" lvl="1" marL="914400" rtl="0" algn="l">
              <a:spcBef>
                <a:spcPts val="0"/>
              </a:spcBef>
              <a:spcAft>
                <a:spcPts val="0"/>
              </a:spcAft>
              <a:buSzPts val="1600"/>
              <a:buChar char="○"/>
            </a:pPr>
            <a:r>
              <a:rPr lang="en" sz="1600"/>
              <a:t>Printing</a:t>
            </a:r>
            <a:endParaRPr sz="1600"/>
          </a:p>
          <a:p>
            <a:pPr indent="-330200" lvl="1" marL="914400" rtl="0" algn="l">
              <a:spcBef>
                <a:spcPts val="0"/>
              </a:spcBef>
              <a:spcAft>
                <a:spcPts val="0"/>
              </a:spcAft>
              <a:buSzPts val="1600"/>
              <a:buChar char="○"/>
            </a:pPr>
            <a:r>
              <a:rPr lang="en" sz="1600"/>
              <a:t>Files</a:t>
            </a:r>
            <a:endParaRPr sz="1600"/>
          </a:p>
          <a:p>
            <a:pPr indent="-330200" lvl="1" marL="914400" rtl="0" algn="l">
              <a:spcBef>
                <a:spcPts val="0"/>
              </a:spcBef>
              <a:spcAft>
                <a:spcPts val="0"/>
              </a:spcAft>
              <a:buSzPts val="1600"/>
              <a:buChar char="○"/>
            </a:pPr>
            <a:r>
              <a:rPr lang="en" sz="1600"/>
              <a:t>Other resources</a:t>
            </a:r>
            <a:endParaRPr sz="1600"/>
          </a:p>
          <a:p>
            <a:pPr indent="-342900" lvl="0" marL="457200" rtl="0" algn="l">
              <a:spcBef>
                <a:spcPts val="0"/>
              </a:spcBef>
              <a:spcAft>
                <a:spcPts val="0"/>
              </a:spcAft>
              <a:buSzPts val="1800"/>
              <a:buChar char="●"/>
            </a:pPr>
            <a:r>
              <a:rPr lang="en"/>
              <a:t>A Network is Modeled as:</a:t>
            </a:r>
            <a:endParaRPr/>
          </a:p>
          <a:p>
            <a:pPr indent="-317500" lvl="1" marL="914400" rtl="0" algn="l">
              <a:spcBef>
                <a:spcPts val="0"/>
              </a:spcBef>
              <a:spcAft>
                <a:spcPts val="0"/>
              </a:spcAft>
              <a:buSzPts val="1400"/>
              <a:buChar char="○"/>
            </a:pPr>
            <a:r>
              <a:rPr lang="en"/>
              <a:t>Line represents a connection</a:t>
            </a:r>
            <a:endParaRPr/>
          </a:p>
          <a:p>
            <a:pPr indent="-317500" lvl="1" marL="914400" rtl="0" algn="l">
              <a:spcBef>
                <a:spcPts val="0"/>
              </a:spcBef>
              <a:spcAft>
                <a:spcPts val="0"/>
              </a:spcAft>
              <a:buSzPts val="1400"/>
              <a:buChar char="○"/>
            </a:pPr>
            <a:r>
              <a:rPr lang="en"/>
              <a:t>A Circle (vertex, node) represents a “thing” we are connecting - a computer, a website, etc.</a:t>
            </a:r>
            <a:endParaRPr/>
          </a:p>
          <a:p>
            <a:pPr indent="0" lvl="0" marL="0" rtl="0" algn="l">
              <a:spcBef>
                <a:spcPts val="1200"/>
              </a:spcBef>
              <a:spcAft>
                <a:spcPts val="1200"/>
              </a:spcAft>
              <a:buNone/>
            </a:pPr>
            <a:r>
              <a:t/>
            </a:r>
            <a:endParaRPr sz="1600"/>
          </a:p>
        </p:txBody>
      </p:sp>
      <p:pic>
        <p:nvPicPr>
          <p:cNvPr id="568" name="Google Shape;568;p64"/>
          <p:cNvPicPr preferRelativeResize="0"/>
          <p:nvPr/>
        </p:nvPicPr>
        <p:blipFill>
          <a:blip r:embed="rId3">
            <a:alphaModFix/>
          </a:blip>
          <a:stretch>
            <a:fillRect/>
          </a:stretch>
        </p:blipFill>
        <p:spPr>
          <a:xfrm>
            <a:off x="5058600" y="1152475"/>
            <a:ext cx="3780600" cy="2563119"/>
          </a:xfrm>
          <a:prstGeom prst="rect">
            <a:avLst/>
          </a:prstGeom>
          <a:noFill/>
          <a:ln>
            <a:noFill/>
          </a:ln>
        </p:spPr>
      </p:pic>
      <p:sp>
        <p:nvSpPr>
          <p:cNvPr id="569" name="Google Shape;569;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Today will be …</a:t>
            </a:r>
            <a:endParaRPr/>
          </a:p>
        </p:txBody>
      </p:sp>
      <p:sp>
        <p:nvSpPr>
          <p:cNvPr id="96" name="Google Shape;96;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Jammed - packed - while we will take short breaks please feel free to give yourself breaks as we go along.</a:t>
            </a:r>
            <a:endParaRPr/>
          </a:p>
          <a:p>
            <a:pPr indent="-342900" lvl="0" marL="457200" rtl="0" algn="l">
              <a:spcBef>
                <a:spcPts val="0"/>
              </a:spcBef>
              <a:spcAft>
                <a:spcPts val="0"/>
              </a:spcAft>
              <a:buSzPts val="1800"/>
              <a:buChar char="●"/>
            </a:pPr>
            <a:r>
              <a:rPr lang="en"/>
              <a:t>Fun</a:t>
            </a:r>
            <a:endParaRPr/>
          </a:p>
          <a:p>
            <a:pPr indent="-342900" lvl="0" marL="457200" rtl="0" algn="l">
              <a:spcBef>
                <a:spcPts val="0"/>
              </a:spcBef>
              <a:spcAft>
                <a:spcPts val="0"/>
              </a:spcAft>
              <a:buSzPts val="1800"/>
              <a:buChar char="●"/>
            </a:pPr>
            <a:r>
              <a:rPr lang="en"/>
              <a:t>Address Some of Your Questions</a:t>
            </a:r>
            <a:endParaRPr/>
          </a:p>
          <a:p>
            <a:pPr indent="-342900" lvl="0" marL="457200" rtl="0" algn="l">
              <a:spcBef>
                <a:spcPts val="0"/>
              </a:spcBef>
              <a:spcAft>
                <a:spcPts val="0"/>
              </a:spcAft>
              <a:buSzPts val="1800"/>
              <a:buChar char="●"/>
            </a:pPr>
            <a:r>
              <a:rPr lang="en"/>
              <a:t>Inspire New Questions</a:t>
            </a:r>
            <a:endParaRPr/>
          </a:p>
          <a:p>
            <a:pPr indent="-342900" lvl="0" marL="457200" rtl="0" algn="l">
              <a:spcBef>
                <a:spcPts val="0"/>
              </a:spcBef>
              <a:spcAft>
                <a:spcPts val="0"/>
              </a:spcAft>
              <a:buSzPts val="1800"/>
              <a:buChar char="●"/>
            </a:pPr>
            <a:r>
              <a:rPr lang="en"/>
              <a:t>Frustrate You - In a Good Way</a:t>
            </a:r>
            <a:endParaRPr/>
          </a:p>
          <a:p>
            <a:pPr indent="-342900" lvl="0" marL="457200" rtl="0" algn="l">
              <a:spcBef>
                <a:spcPts val="0"/>
              </a:spcBef>
              <a:spcAft>
                <a:spcPts val="0"/>
              </a:spcAft>
              <a:buSzPts val="1800"/>
              <a:buChar char="●"/>
            </a:pPr>
            <a:r>
              <a:rPr lang="en"/>
              <a:t>Be a “Springboard” for you to Explore the Standards</a:t>
            </a:r>
            <a:endParaRPr/>
          </a:p>
          <a:p>
            <a:pPr indent="0" lvl="0" marL="0" rtl="0" algn="l">
              <a:spcBef>
                <a:spcPts val="1200"/>
              </a:spcBef>
              <a:spcAft>
                <a:spcPts val="1200"/>
              </a:spcAft>
              <a:buNone/>
            </a:pPr>
            <a:r>
              <a:t/>
            </a:r>
            <a:endParaRPr/>
          </a:p>
        </p:txBody>
      </p:sp>
      <p:sp>
        <p:nvSpPr>
          <p:cNvPr id="97" name="Google Shape;97;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575" name="Google Shape;575;p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the end of Grade 8:</a:t>
            </a:r>
            <a:endParaRPr/>
          </a:p>
          <a:p>
            <a:pPr indent="0" lvl="0" marL="0" rtl="0" algn="l">
              <a:spcBef>
                <a:spcPts val="1200"/>
              </a:spcBef>
              <a:spcAft>
                <a:spcPts val="0"/>
              </a:spcAft>
              <a:buNone/>
            </a:pPr>
            <a:r>
              <a:rPr lang="en"/>
              <a:t>• Protocols, packets and addressing are the key components for reliable delivery of information across networks.  </a:t>
            </a:r>
            <a:endParaRPr/>
          </a:p>
          <a:p>
            <a:pPr indent="0" lvl="0" marL="0" rtl="0" algn="l">
              <a:spcBef>
                <a:spcPts val="1200"/>
              </a:spcBef>
              <a:spcAft>
                <a:spcPts val="0"/>
              </a:spcAft>
              <a:buNone/>
            </a:pPr>
            <a:r>
              <a:rPr lang="en"/>
              <a:t>• The information sent and received across networks can be protected from unauthorized access and modification in a variety of ways. </a:t>
            </a:r>
            <a:endParaRPr/>
          </a:p>
          <a:p>
            <a:pPr indent="0" lvl="0" marL="0" rtl="0" algn="l">
              <a:spcBef>
                <a:spcPts val="1200"/>
              </a:spcBef>
              <a:spcAft>
                <a:spcPts val="0"/>
              </a:spcAft>
              <a:buNone/>
            </a:pPr>
            <a:r>
              <a:rPr lang="en"/>
              <a:t>• The evolution of malware leads to understanding the key security measures and best practices needed to proactively address the threat to digital data. </a:t>
            </a:r>
            <a:r>
              <a:rPr lang="en"/>
              <a:t> </a:t>
            </a:r>
            <a:endParaRPr/>
          </a:p>
          <a:p>
            <a:pPr indent="0" lvl="0" marL="457200" rtl="0" algn="l">
              <a:spcBef>
                <a:spcPts val="1200"/>
              </a:spcBef>
              <a:spcAft>
                <a:spcPts val="1200"/>
              </a:spcAft>
              <a:buNone/>
            </a:pPr>
            <a:r>
              <a:t/>
            </a:r>
            <a:endParaRPr/>
          </a:p>
        </p:txBody>
      </p:sp>
      <p:sp>
        <p:nvSpPr>
          <p:cNvPr id="576" name="Google Shape;576;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Teenagers and the Economics of Hacking	</a:t>
            </a:r>
            <a:endParaRPr/>
          </a:p>
        </p:txBody>
      </p:sp>
      <p:sp>
        <p:nvSpPr>
          <p:cNvPr id="582" name="Google Shape;582;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In 2017, families with members under the age of 20 lost $8.7 million in hacking schemes.</a:t>
            </a:r>
            <a:endParaRPr/>
          </a:p>
          <a:p>
            <a:pPr indent="-342900" lvl="0" marL="457200" rtl="0" algn="l">
              <a:spcBef>
                <a:spcPts val="0"/>
              </a:spcBef>
              <a:spcAft>
                <a:spcPts val="0"/>
              </a:spcAft>
              <a:buSzPts val="1800"/>
              <a:buChar char="●"/>
            </a:pPr>
            <a:r>
              <a:rPr lang="en"/>
              <a:t>In 2021, families in this same demographic lost $101 million, in 2022 $210 million ($10 Billion National)</a:t>
            </a:r>
            <a:endParaRPr/>
          </a:p>
          <a:p>
            <a:pPr indent="-342900" lvl="0" marL="457200" rtl="0" algn="l">
              <a:spcBef>
                <a:spcPts val="0"/>
              </a:spcBef>
              <a:spcAft>
                <a:spcPts val="0"/>
              </a:spcAft>
              <a:buSzPts val="1800"/>
              <a:buChar char="●"/>
            </a:pPr>
            <a:r>
              <a:rPr lang="en"/>
              <a:t>The United States is the primary target for most international hacking.</a:t>
            </a:r>
            <a:endParaRPr/>
          </a:p>
          <a:p>
            <a:pPr indent="-342900" lvl="0" marL="457200" rtl="0" algn="l">
              <a:spcBef>
                <a:spcPts val="0"/>
              </a:spcBef>
              <a:spcAft>
                <a:spcPts val="0"/>
              </a:spcAft>
              <a:buSzPts val="1800"/>
              <a:buChar char="●"/>
            </a:pPr>
            <a:r>
              <a:rPr lang="en"/>
              <a:t>New Jersey is in the top 10 states for being targeted in hacking or malicious attacks.</a:t>
            </a:r>
            <a:endParaRPr/>
          </a:p>
          <a:p>
            <a:pPr indent="0" lvl="0" marL="0" rtl="0" algn="l">
              <a:spcBef>
                <a:spcPts val="1200"/>
              </a:spcBef>
              <a:spcAft>
                <a:spcPts val="0"/>
              </a:spcAft>
              <a:buNone/>
            </a:pPr>
            <a:r>
              <a:rPr lang="en"/>
              <a:t>*Source: FBI Internet Crimes Complaint Center </a:t>
            </a:r>
            <a:r>
              <a:rPr lang="en" u="sng">
                <a:solidFill>
                  <a:schemeClr val="hlink"/>
                </a:solidFill>
                <a:hlinkClick r:id="rId3"/>
              </a:rPr>
              <a:t>https://www.ic3.gov/Media/PDF/AnnualReport/2021_IC3Report.pdf</a:t>
            </a:r>
            <a:endParaRPr/>
          </a:p>
          <a:p>
            <a:pPr indent="0" lvl="0" marL="0" rtl="0" algn="l">
              <a:spcBef>
                <a:spcPts val="1200"/>
              </a:spcBef>
              <a:spcAft>
                <a:spcPts val="1200"/>
              </a:spcAft>
              <a:buNone/>
            </a:pPr>
            <a:r>
              <a:rPr lang="en"/>
              <a:t>/</a:t>
            </a:r>
            <a:r>
              <a:rPr lang="en" u="sng">
                <a:solidFill>
                  <a:schemeClr val="hlink"/>
                </a:solidFill>
                <a:hlinkClick r:id="rId4"/>
              </a:rPr>
              <a:t>https://www.ic3.gov/Media/PDF/AnnualReport/2022_IC3Report.pdf</a:t>
            </a:r>
            <a:r>
              <a:rPr lang="en"/>
              <a:t> </a:t>
            </a:r>
            <a:endParaRPr/>
          </a:p>
        </p:txBody>
      </p:sp>
      <p:sp>
        <p:nvSpPr>
          <p:cNvPr id="583" name="Google Shape;583;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FBI 2022 Data - New Jersey</a:t>
            </a:r>
            <a:endParaRPr/>
          </a:p>
        </p:txBody>
      </p:sp>
      <p:sp>
        <p:nvSpPr>
          <p:cNvPr id="589" name="Google Shape;589;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590" name="Google Shape;590;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91" name="Google Shape;591;p67"/>
          <p:cNvPicPr preferRelativeResize="0"/>
          <p:nvPr/>
        </p:nvPicPr>
        <p:blipFill>
          <a:blip r:embed="rId3">
            <a:alphaModFix/>
          </a:blip>
          <a:stretch>
            <a:fillRect/>
          </a:stretch>
        </p:blipFill>
        <p:spPr>
          <a:xfrm>
            <a:off x="148375" y="152553"/>
            <a:ext cx="8872776" cy="499094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97" name="Google Shape;597;p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598" name="Google Shape;598;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99" name="Google Shape;599;p6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NJSLS - CS Standards</a:t>
            </a:r>
            <a:endParaRPr/>
          </a:p>
        </p:txBody>
      </p:sp>
      <p:graphicFrame>
        <p:nvGraphicFramePr>
          <p:cNvPr id="605" name="Google Shape;605;p69"/>
          <p:cNvGraphicFramePr/>
          <p:nvPr/>
        </p:nvGraphicFramePr>
        <p:xfrm>
          <a:off x="251875" y="1150625"/>
          <a:ext cx="3000000" cy="3000000"/>
        </p:xfrm>
        <a:graphic>
          <a:graphicData uri="http://schemas.openxmlformats.org/drawingml/2006/table">
            <a:tbl>
              <a:tblPr>
                <a:noFill/>
                <a:tableStyleId>{1B7AB638-948D-4D40-8156-22DA9B22E39A}</a:tableStyleId>
              </a:tblPr>
              <a:tblGrid>
                <a:gridCol w="4594225"/>
                <a:gridCol w="39348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r>
              <a:tr h="1776050">
                <a:tc>
                  <a:txBody>
                    <a:bodyPr/>
                    <a:lstStyle/>
                    <a:p>
                      <a:pPr indent="0" lvl="0" marL="0" rtl="0" algn="l">
                        <a:spcBef>
                          <a:spcPts val="0"/>
                        </a:spcBef>
                        <a:spcAft>
                          <a:spcPts val="0"/>
                        </a:spcAft>
                        <a:buNone/>
                      </a:pPr>
                      <a:r>
                        <a:rPr lang="en" sz="1300">
                          <a:solidFill>
                            <a:schemeClr val="dk1"/>
                          </a:solidFill>
                        </a:rPr>
                        <a:t>Protocols, packets, and addressing are the key components for reliable delivery of information across networks.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 8.1.8.NI.1: Model how information is broken down into smaller pieces, transmitted as addressed packets through multiple devices over networks and the Internet, and reassembled at the destination. </a:t>
                      </a:r>
                      <a:endParaRPr sz="1300">
                        <a:solidFill>
                          <a:schemeClr val="dk1"/>
                        </a:solidFill>
                      </a:endParaRPr>
                    </a:p>
                    <a:p>
                      <a:pPr indent="0" lvl="0" marL="0" rtl="0" algn="l">
                        <a:spcBef>
                          <a:spcPts val="0"/>
                        </a:spcBef>
                        <a:spcAft>
                          <a:spcPts val="0"/>
                        </a:spcAft>
                        <a:buNone/>
                      </a:pPr>
                      <a:r>
                        <a:rPr lang="en" sz="1300">
                          <a:solidFill>
                            <a:schemeClr val="dk1"/>
                          </a:solidFill>
                        </a:rPr>
                        <a:t>• 8.1.8.NI.2: Model the role of protocols in transmitting data across networks and the Internet and how they enable secure and errorless communication. </a:t>
                      </a:r>
                      <a:endParaRPr sz="13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300">
                          <a:solidFill>
                            <a:schemeClr val="dk1"/>
                          </a:solidFill>
                        </a:rPr>
                        <a:t>The information sent and received across networks can be protected from unauthorized access and modification in a variety of ways.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 sz="1300">
                          <a:solidFill>
                            <a:schemeClr val="dk1"/>
                          </a:solidFill>
                        </a:rPr>
                        <a:t>The evolution of malware leads to understanding the key security measures and best practices needed to proactively address the threat to digital data. </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 </a:t>
                      </a:r>
                      <a:r>
                        <a:rPr lang="en" sz="1300">
                          <a:solidFill>
                            <a:schemeClr val="dk1"/>
                          </a:solidFill>
                        </a:rPr>
                        <a:t>8.1.8.NI.3: Explain how network security depends on a combination of hardware, software, and practices that control access to data and systems.  • 8.1.8.NI.4: Explain how new security measures have been created in response to key malware events. </a:t>
                      </a:r>
                      <a:endParaRPr sz="1300">
                        <a:solidFill>
                          <a:schemeClr val="dk1"/>
                        </a:solidFill>
                      </a:endParaRPr>
                    </a:p>
                  </a:txBody>
                  <a:tcPr marT="91425" marB="91425" marR="91425" marL="91425"/>
                </a:tc>
              </a:tr>
            </a:tbl>
          </a:graphicData>
        </a:graphic>
      </p:graphicFrame>
      <p:sp>
        <p:nvSpPr>
          <p:cNvPr id="606" name="Google Shape;606;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 we dread about teaching this unit?</a:t>
            </a:r>
            <a:endParaRPr/>
          </a:p>
        </p:txBody>
      </p:sp>
      <p:sp>
        <p:nvSpPr>
          <p:cNvPr id="612" name="Google Shape;612;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13" name="Google Shape;613;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ideas we want to share</a:t>
            </a:r>
            <a:endParaRPr/>
          </a:p>
        </p:txBody>
      </p:sp>
      <p:sp>
        <p:nvSpPr>
          <p:cNvPr id="619" name="Google Shape;619;p7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20" name="Google Shape;620;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Definitions/Vocabulary </a:t>
            </a:r>
            <a:endParaRPr/>
          </a:p>
        </p:txBody>
      </p:sp>
      <p:sp>
        <p:nvSpPr>
          <p:cNvPr id="626" name="Google Shape;626;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None/>
            </a:pPr>
            <a:r>
              <a:rPr b="1" i="1" lang="en"/>
              <a:t>Protocol: </a:t>
            </a:r>
            <a:r>
              <a:rPr lang="en"/>
              <a:t>a set of rules or procedures for transmitting data between electronic devices, such as computers.</a:t>
            </a:r>
            <a:endParaRPr/>
          </a:p>
          <a:p>
            <a:pPr indent="0" lvl="0" marL="0" rtl="0" algn="l">
              <a:spcBef>
                <a:spcPts val="1200"/>
              </a:spcBef>
              <a:spcAft>
                <a:spcPts val="0"/>
              </a:spcAft>
              <a:buNone/>
            </a:pPr>
            <a:r>
              <a:rPr b="1" i="1" lang="en"/>
              <a:t>Packet:</a:t>
            </a:r>
            <a:r>
              <a:rPr lang="en"/>
              <a:t> a basic unit of data that's grouped together and transferred over a computer network, typically a packet-switched network, such as the internet. Each packet or chunk of data forms part of a complete message and carries pertinent address information that helps identify the sending computer and intended recipient of the message. </a:t>
            </a:r>
            <a:r>
              <a:rPr i="1" lang="en"/>
              <a:t>A network packet has three parts: the packet header, payload and trailer.</a:t>
            </a:r>
            <a:endParaRPr i="1"/>
          </a:p>
          <a:p>
            <a:pPr indent="0" lvl="0" marL="0" rtl="0" algn="l">
              <a:spcBef>
                <a:spcPts val="1200"/>
              </a:spcBef>
              <a:spcAft>
                <a:spcPts val="0"/>
              </a:spcAft>
              <a:buNone/>
            </a:pPr>
            <a:r>
              <a:rPr b="1" i="1" lang="en"/>
              <a:t>IP Address: </a:t>
            </a:r>
            <a:r>
              <a:rPr lang="en"/>
              <a:t>is a numerical label such as 192.0.2.1 that is assigned to a device connected to a computer network that uses the Internet Protocol for communication</a:t>
            </a:r>
            <a:endParaRPr/>
          </a:p>
          <a:p>
            <a:pPr indent="0" lvl="0" marL="0" rtl="0" algn="l">
              <a:spcBef>
                <a:spcPts val="1200"/>
              </a:spcBef>
              <a:spcAft>
                <a:spcPts val="1200"/>
              </a:spcAft>
              <a:buNone/>
            </a:pPr>
            <a:r>
              <a:rPr b="1" i="1" lang="en"/>
              <a:t>Malware: </a:t>
            </a:r>
            <a:r>
              <a:rPr lang="en"/>
              <a:t>short for malicious software, refers to any intrusive software developed by cybercriminals (often called hackers) to steal data and damage or destroy computers and computer systems. Examples of common malware include viruses, worms, Trojan viruses, spyware, adware, and ransomware.</a:t>
            </a:r>
            <a:endParaRPr/>
          </a:p>
        </p:txBody>
      </p:sp>
      <p:sp>
        <p:nvSpPr>
          <p:cNvPr id="627" name="Google Shape;627;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Perspective - Networks and the Internet</a:t>
            </a:r>
            <a:endParaRPr/>
          </a:p>
        </p:txBody>
      </p:sp>
      <p:sp>
        <p:nvSpPr>
          <p:cNvPr id="633" name="Google Shape;633;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37" name="Shape 637"/>
        <p:cNvGrpSpPr/>
        <p:nvPr/>
      </p:nvGrpSpPr>
      <p:grpSpPr>
        <a:xfrm>
          <a:off x="0" y="0"/>
          <a:ext cx="0" cy="0"/>
          <a:chOff x="0" y="0"/>
          <a:chExt cx="0" cy="0"/>
        </a:xfrm>
      </p:grpSpPr>
      <p:sp>
        <p:nvSpPr>
          <p:cNvPr id="638" name="Google Shape;638;p7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39" name="Google Shape;639;p7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40" name="Google Shape;640;p7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41" name="Google Shape;641;p74"/>
          <p:cNvSpPr txBox="1"/>
          <p:nvPr>
            <p:ph type="title"/>
          </p:nvPr>
        </p:nvSpPr>
        <p:spPr>
          <a:xfrm>
            <a:off x="563475" y="219925"/>
            <a:ext cx="73008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Activity (Lesson): Send to my friend Niraj in California  </a:t>
            </a:r>
            <a:endParaRPr u="none">
              <a:solidFill>
                <a:srgbClr val="D1190D"/>
              </a:solidFill>
            </a:endParaRPr>
          </a:p>
        </p:txBody>
      </p:sp>
      <p:sp>
        <p:nvSpPr>
          <p:cNvPr id="642" name="Google Shape;642;p7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643" name="Google Shape;643;p7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644" name="Google Shape;644;p7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645" name="Google Shape;645;p74"/>
          <p:cNvGrpSpPr/>
          <p:nvPr/>
        </p:nvGrpSpPr>
        <p:grpSpPr>
          <a:xfrm>
            <a:off x="312780" y="4766655"/>
            <a:ext cx="2220930" cy="352501"/>
            <a:chOff x="6077925" y="4856850"/>
            <a:chExt cx="6064800" cy="1143000"/>
          </a:xfrm>
        </p:grpSpPr>
        <p:sp>
          <p:nvSpPr>
            <p:cNvPr id="646" name="Google Shape;646;p7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47" name="Google Shape;647;p74"/>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648" name="Google Shape;648;p74"/>
          <p:cNvSpPr txBox="1"/>
          <p:nvPr/>
        </p:nvSpPr>
        <p:spPr>
          <a:xfrm>
            <a:off x="705075" y="1039550"/>
            <a:ext cx="803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49" name="Google Shape;649;p74"/>
          <p:cNvSpPr txBox="1"/>
          <p:nvPr/>
        </p:nvSpPr>
        <p:spPr>
          <a:xfrm>
            <a:off x="687000" y="1157050"/>
            <a:ext cx="7385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Problem - I want to sent the dictionary to my friend Niraj in California.  I do not have to include the hard bound cover.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Constraints: You are only allowed to send the physical dictionary that I am showing you in plain, letter envelopes.  You have an unlimited number of envelopes to do this, but you must use the letter size envelope.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do you send the dictionary?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Today will not be …</a:t>
            </a:r>
            <a:endParaRPr/>
          </a:p>
        </p:txBody>
      </p:sp>
      <p:sp>
        <p:nvSpPr>
          <p:cNvPr id="103" name="Google Shape;103;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Complete and exhaustive and you will have a perfect understanding of everything computing by the end of these lessons</a:t>
            </a:r>
            <a:endParaRPr/>
          </a:p>
          <a:p>
            <a:pPr indent="-342900" lvl="0" marL="457200" rtl="0" algn="l">
              <a:spcBef>
                <a:spcPts val="0"/>
              </a:spcBef>
              <a:spcAft>
                <a:spcPts val="0"/>
              </a:spcAft>
              <a:buSzPts val="1800"/>
              <a:buChar char="●"/>
            </a:pPr>
            <a:r>
              <a:rPr lang="en"/>
              <a:t>You will not have a complete understanding of CS or the Standards but you will be in a better position to begin your journey.</a:t>
            </a:r>
            <a:endParaRPr/>
          </a:p>
          <a:p>
            <a:pPr indent="0" lvl="0" marL="457200" rtl="0" algn="l">
              <a:spcBef>
                <a:spcPts val="1200"/>
              </a:spcBef>
              <a:spcAft>
                <a:spcPts val="1200"/>
              </a:spcAft>
              <a:buNone/>
            </a:pPr>
            <a:r>
              <a:t/>
            </a:r>
            <a:endParaRPr/>
          </a:p>
        </p:txBody>
      </p:sp>
      <p:sp>
        <p:nvSpPr>
          <p:cNvPr id="104" name="Google Shape;104;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53" name="Shape 653"/>
        <p:cNvGrpSpPr/>
        <p:nvPr/>
      </p:nvGrpSpPr>
      <p:grpSpPr>
        <a:xfrm>
          <a:off x="0" y="0"/>
          <a:ext cx="0" cy="0"/>
          <a:chOff x="0" y="0"/>
          <a:chExt cx="0" cy="0"/>
        </a:xfrm>
      </p:grpSpPr>
      <p:sp>
        <p:nvSpPr>
          <p:cNvPr id="654" name="Google Shape;654;p7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55" name="Google Shape;655;p7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56" name="Google Shape;656;p7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57" name="Google Shape;657;p75"/>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Communications</a:t>
            </a:r>
            <a:endParaRPr u="none">
              <a:solidFill>
                <a:srgbClr val="D1190D"/>
              </a:solidFill>
            </a:endParaRPr>
          </a:p>
        </p:txBody>
      </p:sp>
      <p:sp>
        <p:nvSpPr>
          <p:cNvPr id="658" name="Google Shape;658;p7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659" name="Google Shape;659;p7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660" name="Google Shape;660;p7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661" name="Google Shape;661;p75"/>
          <p:cNvGrpSpPr/>
          <p:nvPr/>
        </p:nvGrpSpPr>
        <p:grpSpPr>
          <a:xfrm>
            <a:off x="312780" y="4766655"/>
            <a:ext cx="2220930" cy="352501"/>
            <a:chOff x="6077925" y="4856850"/>
            <a:chExt cx="6064800" cy="1143000"/>
          </a:xfrm>
        </p:grpSpPr>
        <p:sp>
          <p:nvSpPr>
            <p:cNvPr id="662" name="Google Shape;662;p7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63" name="Google Shape;663;p75"/>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664" name="Google Shape;664;p75"/>
          <p:cNvPicPr preferRelativeResize="0"/>
          <p:nvPr/>
        </p:nvPicPr>
        <p:blipFill>
          <a:blip r:embed="rId5">
            <a:alphaModFix/>
          </a:blip>
          <a:stretch>
            <a:fillRect/>
          </a:stretch>
        </p:blipFill>
        <p:spPr>
          <a:xfrm>
            <a:off x="4771600" y="1184240"/>
            <a:ext cx="3700022" cy="2775016"/>
          </a:xfrm>
          <a:prstGeom prst="rect">
            <a:avLst/>
          </a:prstGeom>
          <a:noFill/>
          <a:ln>
            <a:noFill/>
          </a:ln>
        </p:spPr>
      </p:pic>
      <p:sp>
        <p:nvSpPr>
          <p:cNvPr id="665" name="Google Shape;665;p75"/>
          <p:cNvSpPr txBox="1"/>
          <p:nvPr/>
        </p:nvSpPr>
        <p:spPr>
          <a:xfrm>
            <a:off x="614700" y="1274575"/>
            <a:ext cx="38025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Data Communication or Networks is the study of the transport of data between two computing devices.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Essentially, how can we get computers to talk to each other and communicate?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69" name="Shape 669"/>
        <p:cNvGrpSpPr/>
        <p:nvPr/>
      </p:nvGrpSpPr>
      <p:grpSpPr>
        <a:xfrm>
          <a:off x="0" y="0"/>
          <a:ext cx="0" cy="0"/>
          <a:chOff x="0" y="0"/>
          <a:chExt cx="0" cy="0"/>
        </a:xfrm>
      </p:grpSpPr>
      <p:sp>
        <p:nvSpPr>
          <p:cNvPr id="670" name="Google Shape;670;p7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71" name="Google Shape;671;p7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72" name="Google Shape;672;p7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73" name="Google Shape;673;p76"/>
          <p:cNvSpPr txBox="1"/>
          <p:nvPr>
            <p:ph type="title"/>
          </p:nvPr>
        </p:nvSpPr>
        <p:spPr>
          <a:xfrm>
            <a:off x="563475" y="219925"/>
            <a:ext cx="72648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Networks - How are the Computers Connected</a:t>
            </a:r>
            <a:endParaRPr u="none">
              <a:solidFill>
                <a:srgbClr val="D1190D"/>
              </a:solidFill>
            </a:endParaRPr>
          </a:p>
        </p:txBody>
      </p:sp>
      <p:sp>
        <p:nvSpPr>
          <p:cNvPr id="674" name="Google Shape;674;p7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675" name="Google Shape;675;p7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676" name="Google Shape;676;p7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677" name="Google Shape;677;p76"/>
          <p:cNvGrpSpPr/>
          <p:nvPr/>
        </p:nvGrpSpPr>
        <p:grpSpPr>
          <a:xfrm>
            <a:off x="312780" y="4766655"/>
            <a:ext cx="2220930" cy="352501"/>
            <a:chOff x="6077925" y="4856850"/>
            <a:chExt cx="6064800" cy="1143000"/>
          </a:xfrm>
        </p:grpSpPr>
        <p:sp>
          <p:nvSpPr>
            <p:cNvPr id="678" name="Google Shape;678;p7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79" name="Google Shape;679;p76"/>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680" name="Google Shape;680;p76"/>
          <p:cNvSpPr txBox="1"/>
          <p:nvPr/>
        </p:nvSpPr>
        <p:spPr>
          <a:xfrm>
            <a:off x="515700" y="882225"/>
            <a:ext cx="81126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Your personal computer/tablet/phone connect to a network in one of two ways - either through a wired connection or a wireless connection.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Wired Connection: A wired connection is just that - a connection with wires!  The first connections were like the old style phone lines - copper wire that was wrapped and insulated and then bound together.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Essentially for all media, they have to transports some form of the ones and the zeros.  Copper wire could do this but we would lose data in the process - this is called signal degradation.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Fiber Optic cable came along and had better properties for sending a signal.  Instead of using electricity, we use light pulses that follow a very thin glass wire that has some flexibility in it.  We are now truly moving closer to the speed of light.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Wireless uses the properties of radio waves to send a signal.  However, your need to be in “line of sight” of a router, tower, satellite.  Signal has a lot of problems going through cinderblock, the hills of NJ, and is susceptible to outages when there is solar flare activity.</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84" name="Shape 684"/>
        <p:cNvGrpSpPr/>
        <p:nvPr/>
      </p:nvGrpSpPr>
      <p:grpSpPr>
        <a:xfrm>
          <a:off x="0" y="0"/>
          <a:ext cx="0" cy="0"/>
          <a:chOff x="0" y="0"/>
          <a:chExt cx="0" cy="0"/>
        </a:xfrm>
      </p:grpSpPr>
      <p:sp>
        <p:nvSpPr>
          <p:cNvPr id="685" name="Google Shape;685;p7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86" name="Google Shape;686;p7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87" name="Google Shape;687;p7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88" name="Google Shape;688;p77"/>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Networks</a:t>
            </a:r>
            <a:endParaRPr u="none">
              <a:solidFill>
                <a:srgbClr val="D1190D"/>
              </a:solidFill>
            </a:endParaRPr>
          </a:p>
        </p:txBody>
      </p:sp>
      <p:sp>
        <p:nvSpPr>
          <p:cNvPr id="689" name="Google Shape;689;p7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690" name="Google Shape;690;p7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691" name="Google Shape;691;p7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692" name="Google Shape;692;p77"/>
          <p:cNvGrpSpPr/>
          <p:nvPr/>
        </p:nvGrpSpPr>
        <p:grpSpPr>
          <a:xfrm>
            <a:off x="312780" y="4766655"/>
            <a:ext cx="2220930" cy="352501"/>
            <a:chOff x="6077925" y="4856850"/>
            <a:chExt cx="6064800" cy="1143000"/>
          </a:xfrm>
        </p:grpSpPr>
        <p:sp>
          <p:nvSpPr>
            <p:cNvPr id="693" name="Google Shape;693;p7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94" name="Google Shape;694;p77"/>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695" name="Google Shape;695;p77"/>
          <p:cNvSpPr txBox="1"/>
          <p:nvPr/>
        </p:nvSpPr>
        <p:spPr>
          <a:xfrm>
            <a:off x="623725" y="1138975"/>
            <a:ext cx="81126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 network is a connection between two or more computers that either share resources or what to communicate with each other.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Networks are described by a few features:</a:t>
            </a:r>
            <a:endParaRPr/>
          </a:p>
          <a:p>
            <a:pPr indent="-317500" lvl="0" marL="457200" rtl="0" algn="l">
              <a:spcBef>
                <a:spcPts val="0"/>
              </a:spcBef>
              <a:spcAft>
                <a:spcPts val="0"/>
              </a:spcAft>
              <a:buSzPts val="1400"/>
              <a:buChar char="●"/>
            </a:pPr>
            <a:r>
              <a:rPr lang="en"/>
              <a:t>Topology - How is the network physically laid out?</a:t>
            </a:r>
            <a:endParaRPr/>
          </a:p>
          <a:p>
            <a:pPr indent="-317500" lvl="0" marL="457200" rtl="0" algn="l">
              <a:spcBef>
                <a:spcPts val="0"/>
              </a:spcBef>
              <a:spcAft>
                <a:spcPts val="0"/>
              </a:spcAft>
              <a:buSzPts val="1400"/>
              <a:buChar char="●"/>
            </a:pPr>
            <a:r>
              <a:rPr lang="en"/>
              <a:t>Scope</a:t>
            </a:r>
            <a:endParaRPr/>
          </a:p>
          <a:p>
            <a:pPr indent="-317500" lvl="1" marL="914400" rtl="0" algn="l">
              <a:spcBef>
                <a:spcPts val="0"/>
              </a:spcBef>
              <a:spcAft>
                <a:spcPts val="0"/>
              </a:spcAft>
              <a:buSzPts val="1400"/>
              <a:buChar char="○"/>
            </a:pPr>
            <a:r>
              <a:rPr lang="en"/>
              <a:t>Personal Area Network (short-range - earbud with your phone and smart watch)</a:t>
            </a:r>
            <a:endParaRPr/>
          </a:p>
          <a:p>
            <a:pPr indent="-317500" lvl="1" marL="914400" rtl="0" algn="l">
              <a:spcBef>
                <a:spcPts val="0"/>
              </a:spcBef>
              <a:spcAft>
                <a:spcPts val="0"/>
              </a:spcAft>
              <a:buSzPts val="1400"/>
              <a:buChar char="○"/>
            </a:pPr>
            <a:r>
              <a:rPr lang="en"/>
              <a:t>Local Area Network (building/campus)</a:t>
            </a:r>
            <a:endParaRPr/>
          </a:p>
          <a:p>
            <a:pPr indent="-317500" lvl="1" marL="914400" rtl="0" algn="l">
              <a:spcBef>
                <a:spcPts val="0"/>
              </a:spcBef>
              <a:spcAft>
                <a:spcPts val="0"/>
              </a:spcAft>
              <a:buSzPts val="1400"/>
              <a:buChar char="○"/>
            </a:pPr>
            <a:r>
              <a:rPr lang="en"/>
              <a:t>Metropolitan Area Network (community)</a:t>
            </a:r>
            <a:endParaRPr/>
          </a:p>
          <a:p>
            <a:pPr indent="-317500" lvl="1" marL="914400" rtl="0" algn="l">
              <a:spcBef>
                <a:spcPts val="0"/>
              </a:spcBef>
              <a:spcAft>
                <a:spcPts val="0"/>
              </a:spcAft>
              <a:buSzPts val="1400"/>
              <a:buChar char="○"/>
            </a:pPr>
            <a:r>
              <a:rPr lang="en"/>
              <a:t>Wide Area Network (greater distances)</a:t>
            </a:r>
            <a:endParaRPr/>
          </a:p>
          <a:p>
            <a:pPr indent="-317500" lvl="0" marL="457200" rtl="0" algn="l">
              <a:spcBef>
                <a:spcPts val="0"/>
              </a:spcBef>
              <a:spcAft>
                <a:spcPts val="0"/>
              </a:spcAft>
              <a:buSzPts val="1400"/>
              <a:buChar char="●"/>
            </a:pPr>
            <a:r>
              <a:rPr lang="en"/>
              <a:t>How is it connected: wired (bus) or wireless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99" name="Shape 699"/>
        <p:cNvGrpSpPr/>
        <p:nvPr/>
      </p:nvGrpSpPr>
      <p:grpSpPr>
        <a:xfrm>
          <a:off x="0" y="0"/>
          <a:ext cx="0" cy="0"/>
          <a:chOff x="0" y="0"/>
          <a:chExt cx="0" cy="0"/>
        </a:xfrm>
      </p:grpSpPr>
      <p:sp>
        <p:nvSpPr>
          <p:cNvPr id="700" name="Google Shape;700;p7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01" name="Google Shape;701;p7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02" name="Google Shape;702;p7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03" name="Google Shape;703;p78"/>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Networks - Speeds</a:t>
            </a:r>
            <a:endParaRPr u="none">
              <a:solidFill>
                <a:srgbClr val="D1190D"/>
              </a:solidFill>
            </a:endParaRPr>
          </a:p>
        </p:txBody>
      </p:sp>
      <p:sp>
        <p:nvSpPr>
          <p:cNvPr id="704" name="Google Shape;704;p7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705" name="Google Shape;705;p7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706" name="Google Shape;706;p7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707" name="Google Shape;707;p78"/>
          <p:cNvGrpSpPr/>
          <p:nvPr/>
        </p:nvGrpSpPr>
        <p:grpSpPr>
          <a:xfrm>
            <a:off x="312780" y="4766655"/>
            <a:ext cx="2220930" cy="352501"/>
            <a:chOff x="6077925" y="4856850"/>
            <a:chExt cx="6064800" cy="1143000"/>
          </a:xfrm>
        </p:grpSpPr>
        <p:sp>
          <p:nvSpPr>
            <p:cNvPr id="708" name="Google Shape;708;p7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709" name="Google Shape;709;p78"/>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710" name="Google Shape;710;p78"/>
          <p:cNvSpPr txBox="1"/>
          <p:nvPr/>
        </p:nvSpPr>
        <p:spPr>
          <a:xfrm>
            <a:off x="623725" y="1138975"/>
            <a:ext cx="81126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Network speeds are managed in bits per second - we measure how many ones and zeros we can send in a second</a:t>
            </a:r>
            <a:endParaRPr/>
          </a:p>
          <a:p>
            <a:pPr indent="-317500" lvl="0" marL="457200" rtl="0" algn="l">
              <a:spcBef>
                <a:spcPts val="0"/>
              </a:spcBef>
              <a:spcAft>
                <a:spcPts val="0"/>
              </a:spcAft>
              <a:buSzPts val="1400"/>
              <a:buChar char="●"/>
            </a:pPr>
            <a:r>
              <a:rPr lang="en"/>
              <a:t>When we talked about data last week, we talked about how we record data in Bytes.</a:t>
            </a:r>
            <a:endParaRPr/>
          </a:p>
          <a:p>
            <a:pPr indent="-317500" lvl="0" marL="457200" rtl="0" algn="l">
              <a:spcBef>
                <a:spcPts val="0"/>
              </a:spcBef>
              <a:spcAft>
                <a:spcPts val="0"/>
              </a:spcAft>
              <a:buSzPts val="1400"/>
              <a:buChar char="●"/>
            </a:pPr>
            <a:r>
              <a:rPr lang="en"/>
              <a:t>Network speeds are measured in how many 1s and 0s I can send, not how many Bytes i send.</a:t>
            </a:r>
            <a:endParaRPr/>
          </a:p>
          <a:p>
            <a:pPr indent="-317500" lvl="0" marL="457200" rtl="0" algn="l">
              <a:spcBef>
                <a:spcPts val="0"/>
              </a:spcBef>
              <a:spcAft>
                <a:spcPts val="0"/>
              </a:spcAft>
              <a:buSzPts val="1400"/>
              <a:buChar char="●"/>
            </a:pPr>
            <a:r>
              <a:rPr lang="en"/>
              <a:t>Most US homes have about 50 Megabits per second, or Mbps.</a:t>
            </a:r>
            <a:endParaRPr/>
          </a:p>
          <a:p>
            <a:pPr indent="-317500" lvl="0" marL="457200" rtl="0" algn="l">
              <a:spcBef>
                <a:spcPts val="0"/>
              </a:spcBef>
              <a:spcAft>
                <a:spcPts val="0"/>
              </a:spcAft>
              <a:buSzPts val="1400"/>
              <a:buChar char="●"/>
            </a:pPr>
            <a:r>
              <a:rPr lang="en"/>
              <a:t>The average zoom/Google Hangout call is about 4 Mbps</a:t>
            </a:r>
            <a:endParaRPr/>
          </a:p>
        </p:txBody>
      </p:sp>
      <p:sp>
        <p:nvSpPr>
          <p:cNvPr id="711" name="Google Shape;711;p78"/>
          <p:cNvSpPr txBox="1"/>
          <p:nvPr/>
        </p:nvSpPr>
        <p:spPr>
          <a:xfrm>
            <a:off x="668925" y="2829375"/>
            <a:ext cx="52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Grace Hopper and the Nanosecond:</a:t>
            </a:r>
            <a:endParaRPr/>
          </a:p>
        </p:txBody>
      </p:sp>
      <p:pic>
        <p:nvPicPr>
          <p:cNvPr descr="Admiral Grace Hopper was one of the first programmers of the Harvard Mark I computer.  She developed the first compiler for a computer programming language.  Here she explains a nanosecond to a room of learners.&#10;&#10;Transcript:&#10;&#10;They started talking about circuits that acted in nanoseconds.  Billionths of a second.  Well, I didn't know what a billion was (I don't think most of those men downtown knew what a billion is either).  And uh .. if you don't know what a billion is, how on Earth do you know what a billionth is?  I fussed and fumed.  Finally one morning, in total desperation, I called over to the engineering building and I said: &quot;Please cut off a nanosecond and send it over to me.&quot;  And I brought you some today.  Now, what I wanted when I asked for a nanosecond was:  I wanted a piece of wire which would represent the maximum distance that electricity could travel in a billionth of a second.  Now, of course, it wouldn't really be through wire.  It'd be out in space; the velocity of light.  So, if you start with the velocity of light and use your friendly computer, you'll discover that a nanosecond is 11.8 inches long (the maximum limiting distance that electricity can travel in a billionth of a second).  Finally, at the end of about a week, I called back and said:  &quot;I need something to compare this to.  Could I please have a microsecond?&quot;  I've only got one microsecond (so I can't give you each one).  Here's a microsecond:  984 feet.  I sometimes think we ought to hang one over every programmer's desk (or around their neck) so they know what they're throwing away when they throw away microseconds.  Now I hope you all get the nanoseconds.  They're absolutely marvelous for explaining to wives and husbands and children and Admirals and Generals and people like that.  An Admiral wanted to know why it took so damn long to send a message via satellite.  And I had to point out that between here and the satellite there were a very large number of nanoseconds.  You see -- you can explain these things.  It's really very helpful, so be sure to get your nanoseconds." id="712" name="Google Shape;712;p78" title="Admiral Grace Hopper Explains the Nanosecond">
            <a:hlinkClick r:id="rId5"/>
          </p:cNvPr>
          <p:cNvPicPr preferRelativeResize="0"/>
          <p:nvPr/>
        </p:nvPicPr>
        <p:blipFill>
          <a:blip r:embed="rId6">
            <a:alphaModFix/>
          </a:blip>
          <a:stretch>
            <a:fillRect/>
          </a:stretch>
        </p:blipFill>
        <p:spPr>
          <a:xfrm>
            <a:off x="4491400" y="2769450"/>
            <a:ext cx="2428042" cy="18210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1000"/>
                                        <p:tgtEl>
                                          <p:spTgt spid="7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of Wearable</a:t>
            </a:r>
            <a:endParaRPr/>
          </a:p>
        </p:txBody>
      </p:sp>
      <p:sp>
        <p:nvSpPr>
          <p:cNvPr id="718" name="Google Shape;718;p79"/>
          <p:cNvSpPr txBox="1"/>
          <p:nvPr>
            <p:ph idx="1" type="body"/>
          </p:nvPr>
        </p:nvSpPr>
        <p:spPr>
          <a:xfrm>
            <a:off x="311700" y="1152475"/>
            <a:ext cx="2634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Wearable are taking the world by storm.  Students will need to be able to navigate this world to understand their comfort levels and how to socialize and cope with this world.</a:t>
            </a:r>
            <a:endParaRPr/>
          </a:p>
        </p:txBody>
      </p:sp>
      <p:pic>
        <p:nvPicPr>
          <p:cNvPr id="719" name="Google Shape;719;p79"/>
          <p:cNvPicPr preferRelativeResize="0"/>
          <p:nvPr/>
        </p:nvPicPr>
        <p:blipFill>
          <a:blip r:embed="rId3">
            <a:alphaModFix/>
          </a:blip>
          <a:stretch>
            <a:fillRect/>
          </a:stretch>
        </p:blipFill>
        <p:spPr>
          <a:xfrm>
            <a:off x="2946300" y="938175"/>
            <a:ext cx="6143150" cy="3698175"/>
          </a:xfrm>
          <a:prstGeom prst="rect">
            <a:avLst/>
          </a:prstGeom>
          <a:noFill/>
          <a:ln>
            <a:noFill/>
          </a:ln>
        </p:spPr>
      </p:pic>
      <p:sp>
        <p:nvSpPr>
          <p:cNvPr id="720" name="Google Shape;720;p79"/>
          <p:cNvSpPr txBox="1"/>
          <p:nvPr/>
        </p:nvSpPr>
        <p:spPr>
          <a:xfrm>
            <a:off x="311700" y="4221125"/>
            <a:ext cx="8874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Image Source: https://onlinelibrary.wiley.com/doi/full/10.1002/adma.201706910?_utm_campaign=mention57529&amp;_utm_medium=inline&amp;_utm_content=lnk241316896300&amp;_utm_source=xakep</a:t>
            </a:r>
            <a:endParaRPr/>
          </a:p>
        </p:txBody>
      </p:sp>
      <p:sp>
        <p:nvSpPr>
          <p:cNvPr id="721" name="Google Shape;721;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Brainstorming</a:t>
            </a:r>
            <a:endParaRPr/>
          </a:p>
        </p:txBody>
      </p:sp>
      <p:sp>
        <p:nvSpPr>
          <p:cNvPr id="727" name="Google Shape;727;p8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 • 8.1.2.NI.1: Model and describe how individuals use computers to connect to other individuals, places, information, and ideas through a network.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How are we connecting?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 8.1.2.NI.2: Describe how the Internet enables individuals to connect with others worldwide.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Social connections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 8.1.2.NI.3: Create a password that secures access to a device. Explain why it is important to create unique passwords that are not shared with others.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 8.1.2.NI.4: Explain why access to devices need to be secured.</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Issues: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1200"/>
              </a:spcAft>
              <a:buNone/>
            </a:pPr>
            <a:r>
              <a:t/>
            </a:r>
            <a:endParaRPr sz="1300">
              <a:solidFill>
                <a:schemeClr val="dk1"/>
              </a:solidFill>
            </a:endParaRPr>
          </a:p>
        </p:txBody>
      </p:sp>
      <p:sp>
        <p:nvSpPr>
          <p:cNvPr id="728" name="Google Shape;728;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81"/>
          <p:cNvSpPr txBox="1"/>
          <p:nvPr>
            <p:ph type="title"/>
          </p:nvPr>
        </p:nvSpPr>
        <p:spPr>
          <a:xfrm>
            <a:off x="311700" y="79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 Understanding Connections - Wireless and Wired - Motivation for Teachers - Beacons of Gondor</a:t>
            </a:r>
            <a:endParaRPr/>
          </a:p>
        </p:txBody>
      </p:sp>
      <p:sp>
        <p:nvSpPr>
          <p:cNvPr id="734" name="Google Shape;734;p81"/>
          <p:cNvSpPr txBox="1"/>
          <p:nvPr>
            <p:ph idx="1" type="body"/>
          </p:nvPr>
        </p:nvSpPr>
        <p:spPr>
          <a:xfrm>
            <a:off x="3879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https://www.youtube.com/watch?v=i6LGJ7evrAg</a:t>
            </a:r>
            <a:r>
              <a:rPr lang="en"/>
              <a:t> </a:t>
            </a:r>
            <a:endParaRPr/>
          </a:p>
        </p:txBody>
      </p:sp>
      <p:sp>
        <p:nvSpPr>
          <p:cNvPr id="735" name="Google Shape;735;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Debrief - Why are the Beacons of Gondor a Network?</a:t>
            </a:r>
            <a:endParaRPr/>
          </a:p>
        </p:txBody>
      </p:sp>
      <p:sp>
        <p:nvSpPr>
          <p:cNvPr id="741" name="Google Shape;741;p8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Communicate very specific things - protocols</a:t>
            </a:r>
            <a:endParaRPr/>
          </a:p>
          <a:p>
            <a:pPr indent="0" lvl="0" marL="0" rtl="0" algn="l">
              <a:spcBef>
                <a:spcPts val="1200"/>
              </a:spcBef>
              <a:spcAft>
                <a:spcPts val="0"/>
              </a:spcAft>
              <a:buNone/>
            </a:pPr>
            <a:r>
              <a:rPr lang="en"/>
              <a:t>How fast was it? - quicker than horses</a:t>
            </a:r>
            <a:endParaRPr/>
          </a:p>
          <a:p>
            <a:pPr indent="0" lvl="0" marL="0" rtl="0" algn="l">
              <a:spcBef>
                <a:spcPts val="1200"/>
              </a:spcBef>
              <a:spcAft>
                <a:spcPts val="0"/>
              </a:spcAft>
              <a:buNone/>
            </a:pPr>
            <a:r>
              <a:rPr lang="en"/>
              <a:t>We needed the line of sight  - message would have failed otherwise</a:t>
            </a:r>
            <a:endParaRPr/>
          </a:p>
          <a:p>
            <a:pPr indent="0" lvl="0" marL="0" rtl="0" algn="l">
              <a:spcBef>
                <a:spcPts val="1200"/>
              </a:spcBef>
              <a:spcAft>
                <a:spcPts val="0"/>
              </a:spcAft>
              <a:buNone/>
            </a:pPr>
            <a:r>
              <a:rPr lang="en"/>
              <a:t>Each station someone was ready - repeaters, network extenders</a:t>
            </a:r>
            <a:endParaRPr/>
          </a:p>
          <a:p>
            <a:pPr indent="0" lvl="0" marL="0" rtl="0" algn="l">
              <a:spcBef>
                <a:spcPts val="1200"/>
              </a:spcBef>
              <a:spcAft>
                <a:spcPts val="1200"/>
              </a:spcAft>
              <a:buNone/>
            </a:pPr>
            <a:r>
              <a:rPr lang="en"/>
              <a:t>Security - no bugs or viruses because everyone can see</a:t>
            </a:r>
            <a:endParaRPr/>
          </a:p>
        </p:txBody>
      </p:sp>
      <p:sp>
        <p:nvSpPr>
          <p:cNvPr id="742" name="Google Shape;742;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 Building a Network Like the Beacons of Gondor</a:t>
            </a:r>
            <a:endParaRPr/>
          </a:p>
        </p:txBody>
      </p:sp>
      <p:sp>
        <p:nvSpPr>
          <p:cNvPr id="748" name="Google Shape;748;p8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Supplies: Flashlights, String, scissors, index cards and paperclips</a:t>
            </a:r>
            <a:endParaRPr/>
          </a:p>
          <a:p>
            <a:pPr indent="0" lvl="0" marL="0" rtl="0" algn="l">
              <a:spcBef>
                <a:spcPts val="1200"/>
              </a:spcBef>
              <a:spcAft>
                <a:spcPts val="0"/>
              </a:spcAft>
              <a:buNone/>
            </a:pPr>
            <a:r>
              <a:rPr lang="en"/>
              <a:t>Part 1A - Wireless Networks</a:t>
            </a:r>
            <a:endParaRPr/>
          </a:p>
          <a:p>
            <a:pPr indent="0" lvl="0" marL="0" rtl="0" algn="l">
              <a:spcBef>
                <a:spcPts val="1200"/>
              </a:spcBef>
              <a:spcAft>
                <a:spcPts val="0"/>
              </a:spcAft>
              <a:buNone/>
            </a:pPr>
            <a:r>
              <a:rPr lang="en"/>
              <a:t>At your table - give everyone a flashlight.</a:t>
            </a:r>
            <a:endParaRPr/>
          </a:p>
          <a:p>
            <a:pPr indent="0" lvl="0" marL="0" rtl="0" algn="l">
              <a:spcBef>
                <a:spcPts val="1200"/>
              </a:spcBef>
              <a:spcAft>
                <a:spcPts val="0"/>
              </a:spcAft>
              <a:buNone/>
            </a:pPr>
            <a:r>
              <a:rPr lang="en"/>
              <a:t>Pair Up - Try to answer Yes/No questions with just the flashlight.</a:t>
            </a:r>
            <a:endParaRPr/>
          </a:p>
          <a:p>
            <a:pPr indent="0" lvl="0" marL="0" rtl="0" algn="l">
              <a:spcBef>
                <a:spcPts val="1200"/>
              </a:spcBef>
              <a:spcAft>
                <a:spcPts val="0"/>
              </a:spcAft>
              <a:buNone/>
            </a:pPr>
            <a:r>
              <a:rPr lang="en"/>
              <a:t>Next - try to create a chain of people like the Beacons of Gondor - how can you?</a:t>
            </a:r>
            <a:endParaRPr/>
          </a:p>
          <a:p>
            <a:pPr indent="0" lvl="0" marL="0" rtl="0" algn="l">
              <a:spcBef>
                <a:spcPts val="1200"/>
              </a:spcBef>
              <a:spcAft>
                <a:spcPts val="1200"/>
              </a:spcAft>
              <a:buNone/>
            </a:pPr>
            <a:r>
              <a:rPr lang="en"/>
              <a:t>You want to send a message using your flashlights - How?  Come up with a Scheme to do so</a:t>
            </a:r>
            <a:endParaRPr/>
          </a:p>
        </p:txBody>
      </p:sp>
      <p:sp>
        <p:nvSpPr>
          <p:cNvPr id="749" name="Google Shape;749;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Beacons of Gondor - Evil Denathor Edition</a:t>
            </a:r>
            <a:endParaRPr/>
          </a:p>
        </p:txBody>
      </p:sp>
      <p:sp>
        <p:nvSpPr>
          <p:cNvPr id="755" name="Google Shape;755;p8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Now while the Beacons are lit, the evil character Denathor does see that the beacons are lit and proceeds to do some things that are not so nice.</a:t>
            </a:r>
            <a:endParaRPr/>
          </a:p>
          <a:p>
            <a:pPr indent="0" lvl="0" marL="0" rtl="0" algn="l">
              <a:spcBef>
                <a:spcPts val="1200"/>
              </a:spcBef>
              <a:spcAft>
                <a:spcPts val="0"/>
              </a:spcAft>
              <a:buNone/>
            </a:pPr>
            <a:r>
              <a:rPr lang="en"/>
              <a:t>Look at the flashlight - how easy is it for people to intercept the message?</a:t>
            </a:r>
            <a:endParaRPr/>
          </a:p>
          <a:p>
            <a:pPr indent="0" lvl="0" marL="0" rtl="0" algn="l">
              <a:spcBef>
                <a:spcPts val="1200"/>
              </a:spcBef>
              <a:spcAft>
                <a:spcPts val="1200"/>
              </a:spcAft>
              <a:buNone/>
            </a:pPr>
            <a:r>
              <a:rPr lang="en"/>
              <a:t>How can we keep the message private?</a:t>
            </a:r>
            <a:endParaRPr/>
          </a:p>
        </p:txBody>
      </p:sp>
      <p:sp>
        <p:nvSpPr>
          <p:cNvPr id="756" name="Google Shape;756;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Collection</a:t>
            </a:r>
            <a:endParaRPr/>
          </a:p>
        </p:txBody>
      </p:sp>
      <p:sp>
        <p:nvSpPr>
          <p:cNvPr id="110" name="Google Shape;110;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Please Please Please fill out your Pre-Survey Data </a:t>
            </a:r>
            <a:br>
              <a:rPr lang="en"/>
            </a:br>
            <a:r>
              <a:rPr lang="en"/>
              <a:t>	If you don’t  …  we will find you!!!</a:t>
            </a:r>
            <a:endParaRPr/>
          </a:p>
          <a:p>
            <a:pPr indent="0" lvl="0" marL="0" rtl="0" algn="l">
              <a:spcBef>
                <a:spcPts val="1200"/>
              </a:spcBef>
              <a:spcAft>
                <a:spcPts val="0"/>
              </a:spcAft>
              <a:buNone/>
            </a:pPr>
            <a:r>
              <a:rPr lang="en"/>
              <a:t>Places to get the Pre-Survey Data:</a:t>
            </a:r>
            <a:endParaRPr/>
          </a:p>
          <a:p>
            <a:pPr indent="-342900" lvl="0" marL="457200" rtl="0" algn="l">
              <a:spcBef>
                <a:spcPts val="1200"/>
              </a:spcBef>
              <a:spcAft>
                <a:spcPts val="0"/>
              </a:spcAft>
              <a:buSzPts val="1800"/>
              <a:buChar char="-"/>
            </a:pPr>
            <a:r>
              <a:rPr lang="en"/>
              <a:t>Best: Your District Content Management Systems like Genesis, LinkIt!, or other places where you grade and get student information.</a:t>
            </a:r>
            <a:endParaRPr/>
          </a:p>
          <a:p>
            <a:pPr indent="-342900" lvl="0" marL="457200" rtl="0" algn="l">
              <a:spcBef>
                <a:spcPts val="0"/>
              </a:spcBef>
              <a:spcAft>
                <a:spcPts val="0"/>
              </a:spcAft>
              <a:buSzPts val="1800"/>
              <a:buChar char="-"/>
            </a:pPr>
            <a:r>
              <a:rPr lang="en"/>
              <a:t>Better: New Jersey School District Performance Reports</a:t>
            </a:r>
            <a:endParaRPr/>
          </a:p>
          <a:p>
            <a:pPr indent="-317500" lvl="1" marL="914400" rtl="0" algn="l">
              <a:spcBef>
                <a:spcPts val="0"/>
              </a:spcBef>
              <a:spcAft>
                <a:spcPts val="0"/>
              </a:spcAft>
              <a:buSzPts val="1400"/>
              <a:buChar char="-"/>
            </a:pPr>
            <a:r>
              <a:rPr lang="en" u="sng">
                <a:solidFill>
                  <a:schemeClr val="hlink"/>
                </a:solidFill>
                <a:hlinkClick r:id="rId3"/>
              </a:rPr>
              <a:t>https://rc.doe.state.nj.us/</a:t>
            </a:r>
            <a:r>
              <a:rPr lang="en"/>
              <a:t> </a:t>
            </a:r>
            <a:endParaRPr/>
          </a:p>
          <a:p>
            <a:pPr indent="-342900" lvl="0" marL="457200" rtl="0" algn="l">
              <a:spcBef>
                <a:spcPts val="0"/>
              </a:spcBef>
              <a:spcAft>
                <a:spcPts val="0"/>
              </a:spcAft>
              <a:buSzPts val="1800"/>
              <a:buChar char="-"/>
            </a:pPr>
            <a:r>
              <a:rPr lang="en"/>
              <a:t>Okay and Acceptable: National Center for Education Statistics IPEDS</a:t>
            </a:r>
            <a:endParaRPr/>
          </a:p>
          <a:p>
            <a:pPr indent="-317500" lvl="1" marL="914400" rtl="0" algn="l">
              <a:spcBef>
                <a:spcPts val="0"/>
              </a:spcBef>
              <a:spcAft>
                <a:spcPts val="0"/>
              </a:spcAft>
              <a:buSzPts val="1400"/>
              <a:buChar char="-"/>
            </a:pPr>
            <a:r>
              <a:rPr lang="en" u="sng">
                <a:solidFill>
                  <a:schemeClr val="hlink"/>
                </a:solidFill>
                <a:hlinkClick r:id="rId4"/>
              </a:rPr>
              <a:t>https://nces.ed.gov/ipeds</a:t>
            </a:r>
            <a:r>
              <a:rPr lang="en"/>
              <a:t> </a:t>
            </a:r>
            <a:endParaRPr/>
          </a:p>
          <a:p>
            <a:pPr indent="0" lvl="0" marL="0" rtl="0" algn="l">
              <a:spcBef>
                <a:spcPts val="1200"/>
              </a:spcBef>
              <a:spcAft>
                <a:spcPts val="1200"/>
              </a:spcAft>
              <a:buNone/>
            </a:pPr>
            <a:r>
              <a:t/>
            </a:r>
            <a:endParaRPr/>
          </a:p>
        </p:txBody>
      </p:sp>
      <p:sp>
        <p:nvSpPr>
          <p:cNvPr id="111" name="Google Shape;111;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1B - Wired Network</a:t>
            </a:r>
            <a:endParaRPr/>
          </a:p>
        </p:txBody>
      </p:sp>
      <p:sp>
        <p:nvSpPr>
          <p:cNvPr id="762" name="Google Shape;762;p8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redo this - but now with String.  </a:t>
            </a:r>
            <a:endParaRPr/>
          </a:p>
          <a:p>
            <a:pPr indent="0" lvl="0" marL="0" rtl="0" algn="l">
              <a:spcBef>
                <a:spcPts val="1200"/>
              </a:spcBef>
              <a:spcAft>
                <a:spcPts val="0"/>
              </a:spcAft>
              <a:buClr>
                <a:schemeClr val="dk1"/>
              </a:buClr>
              <a:buSzPts val="1100"/>
              <a:buFont typeface="Arial"/>
              <a:buNone/>
            </a:pPr>
            <a:r>
              <a:rPr lang="en"/>
              <a:t>You have string on the table.</a:t>
            </a:r>
            <a:endParaRPr/>
          </a:p>
          <a:p>
            <a:pPr indent="0" lvl="0" marL="0" rtl="0" algn="l">
              <a:spcBef>
                <a:spcPts val="1200"/>
              </a:spcBef>
              <a:spcAft>
                <a:spcPts val="0"/>
              </a:spcAft>
              <a:buClr>
                <a:schemeClr val="dk1"/>
              </a:buClr>
              <a:buSzPts val="1100"/>
              <a:buFont typeface="Arial"/>
              <a:buNone/>
            </a:pPr>
            <a:r>
              <a:rPr lang="en"/>
              <a:t>Pretend that each person at the table is a computer.  Create a connection between at least two computers using your “Wire” which is the string.</a:t>
            </a:r>
            <a:endParaRPr/>
          </a:p>
          <a:p>
            <a:pPr indent="0" lvl="0" marL="0" rtl="0" algn="l">
              <a:spcBef>
                <a:spcPts val="1200"/>
              </a:spcBef>
              <a:spcAft>
                <a:spcPts val="0"/>
              </a:spcAft>
              <a:buClr>
                <a:schemeClr val="dk1"/>
              </a:buClr>
              <a:buSzPts val="1100"/>
              <a:buFont typeface="Arial"/>
              <a:buNone/>
            </a:pPr>
            <a:r>
              <a:rPr lang="en"/>
              <a:t>How do you think the computers communicate?</a:t>
            </a:r>
            <a:endParaRPr/>
          </a:p>
          <a:p>
            <a:pPr indent="0" lvl="0" marL="0" rtl="0" algn="l">
              <a:spcBef>
                <a:spcPts val="1200"/>
              </a:spcBef>
              <a:spcAft>
                <a:spcPts val="1200"/>
              </a:spcAft>
              <a:buNone/>
            </a:pPr>
            <a:r>
              <a:t/>
            </a:r>
            <a:endParaRPr/>
          </a:p>
        </p:txBody>
      </p:sp>
      <p:sp>
        <p:nvSpPr>
          <p:cNvPr id="763" name="Google Shape;763;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1B</a:t>
            </a:r>
            <a:endParaRPr/>
          </a:p>
        </p:txBody>
      </p:sp>
      <p:sp>
        <p:nvSpPr>
          <p:cNvPr id="769" name="Google Shape;769;p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Pick one person as your message sender, pick one person as your message receiver.</a:t>
            </a:r>
            <a:endParaRPr/>
          </a:p>
          <a:p>
            <a:pPr indent="0" lvl="0" marL="0" rtl="0" algn="l">
              <a:spcBef>
                <a:spcPts val="1200"/>
              </a:spcBef>
              <a:spcAft>
                <a:spcPts val="0"/>
              </a:spcAft>
              <a:buClr>
                <a:schemeClr val="dk1"/>
              </a:buClr>
              <a:buSzPts val="1100"/>
              <a:buFont typeface="Arial"/>
              <a:buNone/>
            </a:pPr>
            <a:r>
              <a:rPr lang="en"/>
              <a:t>Sender: Write a sentence that is 5 words long - write each word - and only each word - on a index card. Do not tell your receiver what the message is. Shuffle the cards and “send” the cards over your wire to your receiver.</a:t>
            </a:r>
            <a:endParaRPr/>
          </a:p>
          <a:p>
            <a:pPr indent="0" lvl="0" marL="0" rtl="0" algn="l">
              <a:spcBef>
                <a:spcPts val="1200"/>
              </a:spcBef>
              <a:spcAft>
                <a:spcPts val="0"/>
              </a:spcAft>
              <a:buClr>
                <a:schemeClr val="dk1"/>
              </a:buClr>
              <a:buSzPts val="1100"/>
              <a:buFont typeface="Arial"/>
              <a:buNone/>
            </a:pPr>
            <a:r>
              <a:rPr lang="en"/>
              <a:t>Receiver: Rebuild the message without any help or directions.  Check with the sender.</a:t>
            </a:r>
            <a:endParaRPr/>
          </a:p>
          <a:p>
            <a:pPr indent="0" lvl="0" marL="0" rtl="0" algn="l">
              <a:spcBef>
                <a:spcPts val="1200"/>
              </a:spcBef>
              <a:spcAft>
                <a:spcPts val="1200"/>
              </a:spcAft>
              <a:buNone/>
            </a:pPr>
            <a:r>
              <a:t/>
            </a:r>
            <a:endParaRPr/>
          </a:p>
        </p:txBody>
      </p:sp>
      <p:sp>
        <p:nvSpPr>
          <p:cNvPr id="770" name="Google Shape;770;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1B - Wired Network</a:t>
            </a:r>
            <a:endParaRPr/>
          </a:p>
        </p:txBody>
      </p:sp>
      <p:sp>
        <p:nvSpPr>
          <p:cNvPr id="776" name="Google Shape;776;p8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redo this - but now with more connections </a:t>
            </a:r>
            <a:endParaRPr/>
          </a:p>
          <a:p>
            <a:pPr indent="0" lvl="0" marL="0" rtl="0" algn="l">
              <a:spcBef>
                <a:spcPts val="1200"/>
              </a:spcBef>
              <a:spcAft>
                <a:spcPts val="0"/>
              </a:spcAft>
              <a:buClr>
                <a:schemeClr val="dk1"/>
              </a:buClr>
              <a:buSzPts val="1100"/>
              <a:buFont typeface="Arial"/>
              <a:buNone/>
            </a:pPr>
            <a:r>
              <a:rPr lang="en"/>
              <a:t>You have string on the table.</a:t>
            </a:r>
            <a:endParaRPr/>
          </a:p>
          <a:p>
            <a:pPr indent="0" lvl="0" marL="0" rtl="0" algn="l">
              <a:spcBef>
                <a:spcPts val="1200"/>
              </a:spcBef>
              <a:spcAft>
                <a:spcPts val="0"/>
              </a:spcAft>
              <a:buClr>
                <a:schemeClr val="dk1"/>
              </a:buClr>
              <a:buSzPts val="1100"/>
              <a:buFont typeface="Arial"/>
              <a:buNone/>
            </a:pPr>
            <a:r>
              <a:rPr lang="en"/>
              <a:t>Pretend that each person at the table is a computer.  Create a connection between every computer using your “Wire” which is the string.</a:t>
            </a:r>
            <a:endParaRPr/>
          </a:p>
          <a:p>
            <a:pPr indent="0" lvl="0" marL="0" rtl="0" algn="l">
              <a:spcBef>
                <a:spcPts val="1200"/>
              </a:spcBef>
              <a:spcAft>
                <a:spcPts val="0"/>
              </a:spcAft>
              <a:buClr>
                <a:schemeClr val="dk1"/>
              </a:buClr>
              <a:buSzPts val="1100"/>
              <a:buFont typeface="Arial"/>
              <a:buNone/>
            </a:pPr>
            <a:r>
              <a:rPr lang="en"/>
              <a:t>How do you think the computers communicate? What problems do you think happen on this network?</a:t>
            </a:r>
            <a:endParaRPr/>
          </a:p>
          <a:p>
            <a:pPr indent="0" lvl="0" marL="0" rtl="0" algn="l">
              <a:spcBef>
                <a:spcPts val="1200"/>
              </a:spcBef>
              <a:spcAft>
                <a:spcPts val="1200"/>
              </a:spcAft>
              <a:buNone/>
            </a:pPr>
            <a:r>
              <a:t/>
            </a:r>
            <a:endParaRPr/>
          </a:p>
        </p:txBody>
      </p:sp>
      <p:sp>
        <p:nvSpPr>
          <p:cNvPr id="777" name="Google Shape;777;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1B - Wired Network</a:t>
            </a:r>
            <a:endParaRPr/>
          </a:p>
        </p:txBody>
      </p:sp>
      <p:sp>
        <p:nvSpPr>
          <p:cNvPr id="783" name="Google Shape;783;p8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redo this - but now with more connections </a:t>
            </a:r>
            <a:endParaRPr/>
          </a:p>
          <a:p>
            <a:pPr indent="0" lvl="0" marL="0" rtl="0" algn="l">
              <a:spcBef>
                <a:spcPts val="1200"/>
              </a:spcBef>
              <a:spcAft>
                <a:spcPts val="0"/>
              </a:spcAft>
              <a:buClr>
                <a:schemeClr val="dk1"/>
              </a:buClr>
              <a:buSzPts val="1100"/>
              <a:buFont typeface="Arial"/>
              <a:buNone/>
            </a:pPr>
            <a:r>
              <a:rPr lang="en"/>
              <a:t>You have string on the table.</a:t>
            </a:r>
            <a:endParaRPr/>
          </a:p>
          <a:p>
            <a:pPr indent="0" lvl="0" marL="0" rtl="0" algn="l">
              <a:spcBef>
                <a:spcPts val="1200"/>
              </a:spcBef>
              <a:spcAft>
                <a:spcPts val="0"/>
              </a:spcAft>
              <a:buClr>
                <a:schemeClr val="dk1"/>
              </a:buClr>
              <a:buSzPts val="1100"/>
              <a:buFont typeface="Arial"/>
              <a:buNone/>
            </a:pPr>
            <a:r>
              <a:rPr lang="en"/>
              <a:t>Pretend that each person at the table is a computer.  Create a connection between every computer using your “Wire” which is the string.</a:t>
            </a:r>
            <a:endParaRPr/>
          </a:p>
          <a:p>
            <a:pPr indent="0" lvl="0" marL="0" rtl="0" algn="l">
              <a:spcBef>
                <a:spcPts val="1200"/>
              </a:spcBef>
              <a:spcAft>
                <a:spcPts val="0"/>
              </a:spcAft>
              <a:buClr>
                <a:schemeClr val="dk1"/>
              </a:buClr>
              <a:buSzPts val="1100"/>
              <a:buFont typeface="Arial"/>
              <a:buNone/>
            </a:pPr>
            <a:r>
              <a:rPr lang="en"/>
              <a:t>How do you think the computers communicate? What problems do you think happen on this network?</a:t>
            </a:r>
            <a:endParaRPr/>
          </a:p>
          <a:p>
            <a:pPr indent="0" lvl="0" marL="0" rtl="0" algn="l">
              <a:spcBef>
                <a:spcPts val="1200"/>
              </a:spcBef>
              <a:spcAft>
                <a:spcPts val="1200"/>
              </a:spcAft>
              <a:buNone/>
            </a:pPr>
            <a:r>
              <a:t/>
            </a:r>
            <a:endParaRPr/>
          </a:p>
        </p:txBody>
      </p:sp>
      <p:sp>
        <p:nvSpPr>
          <p:cNvPr id="784" name="Google Shape;784;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1B - Wired Network</a:t>
            </a:r>
            <a:endParaRPr/>
          </a:p>
        </p:txBody>
      </p:sp>
      <p:sp>
        <p:nvSpPr>
          <p:cNvPr id="790" name="Google Shape;790;p8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redo this - but now with your own twist</a:t>
            </a:r>
            <a:endParaRPr/>
          </a:p>
          <a:p>
            <a:pPr indent="0" lvl="0" marL="0" rtl="0" algn="l">
              <a:spcBef>
                <a:spcPts val="1200"/>
              </a:spcBef>
              <a:spcAft>
                <a:spcPts val="0"/>
              </a:spcAft>
              <a:buNone/>
            </a:pPr>
            <a:r>
              <a:rPr lang="en"/>
              <a:t>Create your own layout for the network.  It can be random (we call that ad hoc) or have a system to it.  One rule - all computers must be reachable by every other computer.</a:t>
            </a:r>
            <a:endParaRPr/>
          </a:p>
          <a:p>
            <a:pPr indent="0" lvl="0" marL="0" rtl="0" algn="l">
              <a:spcBef>
                <a:spcPts val="1200"/>
              </a:spcBef>
              <a:spcAft>
                <a:spcPts val="0"/>
              </a:spcAft>
              <a:buClr>
                <a:schemeClr val="dk1"/>
              </a:buClr>
              <a:buSzPts val="1100"/>
              <a:buFont typeface="Arial"/>
              <a:buNone/>
            </a:pPr>
            <a:r>
              <a:rPr lang="en"/>
              <a:t>How do you think the computers communicate? What problems do you think happen on this network?</a:t>
            </a:r>
            <a:endParaRPr/>
          </a:p>
          <a:p>
            <a:pPr indent="0" lvl="0" marL="0" rtl="0" algn="l">
              <a:spcBef>
                <a:spcPts val="1200"/>
              </a:spcBef>
              <a:spcAft>
                <a:spcPts val="1200"/>
              </a:spcAft>
              <a:buNone/>
            </a:pPr>
            <a:r>
              <a:t/>
            </a:r>
            <a:endParaRPr/>
          </a:p>
        </p:txBody>
      </p:sp>
      <p:sp>
        <p:nvSpPr>
          <p:cNvPr id="791" name="Google Shape;791;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Protocols</a:t>
            </a:r>
            <a:endParaRPr/>
          </a:p>
        </p:txBody>
      </p:sp>
      <p:sp>
        <p:nvSpPr>
          <p:cNvPr id="797" name="Google Shape;797;p90"/>
          <p:cNvSpPr txBox="1"/>
          <p:nvPr>
            <p:ph idx="1" type="body"/>
          </p:nvPr>
        </p:nvSpPr>
        <p:spPr>
          <a:xfrm>
            <a:off x="311700" y="3628600"/>
            <a:ext cx="8520600" cy="1386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Protocols are the system of rules by which communication happens.</a:t>
            </a:r>
            <a:endParaRPr/>
          </a:p>
          <a:p>
            <a:pPr indent="0" lvl="0" marL="0" rtl="0" algn="l">
              <a:spcBef>
                <a:spcPts val="1200"/>
              </a:spcBef>
              <a:spcAft>
                <a:spcPts val="0"/>
              </a:spcAft>
              <a:buNone/>
            </a:pPr>
            <a:r>
              <a:rPr lang="en"/>
              <a:t>Humans have protocols in their communication.</a:t>
            </a:r>
            <a:endParaRPr/>
          </a:p>
          <a:p>
            <a:pPr indent="0" lvl="0" marL="0" rtl="0" algn="l">
              <a:spcBef>
                <a:spcPts val="1200"/>
              </a:spcBef>
              <a:spcAft>
                <a:spcPts val="1200"/>
              </a:spcAft>
              <a:buNone/>
            </a:pPr>
            <a:r>
              <a:rPr lang="en"/>
              <a:t>Computers use protocols to communicate with each other.</a:t>
            </a:r>
            <a:endParaRPr/>
          </a:p>
        </p:txBody>
      </p:sp>
      <p:pic>
        <p:nvPicPr>
          <p:cNvPr id="798" name="Google Shape;798;p90"/>
          <p:cNvPicPr preferRelativeResize="0"/>
          <p:nvPr/>
        </p:nvPicPr>
        <p:blipFill>
          <a:blip r:embed="rId3">
            <a:alphaModFix/>
          </a:blip>
          <a:stretch>
            <a:fillRect/>
          </a:stretch>
        </p:blipFill>
        <p:spPr>
          <a:xfrm>
            <a:off x="2556350" y="307888"/>
            <a:ext cx="4762500" cy="3267075"/>
          </a:xfrm>
          <a:prstGeom prst="rect">
            <a:avLst/>
          </a:prstGeom>
          <a:noFill/>
          <a:ln>
            <a:noFill/>
          </a:ln>
        </p:spPr>
      </p:pic>
      <p:sp>
        <p:nvSpPr>
          <p:cNvPr id="799" name="Google Shape;799;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HTTP Protocol</a:t>
            </a:r>
            <a:endParaRPr/>
          </a:p>
        </p:txBody>
      </p:sp>
      <p:pic>
        <p:nvPicPr>
          <p:cNvPr id="805" name="Google Shape;805;p91"/>
          <p:cNvPicPr preferRelativeResize="0"/>
          <p:nvPr/>
        </p:nvPicPr>
        <p:blipFill>
          <a:blip r:embed="rId3">
            <a:alphaModFix/>
          </a:blip>
          <a:stretch>
            <a:fillRect/>
          </a:stretch>
        </p:blipFill>
        <p:spPr>
          <a:xfrm>
            <a:off x="2678300" y="352425"/>
            <a:ext cx="6267450" cy="4438650"/>
          </a:xfrm>
          <a:prstGeom prst="rect">
            <a:avLst/>
          </a:prstGeom>
          <a:noFill/>
          <a:ln>
            <a:noFill/>
          </a:ln>
        </p:spPr>
      </p:pic>
      <p:sp>
        <p:nvSpPr>
          <p:cNvPr id="806" name="Google Shape;806;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92"/>
          <p:cNvSpPr txBox="1"/>
          <p:nvPr>
            <p:ph type="title"/>
          </p:nvPr>
        </p:nvSpPr>
        <p:spPr>
          <a:xfrm>
            <a:off x="3117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Debrief - Question: What were the differences between Wired and Wireless?</a:t>
            </a:r>
            <a:endParaRPr/>
          </a:p>
        </p:txBody>
      </p:sp>
      <p:graphicFrame>
        <p:nvGraphicFramePr>
          <p:cNvPr id="812" name="Google Shape;812;p92"/>
          <p:cNvGraphicFramePr/>
          <p:nvPr/>
        </p:nvGraphicFramePr>
        <p:xfrm>
          <a:off x="174625" y="976300"/>
          <a:ext cx="3000000" cy="3000000"/>
        </p:xfrm>
        <a:graphic>
          <a:graphicData uri="http://schemas.openxmlformats.org/drawingml/2006/table">
            <a:tbl>
              <a:tblPr>
                <a:noFill/>
                <a:tableStyleId>{1B7AB638-948D-4D40-8156-22DA9B22E39A}</a:tableStyleId>
              </a:tblPr>
              <a:tblGrid>
                <a:gridCol w="1751050"/>
                <a:gridCol w="1751050"/>
                <a:gridCol w="1751050"/>
                <a:gridCol w="1751050"/>
                <a:gridCol w="1751050"/>
              </a:tblGrid>
              <a:tr h="1089150">
                <a:tc>
                  <a:txBody>
                    <a:bodyPr/>
                    <a:lstStyle/>
                    <a:p>
                      <a:pPr indent="0" lvl="0" marL="0" rtl="0" algn="l">
                        <a:spcBef>
                          <a:spcPts val="0"/>
                        </a:spcBef>
                        <a:spcAft>
                          <a:spcPts val="0"/>
                        </a:spcAft>
                        <a:buNone/>
                      </a:pPr>
                      <a:r>
                        <a:rPr lang="en"/>
                        <a:t>Wired Network Observation</a:t>
                      </a:r>
                      <a:endParaRPr/>
                    </a:p>
                  </a:txBody>
                  <a:tcPr marT="91425" marB="91425" marR="91425" marL="91425"/>
                </a:tc>
                <a:tc>
                  <a:txBody>
                    <a:bodyPr/>
                    <a:lstStyle/>
                    <a:p>
                      <a:pPr indent="0" lvl="0" marL="0" rtl="0" algn="l">
                        <a:spcBef>
                          <a:spcPts val="0"/>
                        </a:spcBef>
                        <a:spcAft>
                          <a:spcPts val="0"/>
                        </a:spcAft>
                        <a:buNone/>
                      </a:pPr>
                      <a:r>
                        <a:rPr lang="en"/>
                        <a:t>My Home or School Network</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a:solidFill>
                            <a:schemeClr val="dk1"/>
                          </a:solidFill>
                        </a:rPr>
                        <a:t>Wireless Network Observation</a:t>
                      </a:r>
                      <a:endParaRPr>
                        <a:solidFill>
                          <a:schemeClr val="dk1"/>
                        </a:solidFill>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My </a:t>
                      </a:r>
                      <a:r>
                        <a:rPr lang="en"/>
                        <a:t>Cell Phone</a:t>
                      </a:r>
                      <a:endParaRPr/>
                    </a:p>
                  </a:txBody>
                  <a:tcPr marT="91425" marB="91425" marR="91425" marL="91425"/>
                </a:tc>
                <a:tc>
                  <a:txBody>
                    <a:bodyPr/>
                    <a:lstStyle/>
                    <a:p>
                      <a:pPr indent="0" lvl="0" marL="0" rtl="0" algn="l">
                        <a:spcBef>
                          <a:spcPts val="0"/>
                        </a:spcBef>
                        <a:spcAft>
                          <a:spcPts val="0"/>
                        </a:spcAft>
                        <a:buNone/>
                      </a:pPr>
                      <a:r>
                        <a:rPr lang="en"/>
                        <a:t>Computer Concept it is Matching</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567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813" name="Google Shape;813;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Debrief</a:t>
            </a:r>
            <a:endParaRPr/>
          </a:p>
        </p:txBody>
      </p:sp>
      <p:sp>
        <p:nvSpPr>
          <p:cNvPr id="819" name="Google Shape;819;p9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What do you observe about sending the message?</a:t>
            </a:r>
            <a:endParaRPr/>
          </a:p>
          <a:p>
            <a:pPr indent="-310832" lvl="1" marL="914400" rtl="0" algn="l">
              <a:spcBef>
                <a:spcPts val="0"/>
              </a:spcBef>
              <a:spcAft>
                <a:spcPts val="0"/>
              </a:spcAft>
              <a:buSzPct val="100000"/>
              <a:buChar char="○"/>
            </a:pPr>
            <a:r>
              <a:rPr lang="en"/>
              <a:t>How did you send it across the network?</a:t>
            </a:r>
            <a:endParaRPr/>
          </a:p>
          <a:p>
            <a:pPr indent="-310832" lvl="1" marL="914400" rtl="0" algn="l">
              <a:spcBef>
                <a:spcPts val="0"/>
              </a:spcBef>
              <a:spcAft>
                <a:spcPts val="0"/>
              </a:spcAft>
              <a:buSzPct val="100000"/>
              <a:buChar char="○"/>
            </a:pPr>
            <a:r>
              <a:rPr lang="en"/>
              <a:t>Did you give any vocal directions about how to send the message?</a:t>
            </a:r>
            <a:endParaRPr/>
          </a:p>
          <a:p>
            <a:pPr indent="-310832" lvl="1" marL="914400" rtl="0" algn="l">
              <a:spcBef>
                <a:spcPts val="0"/>
              </a:spcBef>
              <a:spcAft>
                <a:spcPts val="0"/>
              </a:spcAft>
              <a:buSzPct val="100000"/>
              <a:buChar char="○"/>
            </a:pPr>
            <a:r>
              <a:rPr lang="en"/>
              <a:t>Did you give any body language clues about how to send the message?</a:t>
            </a:r>
            <a:endParaRPr/>
          </a:p>
          <a:p>
            <a:pPr indent="-334327" lvl="0" marL="457200" rtl="0" algn="l">
              <a:spcBef>
                <a:spcPts val="0"/>
              </a:spcBef>
              <a:spcAft>
                <a:spcPts val="0"/>
              </a:spcAft>
              <a:buSzPct val="100000"/>
              <a:buChar char="●"/>
            </a:pPr>
            <a:r>
              <a:rPr lang="en"/>
              <a:t>What do you observe about receiving the message?</a:t>
            </a:r>
            <a:endParaRPr/>
          </a:p>
          <a:p>
            <a:pPr indent="-310832" lvl="1" marL="914400" rtl="0" algn="l">
              <a:spcBef>
                <a:spcPts val="0"/>
              </a:spcBef>
              <a:spcAft>
                <a:spcPts val="0"/>
              </a:spcAft>
              <a:buSzPct val="100000"/>
              <a:buChar char="○"/>
            </a:pPr>
            <a:r>
              <a:rPr lang="en"/>
              <a:t>Did the cards have any clues about what order the words should have been in?</a:t>
            </a:r>
            <a:endParaRPr/>
          </a:p>
          <a:p>
            <a:pPr indent="-334327" lvl="0" marL="457200" rtl="0" algn="l">
              <a:spcBef>
                <a:spcPts val="0"/>
              </a:spcBef>
              <a:spcAft>
                <a:spcPts val="0"/>
              </a:spcAft>
              <a:buSzPct val="100000"/>
              <a:buChar char="●"/>
            </a:pPr>
            <a:r>
              <a:rPr lang="en"/>
              <a:t>Would a little more directions help you in putting the message together?</a:t>
            </a:r>
            <a:endParaRPr/>
          </a:p>
          <a:p>
            <a:pPr indent="-334327" lvl="0" marL="457200" rtl="0" algn="l">
              <a:spcBef>
                <a:spcPts val="0"/>
              </a:spcBef>
              <a:spcAft>
                <a:spcPts val="0"/>
              </a:spcAft>
              <a:buSzPct val="100000"/>
              <a:buChar char="●"/>
            </a:pPr>
            <a:r>
              <a:rPr lang="en"/>
              <a:t>How much did you rely on your ELA skills to understand how to put the message together?</a:t>
            </a:r>
            <a:endParaRPr/>
          </a:p>
          <a:p>
            <a:pPr indent="-334327" lvl="0" marL="457200" rtl="0" algn="l">
              <a:spcBef>
                <a:spcPts val="0"/>
              </a:spcBef>
              <a:spcAft>
                <a:spcPts val="0"/>
              </a:spcAft>
              <a:buSzPct val="100000"/>
              <a:buChar char="●"/>
            </a:pPr>
            <a:r>
              <a:rPr lang="en"/>
              <a:t>Which network was easier to interrupt?</a:t>
            </a:r>
            <a:endParaRPr/>
          </a:p>
          <a:p>
            <a:pPr indent="-334327" lvl="0" marL="457200" rtl="0" algn="l">
              <a:spcBef>
                <a:spcPts val="0"/>
              </a:spcBef>
              <a:spcAft>
                <a:spcPts val="0"/>
              </a:spcAft>
              <a:buSzPct val="100000"/>
              <a:buChar char="●"/>
            </a:pPr>
            <a:r>
              <a:rPr lang="en"/>
              <a:t>Which network was it easier to see the messages other people were sending at other tables?</a:t>
            </a:r>
            <a:endParaRPr/>
          </a:p>
          <a:p>
            <a:pPr indent="0" lvl="0" marL="0" rtl="0" algn="l">
              <a:spcBef>
                <a:spcPts val="1200"/>
              </a:spcBef>
              <a:spcAft>
                <a:spcPts val="1200"/>
              </a:spcAft>
              <a:buNone/>
            </a:pPr>
            <a:r>
              <a:t/>
            </a:r>
            <a:endParaRPr/>
          </a:p>
        </p:txBody>
      </p:sp>
      <p:sp>
        <p:nvSpPr>
          <p:cNvPr id="820" name="Google Shape;820;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9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CyberSecurity</a:t>
            </a:r>
            <a:endParaRPr/>
          </a:p>
        </p:txBody>
      </p:sp>
      <p:sp>
        <p:nvSpPr>
          <p:cNvPr id="826" name="Google Shape;826;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Theme for 6-8 Computer Science Education</a:t>
            </a:r>
            <a:endParaRPr/>
          </a:p>
        </p:txBody>
      </p:sp>
      <p:sp>
        <p:nvSpPr>
          <p:cNvPr id="117" name="Google Shape;117;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en"/>
              <a:t>When we look at CS for 6-8, it is continuing on building on the 3-5 CS Education.  </a:t>
            </a:r>
            <a:r>
              <a:rPr lang="en"/>
              <a:t>K-2</a:t>
            </a:r>
            <a:r>
              <a:rPr lang="en"/>
              <a:t> it is about identifying things that we see in everyday life and trying to put the formal words (terminology) to the things we see. Grades 3-5 looks at trying to understand the whys of CS, while </a:t>
            </a:r>
            <a:r>
              <a:rPr lang="en"/>
              <a:t>K-2</a:t>
            </a:r>
            <a:r>
              <a:rPr lang="en"/>
              <a:t> is about the whats. Grades 6-8 try to take those why and explain them more, building on problem solving skills and connecting computing to larger concepts in society</a:t>
            </a:r>
            <a:endParaRPr/>
          </a:p>
          <a:p>
            <a:pPr indent="0" lvl="0" marL="0" rtl="0" algn="l">
              <a:spcBef>
                <a:spcPts val="1200"/>
              </a:spcBef>
              <a:spcAft>
                <a:spcPts val="0"/>
              </a:spcAft>
              <a:buNone/>
            </a:pPr>
            <a:r>
              <a:rPr lang="en"/>
              <a:t>It is about trying to observe the patterns we are encountering and apply them to other areas - a lot of abstraction.</a:t>
            </a:r>
            <a:endParaRPr/>
          </a:p>
          <a:p>
            <a:pPr indent="0" lvl="0" marL="0" rtl="0" algn="l">
              <a:spcBef>
                <a:spcPts val="1200"/>
              </a:spcBef>
              <a:spcAft>
                <a:spcPts val="0"/>
              </a:spcAft>
              <a:buNone/>
            </a:pPr>
            <a:r>
              <a:rPr lang="en"/>
              <a:t>When considering the standards for 6-8, a lot of the standard is identifying things and finding patterns:</a:t>
            </a:r>
            <a:endParaRPr/>
          </a:p>
          <a:p>
            <a:pPr indent="-300037" lvl="0" marL="457200" rtl="0" algn="l">
              <a:spcBef>
                <a:spcPts val="1200"/>
              </a:spcBef>
              <a:spcAft>
                <a:spcPts val="0"/>
              </a:spcAft>
              <a:buSzPct val="100000"/>
              <a:buChar char="-"/>
            </a:pPr>
            <a:r>
              <a:rPr lang="en"/>
              <a:t>Vocabulary</a:t>
            </a:r>
            <a:endParaRPr/>
          </a:p>
          <a:p>
            <a:pPr indent="-300037" lvl="0" marL="457200" rtl="0" algn="l">
              <a:spcBef>
                <a:spcPts val="0"/>
              </a:spcBef>
              <a:spcAft>
                <a:spcPts val="0"/>
              </a:spcAft>
              <a:buSzPct val="100000"/>
              <a:buChar char="-"/>
            </a:pPr>
            <a:r>
              <a:rPr lang="en"/>
              <a:t>H</a:t>
            </a:r>
            <a:r>
              <a:rPr lang="en"/>
              <a:t>ow do we use things? Why are they used in that way?</a:t>
            </a:r>
            <a:endParaRPr/>
          </a:p>
          <a:p>
            <a:pPr indent="-300037" lvl="0" marL="457200" rtl="0" algn="l">
              <a:spcBef>
                <a:spcPts val="0"/>
              </a:spcBef>
              <a:spcAft>
                <a:spcPts val="0"/>
              </a:spcAft>
              <a:buSzPct val="100000"/>
              <a:buChar char="-"/>
            </a:pPr>
            <a:r>
              <a:rPr lang="en"/>
              <a:t>What problems do we encounter?</a:t>
            </a:r>
            <a:endParaRPr/>
          </a:p>
          <a:p>
            <a:pPr indent="-300037" lvl="0" marL="457200" rtl="0" algn="l">
              <a:spcBef>
                <a:spcPts val="0"/>
              </a:spcBef>
              <a:spcAft>
                <a:spcPts val="0"/>
              </a:spcAft>
              <a:buSzPct val="100000"/>
              <a:buChar char="-"/>
            </a:pPr>
            <a:r>
              <a:rPr lang="en"/>
              <a:t>How can we fix these problems?</a:t>
            </a:r>
            <a:endParaRPr/>
          </a:p>
          <a:p>
            <a:pPr indent="-300037" lvl="0" marL="457200" rtl="0" algn="l">
              <a:spcBef>
                <a:spcPts val="0"/>
              </a:spcBef>
              <a:spcAft>
                <a:spcPts val="0"/>
              </a:spcAft>
              <a:buSzPct val="100000"/>
              <a:buChar char="-"/>
            </a:pPr>
            <a:r>
              <a:rPr lang="en"/>
              <a:t>What am I feeling, and how can I work through those feelings to find solutions?</a:t>
            </a:r>
            <a:endParaRPr/>
          </a:p>
          <a:p>
            <a:pPr indent="0" lvl="0" marL="0" rtl="0" algn="l">
              <a:spcBef>
                <a:spcPts val="1200"/>
              </a:spcBef>
              <a:spcAft>
                <a:spcPts val="0"/>
              </a:spcAft>
              <a:buNone/>
            </a:pPr>
            <a:r>
              <a:rPr lang="en"/>
              <a:t>With 6-8, keep it short, simple, as kinesthetic as possible (make them move and use sensory oriented techniques), help them to identify their emotions and work through them, and try to have fun. </a:t>
            </a:r>
            <a:endParaRPr/>
          </a:p>
          <a:p>
            <a:pPr indent="0" lvl="0" marL="0" rtl="0" algn="l">
              <a:spcBef>
                <a:spcPts val="1200"/>
              </a:spcBef>
              <a:spcAft>
                <a:spcPts val="1200"/>
              </a:spcAft>
              <a:buNone/>
            </a:pPr>
            <a:r>
              <a:rPr lang="en"/>
              <a:t>Try to avoid keeping them solely on the computer for programming exercises.</a:t>
            </a:r>
            <a:endParaRPr/>
          </a:p>
        </p:txBody>
      </p:sp>
      <p:sp>
        <p:nvSpPr>
          <p:cNvPr id="118" name="Google Shape;11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9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Hack My TikTok</a:t>
            </a:r>
            <a:endParaRPr/>
          </a:p>
        </p:txBody>
      </p:sp>
      <p:sp>
        <p:nvSpPr>
          <p:cNvPr id="832" name="Google Shape;832;p9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400">
                <a:solidFill>
                  <a:srgbClr val="0C0D0E"/>
                </a:solidFill>
                <a:highlight>
                  <a:srgbClr val="E3E6E8"/>
                </a:highlight>
                <a:latin typeface="Courier New"/>
                <a:ea typeface="Courier New"/>
                <a:cs typeface="Courier New"/>
                <a:sym typeface="Courier New"/>
              </a:rPr>
              <a:t>{ "id": "7277986355668438314", "desc": "I hope they enjoy their new home \u2764\ufe0f #homereno #beforeandafter #construction  We actually managed to completely renovate her house in 7 days \ud83d\ude33  Thanks @Emily Shaw and our construction team for making this happen!", "createTime": "1694538267", "scheduleTime": 0, "stats": { **    "diggCount": 2500000, "shareCount": 4346, "commentCount": 16800, "playCount": 16200000, "collectCount": "118252"** }, "nickname": "MrBeast", "authorId": "6614519312189947909", "authorSecId": "MS4wLjABAAAABKjQkOz_IIzXXzEAl_9LGsWhvK-gBnlczwRPXK8EmxAp6K3X0qiaP5_OEqmm0XwG", "avatarThumb": "https://p16-sign.tiktokcdn-us.com/tos-useast5-avt-0068-tx/54435a1ec165931f60f2a3872de74aa5~c5_100x100.jpeg?x-expires=1695236400&amp;x-signature=FOzc8n8d8F6HCsXLKWIblmT5vcc%3D", "downloadSetting": 0, "authorPrivate": false, "capcutAnchorsOriginal": [], "capcutAnchors": [] }</a:t>
            </a:r>
            <a:endParaRPr b="1" sz="1400"/>
          </a:p>
        </p:txBody>
      </p:sp>
      <p:sp>
        <p:nvSpPr>
          <p:cNvPr id="833" name="Google Shape;833;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837" name="Shape 837"/>
        <p:cNvGrpSpPr/>
        <p:nvPr/>
      </p:nvGrpSpPr>
      <p:grpSpPr>
        <a:xfrm>
          <a:off x="0" y="0"/>
          <a:ext cx="0" cy="0"/>
          <a:chOff x="0" y="0"/>
          <a:chExt cx="0" cy="0"/>
        </a:xfrm>
      </p:grpSpPr>
      <p:sp>
        <p:nvSpPr>
          <p:cNvPr id="838" name="Google Shape;838;p96"/>
          <p:cNvSpPr txBox="1"/>
          <p:nvPr/>
        </p:nvSpPr>
        <p:spPr>
          <a:xfrm>
            <a:off x="1864259" y="1606527"/>
            <a:ext cx="4765200" cy="2224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5400" u="none" cap="none" strike="noStrike">
                <a:solidFill>
                  <a:srgbClr val="113051"/>
                </a:solidFill>
                <a:latin typeface="Roboto"/>
                <a:ea typeface="Roboto"/>
                <a:cs typeface="Roboto"/>
                <a:sym typeface="Roboto"/>
              </a:rPr>
              <a:t>Cybersecurity</a:t>
            </a:r>
            <a:endParaRPr sz="1100"/>
          </a:p>
          <a:p>
            <a:pPr indent="0" lvl="0" marL="0" marR="0" rtl="0" algn="ctr">
              <a:spcBef>
                <a:spcPts val="0"/>
              </a:spcBef>
              <a:spcAft>
                <a:spcPts val="0"/>
              </a:spcAft>
              <a:buNone/>
            </a:pPr>
            <a:r>
              <a:t/>
            </a:r>
            <a:endParaRPr b="1" i="0" sz="1800" u="none" cap="none" strike="noStrike">
              <a:solidFill>
                <a:srgbClr val="104864"/>
              </a:solidFill>
              <a:latin typeface="Roboto"/>
              <a:ea typeface="Roboto"/>
              <a:cs typeface="Roboto"/>
              <a:sym typeface="Roboto"/>
            </a:endParaRPr>
          </a:p>
          <a:p>
            <a:pPr indent="0" lvl="0" marL="0" marR="0" rtl="0" algn="ctr">
              <a:spcBef>
                <a:spcPts val="0"/>
              </a:spcBef>
              <a:spcAft>
                <a:spcPts val="0"/>
              </a:spcAft>
              <a:buNone/>
            </a:pPr>
            <a:r>
              <a:rPr b="1" i="0" lang="en" sz="1800" u="none" cap="none" strike="noStrike">
                <a:solidFill>
                  <a:srgbClr val="104864"/>
                </a:solidFill>
                <a:latin typeface="Roboto"/>
                <a:ea typeface="Roboto"/>
                <a:cs typeface="Roboto"/>
                <a:sym typeface="Roboto"/>
              </a:rPr>
              <a:t>  Prof. Bharath Samanthula</a:t>
            </a:r>
            <a:endParaRPr b="1" i="0" sz="1800" u="none" cap="none" strike="noStrike">
              <a:solidFill>
                <a:srgbClr val="104864"/>
              </a:solidFill>
              <a:latin typeface="Roboto"/>
              <a:ea typeface="Roboto"/>
              <a:cs typeface="Roboto"/>
              <a:sym typeface="Roboto"/>
            </a:endParaRPr>
          </a:p>
          <a:p>
            <a:pPr indent="0" lvl="0" marL="0" marR="0" rtl="0" algn="ctr">
              <a:spcBef>
                <a:spcPts val="0"/>
              </a:spcBef>
              <a:spcAft>
                <a:spcPts val="0"/>
              </a:spcAft>
              <a:buNone/>
            </a:pPr>
            <a:r>
              <a:rPr b="1" i="0" lang="en" sz="1800" u="none" cap="none" strike="noStrike">
                <a:solidFill>
                  <a:srgbClr val="104864"/>
                </a:solidFill>
                <a:latin typeface="Roboto"/>
                <a:ea typeface="Roboto"/>
                <a:cs typeface="Roboto"/>
                <a:sym typeface="Roboto"/>
              </a:rPr>
              <a:t>Department of Computer Science</a:t>
            </a:r>
            <a:endParaRPr sz="1100"/>
          </a:p>
          <a:p>
            <a:pPr indent="0" lvl="0" marL="0" marR="0" rtl="0" algn="ctr">
              <a:spcBef>
                <a:spcPts val="0"/>
              </a:spcBef>
              <a:spcAft>
                <a:spcPts val="0"/>
              </a:spcAft>
              <a:buNone/>
            </a:pPr>
            <a:r>
              <a:rPr b="1" i="0" lang="en" sz="1800" u="none" cap="none" strike="noStrike">
                <a:solidFill>
                  <a:srgbClr val="104864"/>
                </a:solidFill>
                <a:latin typeface="Roboto"/>
                <a:ea typeface="Roboto"/>
                <a:cs typeface="Roboto"/>
                <a:sym typeface="Roboto"/>
              </a:rPr>
              <a:t>October 26, 2022</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9" name="Google Shape;839;p96"/>
          <p:cNvSpPr/>
          <p:nvPr/>
        </p:nvSpPr>
        <p:spPr>
          <a:xfrm>
            <a:off x="6010835" y="4389120"/>
            <a:ext cx="2955600" cy="589200"/>
          </a:xfrm>
          <a:prstGeom prst="rect">
            <a:avLst/>
          </a:prstGeom>
          <a:solidFill>
            <a:srgbClr val="D21437"/>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pic>
        <p:nvPicPr>
          <p:cNvPr id="840" name="Google Shape;840;p96"/>
          <p:cNvPicPr preferRelativeResize="0"/>
          <p:nvPr/>
        </p:nvPicPr>
        <p:blipFill rotWithShape="1">
          <a:blip r:embed="rId3">
            <a:alphaModFix/>
          </a:blip>
          <a:srcRect b="0" l="0" r="0" t="0"/>
          <a:stretch/>
        </p:blipFill>
        <p:spPr>
          <a:xfrm>
            <a:off x="6200775" y="4492101"/>
            <a:ext cx="2343150" cy="3905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pic>
        <p:nvPicPr>
          <p:cNvPr id="846" name="Google Shape;846;p97"/>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847" name="Google Shape;847;p97"/>
          <p:cNvSpPr txBox="1"/>
          <p:nvPr/>
        </p:nvSpPr>
        <p:spPr>
          <a:xfrm>
            <a:off x="487973" y="871220"/>
            <a:ext cx="4683600" cy="46563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 sz="1400">
                <a:solidFill>
                  <a:schemeClr val="dk1"/>
                </a:solidFill>
                <a:latin typeface="Roboto"/>
                <a:ea typeface="Roboto"/>
                <a:cs typeface="Roboto"/>
                <a:sym typeface="Roboto"/>
              </a:rPr>
              <a:t>Motivation</a:t>
            </a:r>
            <a:br>
              <a:rPr lang="en" sz="1400">
                <a:solidFill>
                  <a:schemeClr val="dk1"/>
                </a:solidFill>
                <a:latin typeface="Roboto"/>
                <a:ea typeface="Roboto"/>
                <a:cs typeface="Roboto"/>
                <a:sym typeface="Roboto"/>
              </a:rPr>
            </a:br>
            <a:endParaRPr sz="1400">
              <a:solidFill>
                <a:schemeClr val="dk1"/>
              </a:solidFill>
              <a:latin typeface="Roboto"/>
              <a:ea typeface="Roboto"/>
              <a:cs typeface="Roboto"/>
              <a:sym typeface="Roboto"/>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Roboto"/>
                <a:ea typeface="Roboto"/>
                <a:cs typeface="Roboto"/>
                <a:sym typeface="Roboto"/>
              </a:rPr>
              <a:t>Cybersecurity Objectives NJSLS </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Roboto"/>
              <a:ea typeface="Roboto"/>
              <a:cs typeface="Roboto"/>
              <a:sym typeface="Roboto"/>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Roboto"/>
                <a:ea typeface="Roboto"/>
                <a:cs typeface="Roboto"/>
                <a:sym typeface="Roboto"/>
              </a:rPr>
              <a:t>Data Classification</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Roboto"/>
              <a:ea typeface="Roboto"/>
              <a:cs typeface="Roboto"/>
              <a:sym typeface="Roboto"/>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Roboto"/>
                <a:ea typeface="Roboto"/>
                <a:cs typeface="Roboto"/>
                <a:sym typeface="Roboto"/>
              </a:rPr>
              <a:t>Basic Security Concepts</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Roboto"/>
              <a:ea typeface="Roboto"/>
              <a:cs typeface="Roboto"/>
              <a:sym typeface="Roboto"/>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Roboto"/>
                <a:ea typeface="Roboto"/>
                <a:cs typeface="Roboto"/>
                <a:sym typeface="Roboto"/>
              </a:rPr>
              <a:t>Common Security Threats</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Roboto"/>
              <a:ea typeface="Roboto"/>
              <a:cs typeface="Roboto"/>
              <a:sym typeface="Roboto"/>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Roboto"/>
                <a:ea typeface="Roboto"/>
                <a:cs typeface="Roboto"/>
                <a:sym typeface="Roboto"/>
              </a:rPr>
              <a:t>Common Counter Measures </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Roboto"/>
              <a:ea typeface="Roboto"/>
              <a:cs typeface="Roboto"/>
              <a:sym typeface="Roboto"/>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Roboto"/>
                <a:ea typeface="Roboto"/>
                <a:cs typeface="Roboto"/>
                <a:sym typeface="Roboto"/>
              </a:rPr>
              <a:t>Training and Awareness </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Roboto"/>
              <a:ea typeface="Roboto"/>
              <a:cs typeface="Roboto"/>
              <a:sym typeface="Roboto"/>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Roboto"/>
                <a:ea typeface="Roboto"/>
                <a:cs typeface="Roboto"/>
                <a:sym typeface="Roboto"/>
              </a:rPr>
              <a:t>Conclusion </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Roboto"/>
              <a:ea typeface="Roboto"/>
              <a:cs typeface="Roboto"/>
              <a:sym typeface="Roboto"/>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848" name="Google Shape;848;p97"/>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Outline</a:t>
            </a:r>
            <a:endParaRPr sz="1100"/>
          </a:p>
        </p:txBody>
      </p:sp>
      <p:sp>
        <p:nvSpPr>
          <p:cNvPr id="849" name="Google Shape;849;p97"/>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850" name="Google Shape;850;p97"/>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851" name="Google Shape;851;p97"/>
          <p:cNvSpPr/>
          <p:nvPr/>
        </p:nvSpPr>
        <p:spPr>
          <a:xfrm>
            <a:off x="6457950" y="-1"/>
            <a:ext cx="2686200" cy="2433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52" name="Google Shape;852;p97"/>
          <p:cNvSpPr/>
          <p:nvPr/>
        </p:nvSpPr>
        <p:spPr>
          <a:xfrm>
            <a:off x="6457949" y="2433181"/>
            <a:ext cx="2686200" cy="22062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53" name="Google Shape;853;p97"/>
          <p:cNvSpPr/>
          <p:nvPr/>
        </p:nvSpPr>
        <p:spPr>
          <a:xfrm>
            <a:off x="6457949" y="0"/>
            <a:ext cx="26862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854" name="Google Shape;854;p97"/>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855" name="Google Shape;855;p97"/>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856" name="Google Shape;856;p97"/>
          <p:cNvPicPr preferRelativeResize="0"/>
          <p:nvPr/>
        </p:nvPicPr>
        <p:blipFill rotWithShape="1">
          <a:blip r:embed="rId5">
            <a:alphaModFix/>
          </a:blip>
          <a:srcRect b="0" l="0" r="0" t="0"/>
          <a:stretch/>
        </p:blipFill>
        <p:spPr>
          <a:xfrm>
            <a:off x="6457947" y="1250843"/>
            <a:ext cx="2686050" cy="22734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id="862" name="Google Shape;862;p98"/>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863" name="Google Shape;863;p98"/>
          <p:cNvSpPr txBox="1"/>
          <p:nvPr/>
        </p:nvSpPr>
        <p:spPr>
          <a:xfrm>
            <a:off x="281836" y="871220"/>
            <a:ext cx="4889700" cy="50565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According to NCES, more than </a:t>
            </a:r>
            <a:r>
              <a:rPr lang="en" sz="1400">
                <a:solidFill>
                  <a:srgbClr val="C00000"/>
                </a:solidFill>
                <a:latin typeface="Arial"/>
                <a:ea typeface="Arial"/>
                <a:cs typeface="Arial"/>
                <a:sym typeface="Arial"/>
              </a:rPr>
              <a:t>90% of kids use internet</a:t>
            </a:r>
            <a:br>
              <a:rPr lang="en" sz="1400">
                <a:solidFill>
                  <a:schemeClr val="dk1"/>
                </a:solidFill>
                <a:latin typeface="Arial"/>
                <a:ea typeface="Arial"/>
                <a:cs typeface="Arial"/>
                <a:sym typeface="Arial"/>
              </a:rPr>
            </a:b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Kids ages 8-18 spend </a:t>
            </a:r>
            <a:r>
              <a:rPr lang="en" sz="1400">
                <a:solidFill>
                  <a:srgbClr val="C00000"/>
                </a:solidFill>
                <a:latin typeface="Arial"/>
                <a:ea typeface="Arial"/>
                <a:cs typeface="Arial"/>
                <a:sym typeface="Arial"/>
              </a:rPr>
              <a:t>50% of their time online </a:t>
            </a:r>
            <a:r>
              <a:rPr lang="en" sz="1400">
                <a:solidFill>
                  <a:schemeClr val="dk1"/>
                </a:solidFill>
                <a:latin typeface="Arial"/>
                <a:ea typeface="Arial"/>
                <a:cs typeface="Arial"/>
                <a:sym typeface="Arial"/>
              </a:rPr>
              <a:t>when awake</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Two-thirds of parents in US say parenting has become harder due to technology</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Crimes that happen in physical world (e.g., cheating or stealing) is now increasingly happening in the digital world</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Hackers often target children as kids have minimal knowledge about the risks involved while using internet</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Some common online issues kids face include:</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Identity Theft</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Cyber Bullying</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Phishing</a:t>
            </a:r>
            <a:endParaRPr sz="1100"/>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864" name="Google Shape;864;p98"/>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Kids in Digital Era</a:t>
            </a:r>
            <a:endParaRPr sz="1100"/>
          </a:p>
        </p:txBody>
      </p:sp>
      <p:sp>
        <p:nvSpPr>
          <p:cNvPr id="865" name="Google Shape;865;p98"/>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866" name="Google Shape;866;p98"/>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867" name="Google Shape;867;p98"/>
          <p:cNvSpPr/>
          <p:nvPr/>
        </p:nvSpPr>
        <p:spPr>
          <a:xfrm>
            <a:off x="5744980" y="0"/>
            <a:ext cx="33990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8" name="Google Shape;868;p98"/>
          <p:cNvSpPr/>
          <p:nvPr/>
        </p:nvSpPr>
        <p:spPr>
          <a:xfrm>
            <a:off x="5744980" y="1688267"/>
            <a:ext cx="33990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9" name="Google Shape;869;p98"/>
          <p:cNvSpPr/>
          <p:nvPr/>
        </p:nvSpPr>
        <p:spPr>
          <a:xfrm>
            <a:off x="5744980" y="3364355"/>
            <a:ext cx="33990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70" name="Google Shape;870;p98"/>
          <p:cNvSpPr/>
          <p:nvPr/>
        </p:nvSpPr>
        <p:spPr>
          <a:xfrm>
            <a:off x="5744980" y="0"/>
            <a:ext cx="33990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871" name="Google Shape;871;p98"/>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872" name="Google Shape;872;p98"/>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873" name="Google Shape;873;p98"/>
          <p:cNvPicPr preferRelativeResize="0"/>
          <p:nvPr/>
        </p:nvPicPr>
        <p:blipFill rotWithShape="1">
          <a:blip r:embed="rId5">
            <a:alphaModFix/>
          </a:blip>
          <a:srcRect b="0" l="0" r="0" t="0"/>
          <a:stretch/>
        </p:blipFill>
        <p:spPr>
          <a:xfrm>
            <a:off x="5704449" y="1607675"/>
            <a:ext cx="3439551" cy="175668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id="879" name="Google Shape;879;p99"/>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880" name="Google Shape;880;p99"/>
          <p:cNvSpPr txBox="1"/>
          <p:nvPr/>
        </p:nvSpPr>
        <p:spPr>
          <a:xfrm>
            <a:off x="487972" y="871220"/>
            <a:ext cx="5064300" cy="41637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Cyber threats can come </a:t>
            </a:r>
            <a:r>
              <a:rPr lang="en" sz="1400">
                <a:solidFill>
                  <a:schemeClr val="dk1"/>
                </a:solidFill>
              </a:rPr>
              <a:t>from</a:t>
            </a:r>
            <a:r>
              <a:rPr lang="en" sz="1400">
                <a:solidFill>
                  <a:schemeClr val="dk1"/>
                </a:solidFill>
                <a:latin typeface="Arial"/>
                <a:ea typeface="Arial"/>
                <a:cs typeface="Arial"/>
                <a:sym typeface="Arial"/>
              </a:rPr>
              <a:t> anywhere and anytime</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About one in four children in the US experience identity theft or exposure to sexually explicit material</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Example</a:t>
            </a:r>
            <a:r>
              <a:rPr lang="en" sz="1400">
                <a:solidFill>
                  <a:schemeClr val="dk1"/>
                </a:solidFill>
                <a:latin typeface="Arial"/>
                <a:ea typeface="Arial"/>
                <a:cs typeface="Arial"/>
                <a:sym typeface="Arial"/>
              </a:rPr>
              <a:t>: cyber criminals often advertise malicious links, such as free games or rewards, that actually install a virus or steal private data</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Kids should be taught cybersecurity from a young age</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Leading to improved security in the present </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A new generation of safe and knowledgeable Tech users</a:t>
            </a:r>
            <a:endParaRPr sz="1100"/>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881" name="Google Shape;881;p99"/>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Cybersecurity for Children </a:t>
            </a:r>
            <a:endParaRPr sz="1100"/>
          </a:p>
        </p:txBody>
      </p:sp>
      <p:sp>
        <p:nvSpPr>
          <p:cNvPr id="882" name="Google Shape;882;p99"/>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883" name="Google Shape;883;p99"/>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884" name="Google Shape;884;p99"/>
          <p:cNvSpPr/>
          <p:nvPr/>
        </p:nvSpPr>
        <p:spPr>
          <a:xfrm>
            <a:off x="5744980" y="0"/>
            <a:ext cx="33990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85" name="Google Shape;885;p99"/>
          <p:cNvSpPr/>
          <p:nvPr/>
        </p:nvSpPr>
        <p:spPr>
          <a:xfrm>
            <a:off x="5744980" y="1688267"/>
            <a:ext cx="33990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86" name="Google Shape;886;p99"/>
          <p:cNvSpPr/>
          <p:nvPr/>
        </p:nvSpPr>
        <p:spPr>
          <a:xfrm>
            <a:off x="5744980" y="3364355"/>
            <a:ext cx="33990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87" name="Google Shape;887;p99"/>
          <p:cNvSpPr/>
          <p:nvPr/>
        </p:nvSpPr>
        <p:spPr>
          <a:xfrm>
            <a:off x="5744980" y="0"/>
            <a:ext cx="33990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888" name="Google Shape;888;p99"/>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889" name="Google Shape;889;p99"/>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id="895" name="Google Shape;895;p100"/>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896" name="Google Shape;896;p100"/>
          <p:cNvSpPr txBox="1"/>
          <p:nvPr/>
        </p:nvSpPr>
        <p:spPr>
          <a:xfrm>
            <a:off x="487972" y="871220"/>
            <a:ext cx="5064300" cy="37326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Ask students the following questions: </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What are possible dangers online?</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What information they would like to protect online?</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What steps they will probably take to protect their information?</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How they would respond if they see something unacceptable/inappropriate online?</a:t>
            </a:r>
            <a:br>
              <a:rPr b="0" i="0" lang="en" sz="1400" u="none" cap="none" strike="noStrike">
                <a:solidFill>
                  <a:schemeClr val="dk1"/>
                </a:solidFill>
                <a:latin typeface="Arial"/>
                <a:ea typeface="Arial"/>
                <a:cs typeface="Arial"/>
                <a:sym typeface="Arial"/>
              </a:rPr>
            </a:br>
            <a:endParaRPr b="0" i="0" sz="1400" u="none" cap="none" strike="noStrike">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Teaching Cybersecurity needs to be part of any school’s curriculum – Not just to students interested in STEM </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97" name="Google Shape;897;p100"/>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Cybersecurity for Children </a:t>
            </a:r>
            <a:endParaRPr sz="1100"/>
          </a:p>
        </p:txBody>
      </p:sp>
      <p:sp>
        <p:nvSpPr>
          <p:cNvPr id="898" name="Google Shape;898;p100"/>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899" name="Google Shape;899;p100"/>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900" name="Google Shape;900;p100"/>
          <p:cNvSpPr/>
          <p:nvPr/>
        </p:nvSpPr>
        <p:spPr>
          <a:xfrm>
            <a:off x="5744980" y="0"/>
            <a:ext cx="33990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01" name="Google Shape;901;p100"/>
          <p:cNvSpPr/>
          <p:nvPr/>
        </p:nvSpPr>
        <p:spPr>
          <a:xfrm>
            <a:off x="5744980" y="1688267"/>
            <a:ext cx="33990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02" name="Google Shape;902;p100"/>
          <p:cNvSpPr/>
          <p:nvPr/>
        </p:nvSpPr>
        <p:spPr>
          <a:xfrm>
            <a:off x="5744980" y="3364355"/>
            <a:ext cx="33990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03" name="Google Shape;903;p100"/>
          <p:cNvSpPr/>
          <p:nvPr/>
        </p:nvSpPr>
        <p:spPr>
          <a:xfrm>
            <a:off x="5744980" y="0"/>
            <a:ext cx="33990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904" name="Google Shape;904;p100"/>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905" name="Google Shape;905;p100"/>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pic>
        <p:nvPicPr>
          <p:cNvPr id="911" name="Google Shape;911;p101"/>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912" name="Google Shape;912;p101"/>
          <p:cNvSpPr txBox="1"/>
          <p:nvPr/>
        </p:nvSpPr>
        <p:spPr>
          <a:xfrm>
            <a:off x="487972" y="871220"/>
            <a:ext cx="5064300" cy="46254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Cyber </a:t>
            </a:r>
            <a:r>
              <a:rPr lang="en" sz="1400">
                <a:solidFill>
                  <a:schemeClr val="dk1"/>
                </a:solidFill>
                <a:latin typeface="Arial"/>
                <a:ea typeface="Arial"/>
                <a:cs typeface="Arial"/>
                <a:sym typeface="Arial"/>
              </a:rPr>
              <a:t>relates to computers or a network of computers</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Generally referred to Internet</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Security</a:t>
            </a:r>
            <a:r>
              <a:rPr lang="en" sz="1400">
                <a:solidFill>
                  <a:schemeClr val="dk1"/>
                </a:solidFill>
                <a:latin typeface="Arial"/>
                <a:ea typeface="Arial"/>
                <a:cs typeface="Arial"/>
                <a:sym typeface="Arial"/>
              </a:rPr>
              <a:t> relates to protecting an asset/resource, such as a building or person</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In computer world, security refers to Cybersecurity </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Cybersecurity</a:t>
            </a:r>
            <a:r>
              <a:rPr lang="en" sz="1400">
                <a:solidFill>
                  <a:schemeClr val="dk1"/>
                </a:solidFill>
                <a:latin typeface="Arial"/>
                <a:ea typeface="Arial"/>
                <a:cs typeface="Arial"/>
                <a:sym typeface="Arial"/>
              </a:rPr>
              <a:t> deals with protecting computers, programs, networks, and data from unauthorized access</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Unauthorized</a:t>
            </a:r>
            <a:r>
              <a:rPr lang="en" sz="1400">
                <a:solidFill>
                  <a:schemeClr val="dk1"/>
                </a:solidFill>
                <a:latin typeface="Arial"/>
                <a:ea typeface="Arial"/>
                <a:cs typeface="Arial"/>
                <a:sym typeface="Arial"/>
              </a:rPr>
              <a:t> access??</a:t>
            </a:r>
            <a:endParaRPr sz="1100"/>
          </a:p>
          <a:p>
            <a:pPr indent="-215900" lvl="1" marL="558800" marR="0" rtl="0" algn="l">
              <a:spcBef>
                <a:spcPts val="0"/>
              </a:spcBef>
              <a:spcAft>
                <a:spcPts val="0"/>
              </a:spcAft>
              <a:buClr>
                <a:srgbClr val="113051"/>
              </a:buClr>
              <a:buSzPts val="1400"/>
              <a:buFont typeface="Arial"/>
              <a:buChar char="•"/>
            </a:pPr>
            <a:r>
              <a:rPr b="0" i="0" lang="en" sz="1400" u="none" cap="none" strike="noStrike">
                <a:solidFill>
                  <a:srgbClr val="113051"/>
                </a:solidFill>
                <a:latin typeface="Arial"/>
                <a:ea typeface="Arial"/>
                <a:cs typeface="Arial"/>
                <a:sym typeface="Arial"/>
              </a:rPr>
              <a:t>Hacking</a:t>
            </a:r>
            <a:r>
              <a:rPr b="0" i="0" lang="en" sz="1400" u="none" cap="none" strike="noStrike">
                <a:solidFill>
                  <a:schemeClr val="dk1"/>
                </a:solidFill>
                <a:latin typeface="Arial"/>
                <a:ea typeface="Arial"/>
                <a:cs typeface="Arial"/>
                <a:sym typeface="Arial"/>
              </a:rPr>
              <a:t>: gaining access into a computer, network etc, without owner’s permission</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Considered as illegal and carry heavy penalties</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913" name="Google Shape;913;p101"/>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What is Cybersecurity</a:t>
            </a:r>
            <a:endParaRPr sz="1100"/>
          </a:p>
        </p:txBody>
      </p:sp>
      <p:sp>
        <p:nvSpPr>
          <p:cNvPr id="914" name="Google Shape;914;p101"/>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915" name="Google Shape;915;p101"/>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916" name="Google Shape;916;p101"/>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7" name="Google Shape;917;p101"/>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8" name="Google Shape;918;p101"/>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9" name="Google Shape;919;p101"/>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920" name="Google Shape;920;p101"/>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921" name="Google Shape;921;p101"/>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id="927" name="Google Shape;927;p102"/>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928" name="Google Shape;928;p102"/>
          <p:cNvSpPr txBox="1"/>
          <p:nvPr/>
        </p:nvSpPr>
        <p:spPr>
          <a:xfrm>
            <a:off x="487972" y="871220"/>
            <a:ext cx="5064300" cy="2685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ctr">
              <a:spcBef>
                <a:spcPts val="0"/>
              </a:spcBef>
              <a:spcAft>
                <a:spcPts val="0"/>
              </a:spcAft>
              <a:buNone/>
            </a:pPr>
            <a:r>
              <a:rPr lang="en" sz="1400">
                <a:solidFill>
                  <a:schemeClr val="dk1"/>
                </a:solidFill>
                <a:latin typeface="Calibri"/>
                <a:ea typeface="Calibri"/>
                <a:cs typeface="Calibri"/>
                <a:sym typeface="Calibri"/>
              </a:rPr>
              <a:t>              8.1 Computer Science by the End of Grade 5</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929" name="Google Shape;929;p102"/>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Cybersecurity - NJ SLS CS </a:t>
            </a:r>
            <a:endParaRPr sz="1100"/>
          </a:p>
        </p:txBody>
      </p:sp>
      <p:sp>
        <p:nvSpPr>
          <p:cNvPr id="930" name="Google Shape;930;p102"/>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931" name="Google Shape;931;p102"/>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932" name="Google Shape;932;p102"/>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3" name="Google Shape;933;p102"/>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4" name="Google Shape;934;p102"/>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5" name="Google Shape;935;p102"/>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936" name="Google Shape;936;p102"/>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937" name="Google Shape;937;p102"/>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938" name="Google Shape;938;p102"/>
          <p:cNvPicPr preferRelativeResize="0"/>
          <p:nvPr/>
        </p:nvPicPr>
        <p:blipFill rotWithShape="1">
          <a:blip r:embed="rId5">
            <a:alphaModFix/>
          </a:blip>
          <a:srcRect b="0" l="0" r="0" t="0"/>
          <a:stretch/>
        </p:blipFill>
        <p:spPr>
          <a:xfrm>
            <a:off x="285293" y="1792936"/>
            <a:ext cx="7615496" cy="14668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id="944" name="Google Shape;944;p103"/>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945" name="Google Shape;945;p103"/>
          <p:cNvSpPr txBox="1"/>
          <p:nvPr/>
        </p:nvSpPr>
        <p:spPr>
          <a:xfrm>
            <a:off x="487972" y="871220"/>
            <a:ext cx="5064300" cy="2255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ctr">
              <a:spcBef>
                <a:spcPts val="0"/>
              </a:spcBef>
              <a:spcAft>
                <a:spcPts val="0"/>
              </a:spcAft>
              <a:buNone/>
            </a:pPr>
            <a:r>
              <a:rPr lang="en" sz="1400">
                <a:solidFill>
                  <a:schemeClr val="dk1"/>
                </a:solidFill>
                <a:latin typeface="Calibri"/>
                <a:ea typeface="Calibri"/>
                <a:cs typeface="Calibri"/>
                <a:sym typeface="Calibri"/>
              </a:rPr>
              <a:t>              8.1 Computer Science by the End of Grade 8</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946" name="Google Shape;946;p103"/>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Cybersecurity - NJ SLS CS </a:t>
            </a:r>
            <a:endParaRPr sz="1100"/>
          </a:p>
        </p:txBody>
      </p:sp>
      <p:sp>
        <p:nvSpPr>
          <p:cNvPr id="947" name="Google Shape;947;p103"/>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948" name="Google Shape;948;p103"/>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949" name="Google Shape;949;p103"/>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0" name="Google Shape;950;p103"/>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1" name="Google Shape;951;p103"/>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2" name="Google Shape;952;p103"/>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953" name="Google Shape;953;p103"/>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954" name="Google Shape;954;p103"/>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955" name="Google Shape;955;p103"/>
          <p:cNvPicPr preferRelativeResize="0"/>
          <p:nvPr/>
        </p:nvPicPr>
        <p:blipFill rotWithShape="1">
          <a:blip r:embed="rId5">
            <a:alphaModFix/>
          </a:blip>
          <a:srcRect b="0" l="0" r="0" t="0"/>
          <a:stretch/>
        </p:blipFill>
        <p:spPr>
          <a:xfrm>
            <a:off x="238386" y="1715249"/>
            <a:ext cx="7972425" cy="18192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pic>
        <p:nvPicPr>
          <p:cNvPr id="961" name="Google Shape;961;p104"/>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962" name="Google Shape;962;p104"/>
          <p:cNvSpPr txBox="1"/>
          <p:nvPr/>
        </p:nvSpPr>
        <p:spPr>
          <a:xfrm>
            <a:off x="487972" y="871220"/>
            <a:ext cx="5064300" cy="2039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ctr">
              <a:spcBef>
                <a:spcPts val="0"/>
              </a:spcBef>
              <a:spcAft>
                <a:spcPts val="0"/>
              </a:spcAft>
              <a:buNone/>
            </a:pPr>
            <a:r>
              <a:rPr lang="en" sz="1400">
                <a:solidFill>
                  <a:schemeClr val="dk1"/>
                </a:solidFill>
                <a:latin typeface="Calibri"/>
                <a:ea typeface="Calibri"/>
                <a:cs typeface="Calibri"/>
                <a:sym typeface="Calibri"/>
              </a:rPr>
              <a:t>              8.1 Computer Science by the End of Grade 12</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963" name="Google Shape;963;p104"/>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Cybersecurity - NJ SLS CS </a:t>
            </a:r>
            <a:endParaRPr sz="1100"/>
          </a:p>
        </p:txBody>
      </p:sp>
      <p:sp>
        <p:nvSpPr>
          <p:cNvPr id="964" name="Google Shape;964;p104"/>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965" name="Google Shape;965;p104"/>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966" name="Google Shape;966;p104"/>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7" name="Google Shape;967;p104"/>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8" name="Google Shape;968;p104"/>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9" name="Google Shape;969;p104"/>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970" name="Google Shape;970;p104"/>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971" name="Google Shape;971;p104"/>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972" name="Google Shape;972;p104"/>
          <p:cNvPicPr preferRelativeResize="0"/>
          <p:nvPr/>
        </p:nvPicPr>
        <p:blipFill rotWithShape="1">
          <a:blip r:embed="rId5">
            <a:alphaModFix/>
          </a:blip>
          <a:srcRect b="0" l="0" r="0" t="0"/>
          <a:stretch/>
        </p:blipFill>
        <p:spPr>
          <a:xfrm>
            <a:off x="159950" y="1697636"/>
            <a:ext cx="7924800" cy="447675"/>
          </a:xfrm>
          <a:prstGeom prst="rect">
            <a:avLst/>
          </a:prstGeom>
          <a:noFill/>
          <a:ln>
            <a:noFill/>
          </a:ln>
        </p:spPr>
      </p:pic>
      <p:pic>
        <p:nvPicPr>
          <p:cNvPr id="973" name="Google Shape;973;p104"/>
          <p:cNvPicPr preferRelativeResize="0"/>
          <p:nvPr/>
        </p:nvPicPr>
        <p:blipFill rotWithShape="1">
          <a:blip r:embed="rId6">
            <a:alphaModFix/>
          </a:blip>
          <a:srcRect b="0" l="0" r="0" t="0"/>
          <a:stretch/>
        </p:blipFill>
        <p:spPr>
          <a:xfrm>
            <a:off x="131375" y="2145311"/>
            <a:ext cx="7953375" cy="1343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22" name="Shape 122"/>
        <p:cNvGrpSpPr/>
        <p:nvPr/>
      </p:nvGrpSpPr>
      <p:grpSpPr>
        <a:xfrm>
          <a:off x="0" y="0"/>
          <a:ext cx="0" cy="0"/>
          <a:chOff x="0" y="0"/>
          <a:chExt cx="0" cy="0"/>
        </a:xfrm>
      </p:grpSpPr>
      <p:sp>
        <p:nvSpPr>
          <p:cNvPr id="123" name="Google Shape;123;p24"/>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Computer Science </a:t>
            </a:r>
            <a:endParaRPr b="1">
              <a:solidFill>
                <a:schemeClr val="lt1"/>
              </a:solidFill>
            </a:endParaRPr>
          </a:p>
          <a:p>
            <a:pPr indent="0" lvl="0" marL="0" rtl="0" algn="ctr">
              <a:spcBef>
                <a:spcPts val="0"/>
              </a:spcBef>
              <a:spcAft>
                <a:spcPts val="0"/>
              </a:spcAft>
              <a:buNone/>
            </a:pPr>
            <a:r>
              <a:rPr b="1" lang="en">
                <a:solidFill>
                  <a:schemeClr val="lt1"/>
                </a:solidFill>
              </a:rPr>
              <a:t>an Overview </a:t>
            </a:r>
            <a:r>
              <a:rPr b="1" lang="en">
                <a:solidFill>
                  <a:schemeClr val="lt1"/>
                </a:solidFill>
              </a:rPr>
              <a:t>for</a:t>
            </a:r>
            <a:r>
              <a:rPr b="1" lang="en">
                <a:solidFill>
                  <a:schemeClr val="lt1"/>
                </a:solidFill>
              </a:rPr>
              <a:t> Teachers</a:t>
            </a:r>
            <a:endParaRPr b="1">
              <a:solidFill>
                <a:schemeClr val="lt1"/>
              </a:solidFill>
            </a:endParaRPr>
          </a:p>
        </p:txBody>
      </p:sp>
      <p:sp>
        <p:nvSpPr>
          <p:cNvPr id="124" name="Google Shape;12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pic>
        <p:nvPicPr>
          <p:cNvPr id="979" name="Google Shape;979;p105"/>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980" name="Google Shape;980;p105"/>
          <p:cNvSpPr txBox="1"/>
          <p:nvPr/>
        </p:nvSpPr>
        <p:spPr>
          <a:xfrm>
            <a:off x="487972" y="871220"/>
            <a:ext cx="5970000" cy="4594500"/>
          </a:xfrm>
          <a:prstGeom prst="rect">
            <a:avLst/>
          </a:prstGeom>
          <a:noFill/>
          <a:ln>
            <a:noFill/>
          </a:ln>
        </p:spPr>
        <p:txBody>
          <a:bodyPr anchorCtr="0" anchor="t" bIns="34275" lIns="68575" spcFirstLastPara="1" rIns="68575" wrap="square" tIns="34275">
            <a:spAutoFit/>
          </a:bodyPr>
          <a:lstStyle/>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Data is a collection of information we (or computers) collect</a:t>
            </a:r>
            <a:endParaRPr sz="1100"/>
          </a:p>
          <a:p>
            <a:pPr indent="0" lvl="1" marL="342900" marR="0" rtl="0" algn="l">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 To better utilize this data, we need to classify, store, process, interpret, and retrieve it</a:t>
            </a:r>
            <a:endParaRPr sz="1100"/>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Digital Data is the new currency </a:t>
            </a:r>
            <a:endParaRPr sz="1100"/>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215900" lvl="1" marL="558800" marR="0" rtl="0" algn="l">
              <a:spcBef>
                <a:spcPts val="0"/>
              </a:spcBef>
              <a:spcAft>
                <a:spcPts val="0"/>
              </a:spcAft>
              <a:buClr>
                <a:srgbClr val="C00000"/>
              </a:buClr>
              <a:buSzPts val="1400"/>
              <a:buFont typeface="Arial"/>
              <a:buChar char="•"/>
            </a:pPr>
            <a:r>
              <a:rPr b="0" i="0" lang="en" sz="1400" u="none" cap="none" strike="noStrike">
                <a:solidFill>
                  <a:srgbClr val="C00000"/>
                </a:solidFill>
                <a:latin typeface="Arial"/>
                <a:ea typeface="Arial"/>
                <a:cs typeface="Arial"/>
                <a:sym typeface="Arial"/>
              </a:rPr>
              <a:t>Not all data are created equal</a:t>
            </a:r>
            <a:r>
              <a:rPr b="0" i="0" lang="en" sz="1400" u="none" cap="none" strike="noStrike">
                <a:solidFill>
                  <a:schemeClr val="dk1"/>
                </a:solidFill>
                <a:latin typeface="Arial"/>
                <a:ea typeface="Arial"/>
                <a:cs typeface="Arial"/>
                <a:sym typeface="Arial"/>
              </a:rPr>
              <a:t>: Data is classified according to sensitive levels</a:t>
            </a:r>
            <a:endParaRPr sz="1100"/>
          </a:p>
          <a:p>
            <a:pPr indent="0" lvl="1" marL="342900" marR="0" rtl="0" algn="l">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In general, data is categorized as private or public </a:t>
            </a:r>
            <a:endParaRPr sz="1100"/>
          </a:p>
          <a:p>
            <a:pPr indent="0" lvl="1" marL="342900" marR="0" rtl="0" algn="l">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81" name="Google Shape;981;p105"/>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Data Classification</a:t>
            </a:r>
            <a:endParaRPr sz="1100"/>
          </a:p>
        </p:txBody>
      </p:sp>
      <p:sp>
        <p:nvSpPr>
          <p:cNvPr id="982" name="Google Shape;982;p105"/>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983" name="Google Shape;983;p105"/>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984" name="Google Shape;984;p105"/>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5" name="Google Shape;985;p105"/>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6" name="Google Shape;986;p105"/>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7" name="Google Shape;987;p105"/>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988" name="Google Shape;988;p105"/>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989" name="Google Shape;989;p105"/>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pic>
        <p:nvPicPr>
          <p:cNvPr id="995" name="Google Shape;995;p106"/>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996" name="Google Shape;996;p106"/>
          <p:cNvSpPr txBox="1"/>
          <p:nvPr/>
        </p:nvSpPr>
        <p:spPr>
          <a:xfrm>
            <a:off x="487973" y="871220"/>
            <a:ext cx="6257400" cy="5456700"/>
          </a:xfrm>
          <a:prstGeom prst="rect">
            <a:avLst/>
          </a:prstGeom>
          <a:noFill/>
          <a:ln>
            <a:noFill/>
          </a:ln>
        </p:spPr>
        <p:txBody>
          <a:bodyPr anchorCtr="0" anchor="t" bIns="34275" lIns="68575" spcFirstLastPara="1" rIns="68575" wrap="square" tIns="34275">
            <a:spAutoFit/>
          </a:bodyPr>
          <a:lstStyle/>
          <a:p>
            <a:pPr indent="-215900" lvl="1" marL="558800" marR="0" rtl="0" algn="l">
              <a:spcBef>
                <a:spcPts val="0"/>
              </a:spcBef>
              <a:spcAft>
                <a:spcPts val="0"/>
              </a:spcAft>
              <a:buClr>
                <a:srgbClr val="C00000"/>
              </a:buClr>
              <a:buSzPts val="1400"/>
              <a:buFont typeface="Arial"/>
              <a:buChar char="•"/>
            </a:pPr>
            <a:r>
              <a:rPr b="0" i="0" lang="en" sz="1400" u="none" cap="none" strike="noStrike">
                <a:solidFill>
                  <a:srgbClr val="C00000"/>
                </a:solidFill>
                <a:latin typeface="Arial"/>
                <a:ea typeface="Arial"/>
                <a:cs typeface="Arial"/>
                <a:sym typeface="Arial"/>
              </a:rPr>
              <a:t>Private Data</a:t>
            </a:r>
            <a:r>
              <a:rPr b="0" i="0" lang="en" sz="1400" u="none" cap="none" strike="noStrike">
                <a:solidFill>
                  <a:schemeClr val="dk1"/>
                </a:solidFill>
                <a:latin typeface="Arial"/>
                <a:ea typeface="Arial"/>
                <a:cs typeface="Arial"/>
                <a:sym typeface="Arial"/>
              </a:rPr>
              <a:t> </a:t>
            </a:r>
            <a:endParaRPr sz="1100"/>
          </a:p>
          <a:p>
            <a:pPr indent="-215900" lvl="2" marL="9017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Examples - Social Security Number, Passwords, Gender, Birth Date, Credit Card Numbers</a:t>
            </a:r>
            <a:endParaRPr sz="1100"/>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215900" lvl="1" marL="558800" marR="0" rtl="0" algn="l">
              <a:spcBef>
                <a:spcPts val="0"/>
              </a:spcBef>
              <a:spcAft>
                <a:spcPts val="0"/>
              </a:spcAft>
              <a:buClr>
                <a:srgbClr val="C00000"/>
              </a:buClr>
              <a:buSzPts val="1400"/>
              <a:buFont typeface="Arial"/>
              <a:buChar char="•"/>
            </a:pPr>
            <a:r>
              <a:rPr b="0" i="0" lang="en" sz="1400" u="none" cap="none" strike="noStrike">
                <a:solidFill>
                  <a:srgbClr val="C00000"/>
                </a:solidFill>
                <a:latin typeface="Arial"/>
                <a:ea typeface="Arial"/>
                <a:cs typeface="Arial"/>
                <a:sym typeface="Arial"/>
              </a:rPr>
              <a:t>Public Data</a:t>
            </a:r>
            <a:endParaRPr sz="1100"/>
          </a:p>
          <a:p>
            <a:pPr indent="-215900" lvl="2" marL="9017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Examples - Website homepages, Press releases, Public opinions</a:t>
            </a:r>
            <a:endParaRPr sz="1100"/>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Activity:</a:t>
            </a:r>
            <a:endParaRPr sz="1100"/>
          </a:p>
          <a:p>
            <a:pPr indent="-254000" lvl="2" marL="939800" marR="0" rtl="0" algn="l">
              <a:spcBef>
                <a:spcPts val="0"/>
              </a:spcBef>
              <a:spcAft>
                <a:spcPts val="0"/>
              </a:spcAft>
              <a:buClr>
                <a:schemeClr val="dk1"/>
              </a:buClr>
              <a:buSzPts val="1400"/>
              <a:buFont typeface="Calibri"/>
              <a:buAutoNum type="arabicPeriod"/>
            </a:pPr>
            <a:r>
              <a:rPr b="0" i="0" lang="en" sz="1400" u="none" cap="none" strike="noStrike">
                <a:solidFill>
                  <a:schemeClr val="dk1"/>
                </a:solidFill>
                <a:latin typeface="Arial"/>
                <a:ea typeface="Arial"/>
                <a:cs typeface="Arial"/>
                <a:sym typeface="Arial"/>
              </a:rPr>
              <a:t>Create a list of data examples and ask students to categorize them as either public or private data. The answers may vary across students </a:t>
            </a:r>
            <a:endParaRPr sz="1100"/>
          </a:p>
          <a:p>
            <a:pPr indent="-254000" lvl="2" marL="939800" marR="0" rtl="0" algn="l">
              <a:spcBef>
                <a:spcPts val="0"/>
              </a:spcBef>
              <a:spcAft>
                <a:spcPts val="0"/>
              </a:spcAft>
              <a:buClr>
                <a:schemeClr val="dk1"/>
              </a:buClr>
              <a:buSzPts val="1400"/>
              <a:buFont typeface="Calibri"/>
              <a:buAutoNum type="arabicPeriod"/>
            </a:pPr>
            <a:r>
              <a:rPr b="0" i="0" lang="en" sz="1400" u="none" cap="none" strike="noStrike">
                <a:solidFill>
                  <a:schemeClr val="dk1"/>
                </a:solidFill>
                <a:latin typeface="Arial"/>
                <a:ea typeface="Arial"/>
                <a:cs typeface="Arial"/>
                <a:sym typeface="Arial"/>
              </a:rPr>
              <a:t>Ask students would they be concerned in protecting their personal data, if so, what specific data they don’t want to share online </a:t>
            </a:r>
            <a:endParaRPr sz="1100"/>
          </a:p>
          <a:p>
            <a:pPr indent="-165100" lvl="1" marL="596900" marR="0" rtl="0" algn="l">
              <a:spcBef>
                <a:spcPts val="0"/>
              </a:spcBef>
              <a:spcAft>
                <a:spcPts val="0"/>
              </a:spcAft>
              <a:buClr>
                <a:schemeClr val="dk1"/>
              </a:buClr>
              <a:buSzPts val="1400"/>
              <a:buFont typeface="Calibri"/>
              <a:buNone/>
            </a:pPr>
            <a:r>
              <a:t/>
            </a:r>
            <a:endParaRPr b="0" i="0" sz="1400" u="none" cap="none" strike="noStrike">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97" name="Google Shape;997;p106"/>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Private/public data</a:t>
            </a:r>
            <a:endParaRPr sz="1100"/>
          </a:p>
        </p:txBody>
      </p:sp>
      <p:sp>
        <p:nvSpPr>
          <p:cNvPr id="998" name="Google Shape;998;p106"/>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999" name="Google Shape;999;p106"/>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000" name="Google Shape;1000;p106"/>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01" name="Google Shape;1001;p106"/>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02" name="Google Shape;1002;p106"/>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03" name="Google Shape;1003;p106"/>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004" name="Google Shape;1004;p106"/>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1005" name="Google Shape;1005;p106"/>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pic>
        <p:nvPicPr>
          <p:cNvPr id="1011" name="Google Shape;1011;p107"/>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012" name="Google Shape;1012;p107"/>
          <p:cNvSpPr txBox="1"/>
          <p:nvPr/>
        </p:nvSpPr>
        <p:spPr>
          <a:xfrm>
            <a:off x="487972" y="871220"/>
            <a:ext cx="5064300" cy="1392900"/>
          </a:xfrm>
          <a:prstGeom prst="rect">
            <a:avLst/>
          </a:prstGeom>
          <a:noFill/>
          <a:ln>
            <a:noFill/>
          </a:ln>
        </p:spPr>
        <p:txBody>
          <a:bodyPr anchorCtr="0" anchor="t" bIns="34275" lIns="68575" spcFirstLastPara="1" rIns="68575" wrap="square" tIns="34275">
            <a:spAutoFit/>
          </a:bodyPr>
          <a:lstStyle/>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1013" name="Google Shape;1013;p107"/>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CIA Triad</a:t>
            </a:r>
            <a:endParaRPr sz="1100"/>
          </a:p>
        </p:txBody>
      </p:sp>
      <p:sp>
        <p:nvSpPr>
          <p:cNvPr id="1014" name="Google Shape;1014;p107"/>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015" name="Google Shape;1015;p107"/>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016" name="Google Shape;1016;p107"/>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17" name="Google Shape;1017;p107"/>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18" name="Google Shape;1018;p107"/>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19" name="Google Shape;1019;p107"/>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020" name="Google Shape;1020;p107"/>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1021" name="Google Shape;1021;p107"/>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022" name="Google Shape;1022;p107"/>
          <p:cNvPicPr preferRelativeResize="0"/>
          <p:nvPr/>
        </p:nvPicPr>
        <p:blipFill rotWithShape="1">
          <a:blip r:embed="rId5">
            <a:alphaModFix/>
          </a:blip>
          <a:srcRect b="0" l="0" r="0" t="0"/>
          <a:stretch/>
        </p:blipFill>
        <p:spPr>
          <a:xfrm>
            <a:off x="1591654" y="1007590"/>
            <a:ext cx="4270527" cy="3036134"/>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pic>
        <p:nvPicPr>
          <p:cNvPr id="1028" name="Google Shape;1028;p108"/>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029" name="Google Shape;1029;p108"/>
          <p:cNvSpPr txBox="1"/>
          <p:nvPr/>
        </p:nvSpPr>
        <p:spPr>
          <a:xfrm>
            <a:off x="487972" y="871220"/>
            <a:ext cx="6905400" cy="52719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rgbClr val="C00000"/>
              </a:buClr>
              <a:buSzPts val="1400"/>
              <a:buFont typeface="Arial"/>
              <a:buChar char="•"/>
            </a:pPr>
            <a:r>
              <a:rPr b="0" i="0" lang="en" sz="1400">
                <a:solidFill>
                  <a:srgbClr val="C00000"/>
                </a:solidFill>
                <a:latin typeface="Roboto"/>
                <a:ea typeface="Roboto"/>
                <a:cs typeface="Roboto"/>
                <a:sym typeface="Roboto"/>
              </a:rPr>
              <a:t>Confidentiality - personal identifiable information </a:t>
            </a:r>
            <a:r>
              <a:rPr b="0" i="0" lang="en" sz="1400">
                <a:solidFill>
                  <a:srgbClr val="4D5156"/>
                </a:solidFill>
                <a:latin typeface="Roboto"/>
                <a:ea typeface="Roboto"/>
                <a:cs typeface="Roboto"/>
                <a:sym typeface="Roboto"/>
              </a:rPr>
              <a:t>(PII)</a:t>
            </a:r>
            <a:r>
              <a:rPr b="0" i="0" lang="en" sz="1400">
                <a:solidFill>
                  <a:schemeClr val="dk1"/>
                </a:solidFill>
                <a:latin typeface="Roboto"/>
                <a:ea typeface="Roboto"/>
                <a:cs typeface="Roboto"/>
                <a:sym typeface="Roboto"/>
              </a:rPr>
              <a:t> </a:t>
            </a:r>
            <a:r>
              <a:rPr b="1" i="0" lang="en" sz="1400">
                <a:solidFill>
                  <a:schemeClr val="dk1"/>
                </a:solidFill>
                <a:latin typeface="Roboto"/>
                <a:ea typeface="Roboto"/>
                <a:cs typeface="Roboto"/>
                <a:sym typeface="Roboto"/>
              </a:rPr>
              <a:t>that you </a:t>
            </a:r>
            <a:r>
              <a:rPr b="1" i="0" lang="en" sz="1400">
                <a:solidFill>
                  <a:schemeClr val="dk1"/>
                </a:solidFill>
                <a:latin typeface="Arial"/>
                <a:ea typeface="Arial"/>
                <a:cs typeface="Arial"/>
                <a:sym typeface="Arial"/>
              </a:rPr>
              <a:t>don't</a:t>
            </a:r>
            <a:r>
              <a:rPr b="1" i="0" lang="en" sz="1400">
                <a:solidFill>
                  <a:schemeClr val="dk1"/>
                </a:solidFill>
                <a:latin typeface="Roboto"/>
                <a:ea typeface="Roboto"/>
                <a:cs typeface="Roboto"/>
                <a:sym typeface="Roboto"/>
              </a:rPr>
              <a:t> want anyone</a:t>
            </a:r>
            <a:r>
              <a:rPr b="0" i="0" lang="en" sz="1400">
                <a:solidFill>
                  <a:schemeClr val="dk1"/>
                </a:solidFill>
                <a:latin typeface="Roboto"/>
                <a:ea typeface="Roboto"/>
                <a:cs typeface="Roboto"/>
                <a:sym typeface="Roboto"/>
              </a:rPr>
              <a:t> to obtain without your permission</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Who is allowed to see this data depends on the user</a:t>
            </a:r>
            <a:endParaRPr sz="1100"/>
          </a:p>
          <a:p>
            <a:pPr indent="-127000" lvl="0" marL="215900" marR="0" rtl="0" algn="l">
              <a:spcBef>
                <a:spcPts val="0"/>
              </a:spcBef>
              <a:spcAft>
                <a:spcPts val="0"/>
              </a:spcAft>
              <a:buClr>
                <a:schemeClr val="dk1"/>
              </a:buClr>
              <a:buSzPts val="1400"/>
              <a:buFont typeface="Arial"/>
              <a:buNone/>
            </a:pPr>
            <a:r>
              <a:t/>
            </a:r>
            <a:endParaRPr sz="1400">
              <a:solidFill>
                <a:srgbClr val="C00000"/>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Personal Privacy</a:t>
            </a:r>
            <a:r>
              <a:rPr lang="en" sz="1400">
                <a:solidFill>
                  <a:schemeClr val="dk1"/>
                </a:solidFill>
                <a:latin typeface="Arial"/>
                <a:ea typeface="Arial"/>
                <a:cs typeface="Arial"/>
                <a:sym typeface="Arial"/>
              </a:rPr>
              <a:t> - </a:t>
            </a:r>
            <a:r>
              <a:rPr i="0" lang="en" sz="1400">
                <a:solidFill>
                  <a:schemeClr val="dk1"/>
                </a:solidFill>
                <a:latin typeface="Roboto"/>
                <a:ea typeface="Roboto"/>
                <a:cs typeface="Roboto"/>
                <a:sym typeface="Roboto"/>
              </a:rPr>
              <a:t>the ability of a person to determine for themselves when, how, and to what extent personal information about them is shared with or communicated to others</a:t>
            </a:r>
            <a:endParaRPr sz="1100"/>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Examples</a:t>
            </a:r>
            <a:r>
              <a:rPr lang="en" sz="1400">
                <a:solidFill>
                  <a:schemeClr val="dk1"/>
                </a:solidFill>
                <a:latin typeface="Arial"/>
                <a:ea typeface="Arial"/>
                <a:cs typeface="Arial"/>
                <a:sym typeface="Arial"/>
              </a:rPr>
              <a:t>:</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Password protection</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Data you post on social media</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Student Grades </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Medical records </a:t>
            </a:r>
            <a:endParaRPr sz="1100"/>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1030" name="Google Shape;1030;p108"/>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Confidentiality </a:t>
            </a:r>
            <a:endParaRPr sz="1100"/>
          </a:p>
        </p:txBody>
      </p:sp>
      <p:sp>
        <p:nvSpPr>
          <p:cNvPr id="1031" name="Google Shape;1031;p108"/>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032" name="Google Shape;1032;p108"/>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033" name="Google Shape;1033;p108"/>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4" name="Google Shape;1034;p108"/>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5" name="Google Shape;1035;p108"/>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6" name="Google Shape;1036;p108"/>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037" name="Google Shape;1037;p108"/>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1038" name="Google Shape;1038;p108"/>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pic>
        <p:nvPicPr>
          <p:cNvPr id="1044" name="Google Shape;1044;p109"/>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045" name="Google Shape;1045;p109"/>
          <p:cNvSpPr txBox="1"/>
          <p:nvPr/>
        </p:nvSpPr>
        <p:spPr>
          <a:xfrm>
            <a:off x="487972" y="871220"/>
            <a:ext cx="7046400" cy="39480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Data at rest or in transit should not be changed by unauthorized people</a:t>
            </a:r>
            <a:endParaRPr sz="1100"/>
          </a:p>
          <a:p>
            <a:pPr indent="-127000" lvl="0" marL="215900" marR="0" rtl="0" algn="l">
              <a:spcBef>
                <a:spcPts val="0"/>
              </a:spcBef>
              <a:spcAft>
                <a:spcPts val="0"/>
              </a:spcAft>
              <a:buClr>
                <a:schemeClr val="dk1"/>
              </a:buClr>
              <a:buSzPts val="1400"/>
              <a:buFont typeface="Arial"/>
              <a:buNone/>
            </a:pPr>
            <a:r>
              <a:t/>
            </a:r>
            <a:endParaRPr sz="1400">
              <a:solidFill>
                <a:srgbClr val="C00000"/>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Examples</a:t>
            </a:r>
            <a:r>
              <a:rPr lang="en" sz="1400">
                <a:solidFill>
                  <a:schemeClr val="dk1"/>
                </a:solidFill>
                <a:latin typeface="Arial"/>
                <a:ea typeface="Arial"/>
                <a:cs typeface="Arial"/>
                <a:sym typeface="Arial"/>
              </a:rPr>
              <a:t>: </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Data at rest – data (e.g., a student’s homework) stored on your computer should not be changed without your permission</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Data in transmission - Suppose you are transferring $100 to your friend and someone changed the amount to $1000</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46" name="Google Shape;1046;p109"/>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Integrity </a:t>
            </a:r>
            <a:endParaRPr sz="1100"/>
          </a:p>
        </p:txBody>
      </p:sp>
      <p:sp>
        <p:nvSpPr>
          <p:cNvPr id="1047" name="Google Shape;1047;p109"/>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048" name="Google Shape;1048;p109"/>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049" name="Google Shape;1049;p109"/>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0" name="Google Shape;1050;p109"/>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1" name="Google Shape;1051;p109"/>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2" name="Google Shape;1052;p109"/>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053" name="Google Shape;1053;p109"/>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1054" name="Google Shape;1054;p109"/>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pic>
        <p:nvPicPr>
          <p:cNvPr id="1060" name="Google Shape;1060;p110"/>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061" name="Google Shape;1061;p110"/>
          <p:cNvSpPr txBox="1"/>
          <p:nvPr/>
        </p:nvSpPr>
        <p:spPr>
          <a:xfrm>
            <a:off x="487972" y="871220"/>
            <a:ext cx="5064300" cy="43791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Making sure a computer resource or data is available for use when desired</a:t>
            </a:r>
            <a:endParaRPr sz="1100"/>
          </a:p>
          <a:p>
            <a:pPr indent="-127000" lvl="0" marL="215900" marR="0" rtl="0" algn="l">
              <a:spcBef>
                <a:spcPts val="0"/>
              </a:spcBef>
              <a:spcAft>
                <a:spcPts val="0"/>
              </a:spcAft>
              <a:buClr>
                <a:schemeClr val="dk1"/>
              </a:buClr>
              <a:buSzPts val="1400"/>
              <a:buFont typeface="Arial"/>
              <a:buNone/>
            </a:pPr>
            <a:r>
              <a:t/>
            </a:r>
            <a:endParaRPr sz="1400">
              <a:solidFill>
                <a:srgbClr val="C00000"/>
              </a:solidFill>
              <a:latin typeface="Arial"/>
              <a:ea typeface="Arial"/>
              <a:cs typeface="Arial"/>
              <a:sym typeface="Arial"/>
            </a:endParaRPr>
          </a:p>
          <a:p>
            <a:pPr indent="-215900" lvl="0" marL="215900" marR="0" rtl="0" algn="l">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Users</a:t>
            </a:r>
            <a:r>
              <a:rPr b="0" i="0" lang="en" sz="1400">
                <a:solidFill>
                  <a:srgbClr val="000000"/>
                </a:solidFill>
                <a:latin typeface="Arial"/>
                <a:ea typeface="Arial"/>
                <a:cs typeface="Arial"/>
                <a:sym typeface="Arial"/>
              </a:rPr>
              <a:t> with access to specific information must be able to consume it when they need to, and getting to the data should not take an inordinate amount of time.</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Example</a:t>
            </a:r>
            <a:r>
              <a:rPr lang="en" sz="1400">
                <a:solidFill>
                  <a:schemeClr val="dk1"/>
                </a:solidFill>
                <a:latin typeface="Arial"/>
                <a:ea typeface="Arial"/>
                <a:cs typeface="Arial"/>
                <a:sym typeface="Arial"/>
              </a:rPr>
              <a:t>: What happens if you cannot access your school or bank account?</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62" name="Google Shape;1062;p110"/>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Availability  </a:t>
            </a:r>
            <a:endParaRPr sz="1100"/>
          </a:p>
        </p:txBody>
      </p:sp>
      <p:sp>
        <p:nvSpPr>
          <p:cNvPr id="1063" name="Google Shape;1063;p110"/>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064" name="Google Shape;1064;p110"/>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065" name="Google Shape;1065;p110"/>
          <p:cNvSpPr/>
          <p:nvPr/>
        </p:nvSpPr>
        <p:spPr>
          <a:xfrm>
            <a:off x="8210811" y="0"/>
            <a:ext cx="9333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6" name="Google Shape;1066;p110"/>
          <p:cNvSpPr/>
          <p:nvPr/>
        </p:nvSpPr>
        <p:spPr>
          <a:xfrm>
            <a:off x="8210811" y="1688267"/>
            <a:ext cx="9333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7" name="Google Shape;1067;p110"/>
          <p:cNvSpPr/>
          <p:nvPr/>
        </p:nvSpPr>
        <p:spPr>
          <a:xfrm>
            <a:off x="8210811" y="3364355"/>
            <a:ext cx="9333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8" name="Google Shape;1068;p110"/>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069" name="Google Shape;1069;p110"/>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1070" name="Google Shape;1070;p110"/>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pic>
        <p:nvPicPr>
          <p:cNvPr id="1076" name="Google Shape;1076;p111"/>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077" name="Google Shape;1077;p111"/>
          <p:cNvSpPr txBox="1"/>
          <p:nvPr/>
        </p:nvSpPr>
        <p:spPr>
          <a:xfrm>
            <a:off x="487972" y="871220"/>
            <a:ext cx="5970000" cy="44100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A Child’s identity is very attractive to hackers </a:t>
            </a:r>
            <a:endParaRPr sz="1100"/>
          </a:p>
          <a:p>
            <a:pPr indent="0" lvl="0" marL="0" marR="0" rtl="0" algn="l">
              <a:spcBef>
                <a:spcPts val="0"/>
              </a:spcBef>
              <a:spcAft>
                <a:spcPts val="0"/>
              </a:spcAft>
              <a:buNone/>
            </a:pPr>
            <a:r>
              <a:t/>
            </a:r>
            <a:endParaRPr sz="1400">
              <a:solidFill>
                <a:srgbClr val="C00000"/>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Identity Theft </a:t>
            </a:r>
            <a:r>
              <a:rPr lang="en" sz="1400">
                <a:solidFill>
                  <a:schemeClr val="dk1"/>
                </a:solidFill>
                <a:latin typeface="Arial"/>
                <a:ea typeface="Arial"/>
                <a:cs typeface="Arial"/>
                <a:sym typeface="Arial"/>
              </a:rPr>
              <a:t>- the deliberate use of someone else's identity to gain a financial advantage or obtain credit and other benefits in the other person's name and perhaps to the other person's disadvantage or loss</a:t>
            </a:r>
            <a:endParaRPr sz="1100"/>
          </a:p>
          <a:p>
            <a:pPr indent="-127000" lvl="0" marL="215900" marR="0" rtl="0" algn="l">
              <a:spcBef>
                <a:spcPts val="0"/>
              </a:spcBef>
              <a:spcAft>
                <a:spcPts val="0"/>
              </a:spcAft>
              <a:buClr>
                <a:schemeClr val="dk1"/>
              </a:buClr>
              <a:buSzPts val="1400"/>
              <a:buFont typeface="Arial"/>
              <a:buNone/>
            </a:pPr>
            <a:r>
              <a:t/>
            </a:r>
            <a:endParaRPr sz="1400">
              <a:solidFill>
                <a:srgbClr val="C00000"/>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Example: </a:t>
            </a:r>
            <a:r>
              <a:rPr lang="en" sz="1400">
                <a:solidFill>
                  <a:schemeClr val="dk1"/>
                </a:solidFill>
                <a:latin typeface="Arial"/>
                <a:ea typeface="Arial"/>
                <a:cs typeface="Arial"/>
                <a:sym typeface="Arial"/>
              </a:rPr>
              <a:t>Stolen credit card details can be used to open new bank accounts, purchase new loans, applying for employment, etc. </a:t>
            </a:r>
            <a:endParaRPr sz="1100"/>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1078" name="Google Shape;1078;p111"/>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Identity Theft  </a:t>
            </a:r>
            <a:endParaRPr sz="1100"/>
          </a:p>
        </p:txBody>
      </p:sp>
      <p:sp>
        <p:nvSpPr>
          <p:cNvPr id="1079" name="Google Shape;1079;p111"/>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080" name="Google Shape;1080;p111"/>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081" name="Google Shape;1081;p111"/>
          <p:cNvSpPr/>
          <p:nvPr/>
        </p:nvSpPr>
        <p:spPr>
          <a:xfrm>
            <a:off x="6764055" y="0"/>
            <a:ext cx="23802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2" name="Google Shape;1082;p111"/>
          <p:cNvSpPr/>
          <p:nvPr/>
        </p:nvSpPr>
        <p:spPr>
          <a:xfrm>
            <a:off x="6764055" y="1688267"/>
            <a:ext cx="23802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3" name="Google Shape;1083;p111"/>
          <p:cNvSpPr/>
          <p:nvPr/>
        </p:nvSpPr>
        <p:spPr>
          <a:xfrm>
            <a:off x="6764055" y="3364355"/>
            <a:ext cx="23802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4" name="Google Shape;1084;p111"/>
          <p:cNvSpPr/>
          <p:nvPr/>
        </p:nvSpPr>
        <p:spPr>
          <a:xfrm>
            <a:off x="6764055" y="0"/>
            <a:ext cx="23802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085" name="Google Shape;1085;p111"/>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1086" name="Google Shape;1086;p111"/>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087" name="Google Shape;1087;p111"/>
          <p:cNvPicPr preferRelativeResize="0"/>
          <p:nvPr/>
        </p:nvPicPr>
        <p:blipFill rotWithShape="1">
          <a:blip r:embed="rId5">
            <a:alphaModFix/>
          </a:blip>
          <a:srcRect b="0" l="0" r="0" t="0"/>
          <a:stretch/>
        </p:blipFill>
        <p:spPr>
          <a:xfrm>
            <a:off x="6211083" y="1632511"/>
            <a:ext cx="2932916" cy="1939904"/>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pic>
        <p:nvPicPr>
          <p:cNvPr id="1093" name="Google Shape;1093;p112"/>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094" name="Google Shape;1094;p112"/>
          <p:cNvSpPr txBox="1"/>
          <p:nvPr/>
        </p:nvSpPr>
        <p:spPr>
          <a:xfrm>
            <a:off x="487973" y="998416"/>
            <a:ext cx="5872200" cy="48408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rgbClr val="C00000"/>
              </a:buClr>
              <a:buSzPts val="1400"/>
              <a:buFont typeface="Arial"/>
              <a:buChar char="•"/>
            </a:pPr>
            <a:r>
              <a:rPr b="0" i="0" lang="en" sz="1400">
                <a:solidFill>
                  <a:srgbClr val="C00000"/>
                </a:solidFill>
                <a:latin typeface="Roboto"/>
                <a:ea typeface="Roboto"/>
                <a:cs typeface="Roboto"/>
                <a:sym typeface="Roboto"/>
              </a:rPr>
              <a:t>Phishing</a:t>
            </a:r>
            <a:r>
              <a:rPr b="0" i="0" lang="en" sz="1400">
                <a:solidFill>
                  <a:schemeClr val="dk1"/>
                </a:solidFill>
                <a:latin typeface="Roboto"/>
                <a:ea typeface="Roboto"/>
                <a:cs typeface="Roboto"/>
                <a:sym typeface="Roboto"/>
              </a:rPr>
              <a:t> is </a:t>
            </a:r>
            <a:r>
              <a:rPr b="1" i="0" lang="en" sz="1400">
                <a:solidFill>
                  <a:schemeClr val="dk1"/>
                </a:solidFill>
                <a:latin typeface="Roboto"/>
                <a:ea typeface="Roboto"/>
                <a:cs typeface="Roboto"/>
                <a:sym typeface="Roboto"/>
              </a:rPr>
              <a:t>when attackers send malicious emails designed to trick people into falling for a scam</a:t>
            </a:r>
            <a:r>
              <a:rPr b="0" i="0" lang="en" sz="1400">
                <a:solidFill>
                  <a:schemeClr val="dk1"/>
                </a:solidFill>
                <a:latin typeface="Roboto"/>
                <a:ea typeface="Roboto"/>
                <a:cs typeface="Roboto"/>
                <a:sym typeface="Roboto"/>
              </a:rPr>
              <a:t>.</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Roboto"/>
              <a:ea typeface="Roboto"/>
              <a:cs typeface="Roboto"/>
              <a:sym typeface="Roboto"/>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Roboto"/>
                <a:ea typeface="Roboto"/>
                <a:cs typeface="Roboto"/>
                <a:sym typeface="Roboto"/>
              </a:rPr>
              <a:t>In general, the intention is to get users to reveal their private information</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Roboto"/>
              <a:ea typeface="Roboto"/>
              <a:cs typeface="Roboto"/>
              <a:sym typeface="Roboto"/>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Tips: </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Explain the potential negative impact</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Discuss important pieces in a message/email to check if it is fake</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Create a fake email or message, distribute it to students and ask whether they will accept or deny the message </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139700" lvl="0" marL="215900" marR="0" rtl="0" algn="l">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0" marR="0" rtl="0" algn="l">
              <a:spcBef>
                <a:spcPts val="0"/>
              </a:spcBef>
              <a:spcAft>
                <a:spcPts val="0"/>
              </a:spcAft>
              <a:buNone/>
            </a:pPr>
            <a:r>
              <a:t/>
            </a:r>
            <a:endParaRPr sz="1200">
              <a:solidFill>
                <a:schemeClr val="dk1"/>
              </a:solidFill>
              <a:latin typeface="Roboto"/>
              <a:ea typeface="Roboto"/>
              <a:cs typeface="Roboto"/>
              <a:sym typeface="Roboto"/>
            </a:endParaRPr>
          </a:p>
        </p:txBody>
      </p:sp>
      <p:sp>
        <p:nvSpPr>
          <p:cNvPr id="1095" name="Google Shape;1095;p112"/>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Phishing</a:t>
            </a:r>
            <a:endParaRPr sz="1100"/>
          </a:p>
        </p:txBody>
      </p:sp>
      <p:sp>
        <p:nvSpPr>
          <p:cNvPr id="1096" name="Google Shape;1096;p112"/>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097" name="Google Shape;1097;p112"/>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098" name="Google Shape;1098;p112"/>
          <p:cNvSpPr/>
          <p:nvPr/>
        </p:nvSpPr>
        <p:spPr>
          <a:xfrm>
            <a:off x="6457949" y="0"/>
            <a:ext cx="26862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99" name="Google Shape;1099;p112"/>
          <p:cNvSpPr/>
          <p:nvPr/>
        </p:nvSpPr>
        <p:spPr>
          <a:xfrm>
            <a:off x="6457950" y="1688267"/>
            <a:ext cx="26862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0" name="Google Shape;1100;p112"/>
          <p:cNvSpPr/>
          <p:nvPr/>
        </p:nvSpPr>
        <p:spPr>
          <a:xfrm>
            <a:off x="6457949" y="3364355"/>
            <a:ext cx="26862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1" name="Google Shape;1101;p112"/>
          <p:cNvSpPr/>
          <p:nvPr/>
        </p:nvSpPr>
        <p:spPr>
          <a:xfrm>
            <a:off x="8210811" y="0"/>
            <a:ext cx="933300" cy="1257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102" name="Google Shape;1102;p112"/>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1103" name="Google Shape;1103;p112"/>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04" name="Google Shape;1104;p112"/>
          <p:cNvPicPr preferRelativeResize="0"/>
          <p:nvPr/>
        </p:nvPicPr>
        <p:blipFill rotWithShape="1">
          <a:blip r:embed="rId5">
            <a:alphaModFix/>
          </a:blip>
          <a:srcRect b="0" l="0" r="0" t="0"/>
          <a:stretch/>
        </p:blipFill>
        <p:spPr>
          <a:xfrm>
            <a:off x="6457950" y="1683817"/>
            <a:ext cx="2686051" cy="1676187"/>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pic>
        <p:nvPicPr>
          <p:cNvPr id="1110" name="Google Shape;1110;p113"/>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111" name="Google Shape;1111;p113"/>
          <p:cNvSpPr txBox="1"/>
          <p:nvPr/>
        </p:nvSpPr>
        <p:spPr>
          <a:xfrm>
            <a:off x="487973" y="318407"/>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Phishing - Examples</a:t>
            </a:r>
            <a:endParaRPr sz="1100"/>
          </a:p>
        </p:txBody>
      </p:sp>
      <p:sp>
        <p:nvSpPr>
          <p:cNvPr id="1112" name="Google Shape;1112;p113"/>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113" name="Google Shape;1113;p113"/>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pic>
        <p:nvPicPr>
          <p:cNvPr id="1114" name="Google Shape;1114;p113"/>
          <p:cNvPicPr preferRelativeResize="0"/>
          <p:nvPr/>
        </p:nvPicPr>
        <p:blipFill rotWithShape="1">
          <a:blip r:embed="rId4">
            <a:alphaModFix/>
          </a:blip>
          <a:srcRect b="0" l="0" r="0" t="0"/>
          <a:stretch/>
        </p:blipFill>
        <p:spPr>
          <a:xfrm>
            <a:off x="3837214" y="4707375"/>
            <a:ext cx="2343150" cy="390525"/>
          </a:xfrm>
          <a:prstGeom prst="rect">
            <a:avLst/>
          </a:prstGeom>
          <a:noFill/>
          <a:ln>
            <a:noFill/>
          </a:ln>
        </p:spPr>
      </p:pic>
      <p:sp>
        <p:nvSpPr>
          <p:cNvPr id="1115" name="Google Shape;1115;p113"/>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16" name="Google Shape;1116;p113"/>
          <p:cNvPicPr preferRelativeResize="0"/>
          <p:nvPr/>
        </p:nvPicPr>
        <p:blipFill rotWithShape="1">
          <a:blip r:embed="rId5">
            <a:alphaModFix/>
          </a:blip>
          <a:srcRect b="0" l="0" r="0" t="0"/>
          <a:stretch/>
        </p:blipFill>
        <p:spPr>
          <a:xfrm>
            <a:off x="396460" y="948833"/>
            <a:ext cx="4056542" cy="3560353"/>
          </a:xfrm>
          <a:prstGeom prst="rect">
            <a:avLst/>
          </a:prstGeom>
          <a:noFill/>
          <a:ln>
            <a:noFill/>
          </a:ln>
        </p:spPr>
      </p:pic>
      <p:pic>
        <p:nvPicPr>
          <p:cNvPr id="1117" name="Google Shape;1117;p113"/>
          <p:cNvPicPr preferRelativeResize="0"/>
          <p:nvPr/>
        </p:nvPicPr>
        <p:blipFill rotWithShape="1">
          <a:blip r:embed="rId6">
            <a:alphaModFix/>
          </a:blip>
          <a:srcRect b="0" l="0" r="0" t="0"/>
          <a:stretch/>
        </p:blipFill>
        <p:spPr>
          <a:xfrm>
            <a:off x="4847572" y="931182"/>
            <a:ext cx="3466579" cy="34396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pic>
        <p:nvPicPr>
          <p:cNvPr id="1123" name="Google Shape;1123;p114"/>
          <p:cNvPicPr preferRelativeResize="0"/>
          <p:nvPr/>
        </p:nvPicPr>
        <p:blipFill rotWithShape="1">
          <a:blip r:embed="rId3">
            <a:alphaModFix/>
          </a:blip>
          <a:srcRect b="0" l="0" r="0" t="0"/>
          <a:stretch/>
        </p:blipFill>
        <p:spPr>
          <a:xfrm>
            <a:off x="159950" y="4509186"/>
            <a:ext cx="668029" cy="373928"/>
          </a:xfrm>
          <a:prstGeom prst="rect">
            <a:avLst/>
          </a:prstGeom>
          <a:noFill/>
          <a:ln>
            <a:noFill/>
          </a:ln>
        </p:spPr>
      </p:pic>
      <p:sp>
        <p:nvSpPr>
          <p:cNvPr id="1124" name="Google Shape;1124;p114"/>
          <p:cNvSpPr txBox="1"/>
          <p:nvPr/>
        </p:nvSpPr>
        <p:spPr>
          <a:xfrm>
            <a:off x="477796" y="628581"/>
            <a:ext cx="6492900" cy="65340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rgbClr val="C00000"/>
              </a:buClr>
              <a:buSzPts val="1400"/>
              <a:buFont typeface="Arial"/>
              <a:buChar char="•"/>
            </a:pPr>
            <a:r>
              <a:rPr b="1" i="0" lang="en" sz="1400">
                <a:solidFill>
                  <a:srgbClr val="C00000"/>
                </a:solidFill>
                <a:latin typeface="Arial"/>
                <a:ea typeface="Arial"/>
                <a:cs typeface="Arial"/>
                <a:sym typeface="Arial"/>
              </a:rPr>
              <a:t>Malware</a:t>
            </a:r>
            <a:r>
              <a:rPr b="0" i="0" lang="en" sz="1400">
                <a:solidFill>
                  <a:schemeClr val="dk1"/>
                </a:solidFill>
                <a:latin typeface="Arial"/>
                <a:ea typeface="Arial"/>
                <a:cs typeface="Arial"/>
                <a:sym typeface="Arial"/>
              </a:rPr>
              <a:t>, short for </a:t>
            </a:r>
            <a:r>
              <a:rPr b="1" i="0" lang="en" sz="1400">
                <a:solidFill>
                  <a:schemeClr val="dk1"/>
                </a:solidFill>
                <a:latin typeface="Arial"/>
                <a:ea typeface="Arial"/>
                <a:cs typeface="Arial"/>
                <a:sym typeface="Arial"/>
              </a:rPr>
              <a:t>malicious software</a:t>
            </a:r>
            <a:r>
              <a:rPr b="0" i="0" lang="en" sz="1400">
                <a:solidFill>
                  <a:schemeClr val="dk1"/>
                </a:solidFill>
                <a:latin typeface="Arial"/>
                <a:ea typeface="Arial"/>
                <a:cs typeface="Arial"/>
                <a:sym typeface="Arial"/>
              </a:rPr>
              <a:t>, is a kind of intrusive </a:t>
            </a:r>
            <a:r>
              <a:rPr b="0" i="0" lang="en" sz="1400" u="sng" strike="noStrike">
                <a:solidFill>
                  <a:schemeClr val="dk1"/>
                </a:solidFill>
                <a:latin typeface="Arial"/>
                <a:ea typeface="Arial"/>
                <a:cs typeface="Arial"/>
                <a:sym typeface="Arial"/>
                <a:hlinkClick r:id="rId4">
                  <a:extLst>
                    <a:ext uri="{A12FA001-AC4F-418D-AE19-62706E023703}">
                      <ahyp:hlinkClr val="tx"/>
                    </a:ext>
                  </a:extLst>
                </a:hlinkClick>
              </a:rPr>
              <a:t>software</a:t>
            </a:r>
            <a:r>
              <a:rPr b="0" i="0" lang="en" sz="1400">
                <a:solidFill>
                  <a:schemeClr val="dk1"/>
                </a:solidFill>
                <a:latin typeface="Arial"/>
                <a:ea typeface="Arial"/>
                <a:cs typeface="Arial"/>
                <a:sym typeface="Arial"/>
              </a:rPr>
              <a:t> that is designed to invade, damage and disrupt computers</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Common types of malware include virus, worms and trojan horses</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b="0" i="0" lang="en" sz="1400" u="sng" strike="noStrike">
                <a:solidFill>
                  <a:schemeClr val="dk1"/>
                </a:solidFill>
                <a:latin typeface="Arial"/>
                <a:ea typeface="Arial"/>
                <a:cs typeface="Arial"/>
                <a:sym typeface="Arial"/>
                <a:hlinkClick r:id="rId5">
                  <a:extLst>
                    <a:ext uri="{A12FA001-AC4F-418D-AE19-62706E023703}">
                      <ahyp:hlinkClr val="tx"/>
                    </a:ext>
                  </a:extLst>
                </a:hlinkClick>
              </a:rPr>
              <a:t>Viruses</a:t>
            </a:r>
            <a:r>
              <a:rPr b="0" i="0" lang="en" sz="1400">
                <a:solidFill>
                  <a:schemeClr val="dk1"/>
                </a:solidFill>
                <a:latin typeface="Arial"/>
                <a:ea typeface="Arial"/>
                <a:cs typeface="Arial"/>
                <a:sym typeface="Arial"/>
              </a:rPr>
              <a:t> are a kind of malware that need a user-run program to work </a:t>
            </a:r>
            <a:endParaRPr b="0" i="0"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b="0" i="0" lang="en" sz="1400" u="sng" strike="noStrike">
                <a:solidFill>
                  <a:schemeClr val="dk1"/>
                </a:solidFill>
                <a:latin typeface="Arial"/>
                <a:ea typeface="Arial"/>
                <a:cs typeface="Arial"/>
                <a:sym typeface="Arial"/>
                <a:hlinkClick r:id="rId6">
                  <a:extLst>
                    <a:ext uri="{A12FA001-AC4F-418D-AE19-62706E023703}">
                      <ahyp:hlinkClr val="tx"/>
                    </a:ext>
                  </a:extLst>
                </a:hlinkClick>
              </a:rPr>
              <a:t>Worms</a:t>
            </a:r>
            <a:r>
              <a:rPr b="0" i="0" lang="en" sz="1400">
                <a:solidFill>
                  <a:schemeClr val="dk1"/>
                </a:solidFill>
                <a:latin typeface="Arial"/>
                <a:ea typeface="Arial"/>
                <a:cs typeface="Arial"/>
                <a:sym typeface="Arial"/>
              </a:rPr>
              <a:t> are a lot like viruses and are able to move through the internet and copy themselves onto computers without help from a host program</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chemeClr val="dk1"/>
              </a:buClr>
              <a:buSzPts val="1400"/>
              <a:buFont typeface="Arial"/>
              <a:buChar char="•"/>
            </a:pPr>
            <a:r>
              <a:rPr lang="en" sz="1400" u="sng">
                <a:solidFill>
                  <a:schemeClr val="dk1"/>
                </a:solidFill>
                <a:latin typeface="Arial"/>
                <a:ea typeface="Arial"/>
                <a:cs typeface="Arial"/>
                <a:sym typeface="Arial"/>
              </a:rPr>
              <a:t>Trojan Horse</a:t>
            </a:r>
            <a:r>
              <a:rPr lang="en" sz="1400">
                <a:solidFill>
                  <a:schemeClr val="dk1"/>
                </a:solidFill>
                <a:latin typeface="Arial"/>
                <a:ea typeface="Arial"/>
                <a:cs typeface="Arial"/>
                <a:sym typeface="Arial"/>
              </a:rPr>
              <a:t> </a:t>
            </a:r>
            <a:r>
              <a:rPr b="0" i="0" lang="en" sz="1400">
                <a:solidFill>
                  <a:schemeClr val="dk1"/>
                </a:solidFill>
                <a:latin typeface="Arial"/>
                <a:ea typeface="Arial"/>
                <a:cs typeface="Arial"/>
                <a:sym typeface="Arial"/>
              </a:rPr>
              <a:t>is </a:t>
            </a:r>
            <a:r>
              <a:rPr i="0" lang="en" sz="1400">
                <a:solidFill>
                  <a:schemeClr val="dk1"/>
                </a:solidFill>
                <a:latin typeface="Arial"/>
                <a:ea typeface="Arial"/>
                <a:cs typeface="Arial"/>
                <a:sym typeface="Arial"/>
              </a:rPr>
              <a:t>a program downloaded and installed on a computer that appears harmless, but is, in fact, malicious</a:t>
            </a:r>
            <a:endParaRPr b="0" i="0"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15900" lvl="0" marL="215900" marR="0" rtl="0" algn="l">
              <a:spcBef>
                <a:spcPts val="0"/>
              </a:spcBef>
              <a:spcAft>
                <a:spcPts val="0"/>
              </a:spcAft>
              <a:buClr>
                <a:srgbClr val="C00000"/>
              </a:buClr>
              <a:buSzPts val="1400"/>
              <a:buFont typeface="Arial"/>
              <a:buChar char="•"/>
            </a:pPr>
            <a:r>
              <a:rPr lang="en" sz="1400">
                <a:solidFill>
                  <a:srgbClr val="C00000"/>
                </a:solidFill>
                <a:latin typeface="Arial"/>
                <a:ea typeface="Arial"/>
                <a:cs typeface="Arial"/>
                <a:sym typeface="Arial"/>
              </a:rPr>
              <a:t>Tips</a:t>
            </a:r>
            <a:r>
              <a:rPr lang="en" sz="1400">
                <a:solidFill>
                  <a:schemeClr val="dk1"/>
                </a:solidFill>
                <a:latin typeface="Arial"/>
                <a:ea typeface="Arial"/>
                <a:cs typeface="Arial"/>
                <a:sym typeface="Arial"/>
              </a:rPr>
              <a:t>: </a:t>
            </a:r>
            <a:endParaRPr sz="1100"/>
          </a:p>
          <a:p>
            <a:pPr indent="-215900" lvl="1" marL="558800" marR="0" rtl="0" algn="l">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Take a real-world malware, explain its type, impact and damage </a:t>
            </a:r>
            <a:endParaRPr sz="1100"/>
          </a:p>
          <a:p>
            <a:pPr indent="-215900" lvl="1" marL="558800" marR="0" rtl="0" algn="l">
              <a:spcBef>
                <a:spcPts val="0"/>
              </a:spcBef>
              <a:spcAft>
                <a:spcPts val="0"/>
              </a:spcAft>
              <a:buClr>
                <a:srgbClr val="418AD8"/>
              </a:buClr>
              <a:buSzPts val="1400"/>
              <a:buFont typeface="Arial"/>
              <a:buChar char="•"/>
            </a:pPr>
            <a:r>
              <a:rPr b="0" i="0" lang="en" sz="1400" u="none" cap="none" strike="noStrike">
                <a:solidFill>
                  <a:srgbClr val="418AD8"/>
                </a:solidFill>
                <a:latin typeface="Arial"/>
                <a:ea typeface="Arial"/>
                <a:cs typeface="Arial"/>
                <a:sym typeface="Arial"/>
              </a:rPr>
              <a:t>Example</a:t>
            </a:r>
            <a:r>
              <a:rPr b="0" i="0" lang="en" sz="1400" u="none" cap="none" strike="noStrike">
                <a:solidFill>
                  <a:schemeClr val="dk1"/>
                </a:solidFill>
                <a:latin typeface="Arial"/>
                <a:ea typeface="Arial"/>
                <a:cs typeface="Arial"/>
                <a:sym typeface="Arial"/>
              </a:rPr>
              <a:t>: </a:t>
            </a:r>
            <a:r>
              <a:rPr b="0" i="0" lang="en" sz="1400" u="none" cap="none" strike="noStrike">
                <a:solidFill>
                  <a:srgbClr val="333333"/>
                </a:solidFill>
                <a:latin typeface="Arial"/>
                <a:ea typeface="Arial"/>
                <a:cs typeface="Arial"/>
                <a:sym typeface="Arial"/>
              </a:rPr>
              <a:t>a malicious Android app purports to provide a real-time coronavirus outbreak tracker but instead attempts to trick the user into providing administrative access to install "CovidLock" ransomware on their device</a:t>
            </a:r>
            <a:endParaRPr b="0" i="0" sz="1400" u="none" cap="none" strike="noStrike">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1" marL="5588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125" name="Google Shape;1125;p114"/>
          <p:cNvSpPr txBox="1"/>
          <p:nvPr/>
        </p:nvSpPr>
        <p:spPr>
          <a:xfrm>
            <a:off x="487973" y="143833"/>
            <a:ext cx="4521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Malware</a:t>
            </a:r>
            <a:endParaRPr sz="1100"/>
          </a:p>
        </p:txBody>
      </p:sp>
      <p:sp>
        <p:nvSpPr>
          <p:cNvPr id="1126" name="Google Shape;1126;p114"/>
          <p:cNvSpPr/>
          <p:nvPr/>
        </p:nvSpPr>
        <p:spPr>
          <a:xfrm>
            <a:off x="0" y="4639235"/>
            <a:ext cx="9144000" cy="504300"/>
          </a:xfrm>
          <a:prstGeom prst="rect">
            <a:avLst/>
          </a:prstGeom>
          <a:solidFill>
            <a:srgbClr val="FF0000"/>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chemeClr val="lt1"/>
              </a:solidFill>
              <a:latin typeface="Calibri"/>
              <a:ea typeface="Calibri"/>
              <a:cs typeface="Calibri"/>
              <a:sym typeface="Calibri"/>
            </a:endParaRPr>
          </a:p>
        </p:txBody>
      </p:sp>
      <p:sp>
        <p:nvSpPr>
          <p:cNvPr id="1127" name="Google Shape;1127;p114"/>
          <p:cNvSpPr txBox="1"/>
          <p:nvPr/>
        </p:nvSpPr>
        <p:spPr>
          <a:xfrm>
            <a:off x="0" y="4724873"/>
            <a:ext cx="21282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lt1"/>
                </a:solidFill>
                <a:latin typeface="Roboto"/>
                <a:ea typeface="Roboto"/>
                <a:cs typeface="Roboto"/>
                <a:sym typeface="Roboto"/>
              </a:rPr>
              <a:t>Computer Science Hub</a:t>
            </a:r>
            <a:endParaRPr sz="1100"/>
          </a:p>
        </p:txBody>
      </p:sp>
      <p:sp>
        <p:nvSpPr>
          <p:cNvPr id="1128" name="Google Shape;1128;p114"/>
          <p:cNvSpPr/>
          <p:nvPr/>
        </p:nvSpPr>
        <p:spPr>
          <a:xfrm>
            <a:off x="7900792" y="0"/>
            <a:ext cx="1243200" cy="1697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29" name="Google Shape;1129;p114"/>
          <p:cNvSpPr/>
          <p:nvPr/>
        </p:nvSpPr>
        <p:spPr>
          <a:xfrm>
            <a:off x="7900792" y="1688267"/>
            <a:ext cx="1243200" cy="16764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0" name="Google Shape;1130;p114"/>
          <p:cNvSpPr/>
          <p:nvPr/>
        </p:nvSpPr>
        <p:spPr>
          <a:xfrm>
            <a:off x="7900792" y="3364355"/>
            <a:ext cx="1243200" cy="12750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131" name="Google Shape;1131;p114"/>
          <p:cNvPicPr preferRelativeResize="0"/>
          <p:nvPr/>
        </p:nvPicPr>
        <p:blipFill rotWithShape="1">
          <a:blip r:embed="rId7">
            <a:alphaModFix/>
          </a:blip>
          <a:srcRect b="0" l="0" r="0" t="0"/>
          <a:stretch/>
        </p:blipFill>
        <p:spPr>
          <a:xfrm>
            <a:off x="3837214" y="4707375"/>
            <a:ext cx="2343150" cy="390525"/>
          </a:xfrm>
          <a:prstGeom prst="rect">
            <a:avLst/>
          </a:prstGeom>
          <a:noFill/>
          <a:ln>
            <a:noFill/>
          </a:ln>
        </p:spPr>
      </p:pic>
      <p:sp>
        <p:nvSpPr>
          <p:cNvPr id="1132" name="Google Shape;1132;p114"/>
          <p:cNvSpPr txBox="1"/>
          <p:nvPr>
            <p:ph idx="12" type="sldNum"/>
          </p:nvPr>
        </p:nvSpPr>
        <p:spPr>
          <a:xfrm>
            <a:off x="6457950" y="4767263"/>
            <a:ext cx="26172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33" name="Google Shape;1133;p114"/>
          <p:cNvPicPr preferRelativeResize="0"/>
          <p:nvPr/>
        </p:nvPicPr>
        <p:blipFill rotWithShape="1">
          <a:blip r:embed="rId8">
            <a:alphaModFix/>
          </a:blip>
          <a:srcRect b="0" l="0" r="0" t="0"/>
          <a:stretch/>
        </p:blipFill>
        <p:spPr>
          <a:xfrm>
            <a:off x="7900792" y="274969"/>
            <a:ext cx="1243208" cy="1171723"/>
          </a:xfrm>
          <a:prstGeom prst="rect">
            <a:avLst/>
          </a:prstGeom>
          <a:noFill/>
          <a:ln>
            <a:noFill/>
          </a:ln>
        </p:spPr>
      </p:pic>
      <p:pic>
        <p:nvPicPr>
          <p:cNvPr id="1134" name="Google Shape;1134;p114"/>
          <p:cNvPicPr preferRelativeResize="0"/>
          <p:nvPr/>
        </p:nvPicPr>
        <p:blipFill rotWithShape="1">
          <a:blip r:embed="rId9">
            <a:alphaModFix/>
          </a:blip>
          <a:srcRect b="0" l="0" r="0" t="0"/>
          <a:stretch/>
        </p:blipFill>
        <p:spPr>
          <a:xfrm flipH="1">
            <a:off x="7879560" y="1688267"/>
            <a:ext cx="1285671" cy="1676087"/>
          </a:xfrm>
          <a:prstGeom prst="rect">
            <a:avLst/>
          </a:prstGeom>
          <a:noFill/>
          <a:ln>
            <a:noFill/>
          </a:ln>
        </p:spPr>
      </p:pic>
      <p:pic>
        <p:nvPicPr>
          <p:cNvPr id="1135" name="Google Shape;1135;p114"/>
          <p:cNvPicPr preferRelativeResize="0"/>
          <p:nvPr/>
        </p:nvPicPr>
        <p:blipFill rotWithShape="1">
          <a:blip r:embed="rId10">
            <a:alphaModFix/>
          </a:blip>
          <a:srcRect b="0" l="0" r="0" t="0"/>
          <a:stretch/>
        </p:blipFill>
        <p:spPr>
          <a:xfrm>
            <a:off x="7879560" y="3605929"/>
            <a:ext cx="1285671" cy="1032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500"/>
                                        <p:tgtEl>
                                          <p:spTgt spid="1133"/>
                                        </p:tgtEl>
                                      </p:cBhvr>
                                    </p:animEffect>
                                  </p:childTnLst>
                                </p:cTn>
                              </p:par>
                              <p:par>
                                <p:cTn fill="hold" nodeType="withEffect" presetClass="entr" presetID="10" presetSubtype="0">
                                  <p:stCondLst>
                                    <p:cond delay="0"/>
                                  </p:stCondLst>
                                  <p:childTnLst>
                                    <p:set>
                                      <p:cBhvr>
                                        <p:cTn dur="1" fill="hold">
                                          <p:stCondLst>
                                            <p:cond delay="0"/>
                                          </p:stCondLst>
                                        </p:cTn>
                                        <p:tgtEl>
                                          <p:spTgt spid="1134"/>
                                        </p:tgtEl>
                                        <p:attrNameLst>
                                          <p:attrName>style.visibility</p:attrName>
                                        </p:attrNameLst>
                                      </p:cBhvr>
                                      <p:to>
                                        <p:strVal val="visible"/>
                                      </p:to>
                                    </p:set>
                                    <p:animEffect filter="fade" transition="in">
                                      <p:cBhvr>
                                        <p:cTn dur="500"/>
                                        <p:tgtEl>
                                          <p:spTgt spid="1134"/>
                                        </p:tgtEl>
                                      </p:cBhvr>
                                    </p:animEffect>
                                  </p:childTnLst>
                                </p:cTn>
                              </p:par>
                              <p:par>
                                <p:cTn fill="hold" nodeType="withEffect" presetClass="entr" presetID="10" presetSubtype="0">
                                  <p:stCondLst>
                                    <p:cond delay="0"/>
                                  </p:stCondLst>
                                  <p:childTnLst>
                                    <p:set>
                                      <p:cBhvr>
                                        <p:cTn dur="1" fill="hold">
                                          <p:stCondLst>
                                            <p:cond delay="0"/>
                                          </p:stCondLst>
                                        </p:cTn>
                                        <p:tgtEl>
                                          <p:spTgt spid="1135"/>
                                        </p:tgtEl>
                                        <p:attrNameLst>
                                          <p:attrName>style.visibility</p:attrName>
                                        </p:attrNameLst>
                                      </p:cBhvr>
                                      <p:to>
                                        <p:strVal val="visible"/>
                                      </p:to>
                                    </p:set>
                                    <p:animEffect filter="fade" transition="in">
                                      <p:cBhvr>
                                        <p:cTn dur="1000"/>
                                        <p:tgtEl>
                                          <p:spTgt spid="1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