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5143500" cx="9144000"/>
  <p:notesSz cx="6858000" cy="9144000"/>
  <p:embeddedFontLst>
    <p:embeddedFont>
      <p:font typeface="Roboto Black"/>
      <p:bold r:id="rId58"/>
      <p:boldItalic r:id="rId59"/>
    </p:embeddedFont>
    <p:embeddedFont>
      <p:font typeface="Roboto"/>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99AACE-7CFF-4239-9044-D5D9A9E490B4}">
  <a:tblStyle styleId="{1699AACE-7CFF-4239-9044-D5D9A9E490B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italic.fntdata"/><Relationship Id="rId61" Type="http://schemas.openxmlformats.org/officeDocument/2006/relationships/font" Target="fonts/Roboto-bold.fntdata"/><Relationship Id="rId20" Type="http://schemas.openxmlformats.org/officeDocument/2006/relationships/slide" Target="slides/slide14.xml"/><Relationship Id="rId63" Type="http://schemas.openxmlformats.org/officeDocument/2006/relationships/font" Target="fonts/Roboto-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Roboto-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obotoBlack-boldItalic.fntdata"/><Relationship Id="rId14" Type="http://schemas.openxmlformats.org/officeDocument/2006/relationships/slide" Target="slides/slide8.xml"/><Relationship Id="rId58" Type="http://schemas.openxmlformats.org/officeDocument/2006/relationships/font" Target="fonts/RobotoBlack-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bc04148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bc04148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bc4ca631c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bc4ca631c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bc4ca631c7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bc4ca631c7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bc4ca631c7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bc4ca631c7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bc4ca631c7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bc4ca631c7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sign the word “Hello”.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bc4ca631c7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bc4ca631c7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bc4ca631c7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bc4ca631c7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bc4ca631c7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bc4ca631c7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bc4ca631c7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bc4ca631c7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bbc041481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bbc041481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to teacher: After a few minutes have students share </a:t>
            </a:r>
            <a:r>
              <a:rPr lang="en"/>
              <a:t>their list. Write ideas on the smartboard.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bbc0414859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bbc041485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to teacher: After a few minutes have students share their list. Write ideas on the smartboard.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bc041481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bc041481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bbc041485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bbc041485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bbc041485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bbc041485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bbc0414859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bbc0414859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bbc041485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bbc041485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bbc0414859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bbc0414859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bbc041485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bbc041485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bbc041485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bbc041485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bbc041485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2bbc041485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bbc0414859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bbc0414859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bbc041485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2bbc041485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bc041481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bc041481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bbc0414859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bbc0414859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a:t>
            </a:r>
            <a:r>
              <a:rPr lang="en"/>
              <a:t>triangle</a:t>
            </a:r>
            <a:r>
              <a:rPr lang="en"/>
              <a:t> for Yes and a circle for No.</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bbc0414859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bbc0414859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bc4ca631c7_0_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bc4ca631c7_0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bc4ca631c7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2bc4ca631c7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bbc041485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2bbc041485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bc4ca631c7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2bc4ca631c7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bc4ca631c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2bc4ca631c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bc4ca631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2bc4ca631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bc4ca631c7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bc4ca631c7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bc4ca631c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2bc4ca631c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bc041481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bc041481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bc4ca631c7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2bc4ca631c7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2bc4ca631c7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2bc4ca631c7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bc4ca631c7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2bc4ca631c7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bc4ca631c7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2bc4ca631c7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bc4ca631c7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2bc4ca631c7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bc4ca631c7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2bc4ca631c7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bedd5b36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2bedd5b36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2bc4ca631c7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2bc4ca631c7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bc4ca631c7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2bc4ca631c7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2bc4ca631c7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2bc4ca631c7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bc041481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bc041481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2bc4ca631c7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2bc4ca631c7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2bc4ca631c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2bc4ca631c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c4ca631c7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c4ca631c7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bc0414859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bc0414859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bc4ca631c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bc4ca631c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bc4ca631c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bc4ca631c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Try to get and show an actual passage in braille so students can see and touch it.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7.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13.xml.rels><?xml version="1.0" encoding="UTF-8" standalone="yes"?><Relationships xmlns="http://schemas.openxmlformats.org/package/2006/relationships"><Relationship Id="rId10"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14.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15.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16.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18.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19.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1.png"/><Relationship Id="rId13" Type="http://schemas.openxmlformats.org/officeDocument/2006/relationships/hyperlink" Target="https://publicdomainvectors.org/photos/laptop.png" TargetMode="External"/><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7.png"/><Relationship Id="rId17" Type="http://schemas.openxmlformats.org/officeDocument/2006/relationships/image" Target="../media/image2.png"/><Relationship Id="rId16" Type="http://schemas.openxmlformats.org/officeDocument/2006/relationships/image" Target="../media/image1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18" Type="http://schemas.openxmlformats.org/officeDocument/2006/relationships/image" Target="../media/image11.jp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3.jpg"/></Relationships>
</file>

<file path=ppt/slides/_rels/slide20.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2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31.png"/><Relationship Id="rId9" Type="http://schemas.openxmlformats.org/officeDocument/2006/relationships/hyperlink" Target="https://publicdomainvectors.org/photos/Pflanze-coloured.png" TargetMode="External"/><Relationship Id="rId5" Type="http://schemas.openxmlformats.org/officeDocument/2006/relationships/hyperlink" Target="https://images.freeimg.net/rsynced_images/floor-floorboards.jpg" TargetMode="External"/><Relationship Id="rId6" Type="http://schemas.openxmlformats.org/officeDocument/2006/relationships/image" Target="../media/image5.jpg"/><Relationship Id="rId7" Type="http://schemas.openxmlformats.org/officeDocument/2006/relationships/hyperlink" Target="https://cdn.pixabay.com/photo/2012/04/14/13/46/clock-33989_960_720.png" TargetMode="External"/><Relationship Id="rId8" Type="http://schemas.openxmlformats.org/officeDocument/2006/relationships/image" Target="../media/image6.png"/></Relationships>
</file>

<file path=ppt/slides/_rels/slide22.xml.rels><?xml version="1.0" encoding="UTF-8" standalone="yes"?><Relationships xmlns="http://schemas.openxmlformats.org/package/2006/relationships"><Relationship Id="rId10"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23.xml.rels><?xml version="1.0" encoding="UTF-8" standalone="yes"?><Relationships xmlns="http://schemas.openxmlformats.org/package/2006/relationships"><Relationship Id="rId10"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24.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25.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26.xml.rels><?xml version="1.0" encoding="UTF-8" standalone="yes"?><Relationships xmlns="http://schemas.openxmlformats.org/package/2006/relationships"><Relationship Id="rId11" Type="http://schemas.openxmlformats.org/officeDocument/2006/relationships/image" Target="../media/image18.jpg"/><Relationship Id="rId10"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27.xml.rels><?xml version="1.0" encoding="UTF-8" standalone="yes"?><Relationships xmlns="http://schemas.openxmlformats.org/package/2006/relationships"><Relationship Id="rId11" Type="http://schemas.openxmlformats.org/officeDocument/2006/relationships/image" Target="../media/image18.jpg"/><Relationship Id="rId10"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28.xml.rels><?xml version="1.0" encoding="UTF-8" standalone="yes"?><Relationships xmlns="http://schemas.openxmlformats.org/package/2006/relationships"><Relationship Id="rId11" Type="http://schemas.openxmlformats.org/officeDocument/2006/relationships/image" Target="../media/image23.jpg"/><Relationship Id="rId10"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29.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8.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30.xml.rels><?xml version="1.0" encoding="UTF-8" standalone="yes"?><Relationships xmlns="http://schemas.openxmlformats.org/package/2006/relationships"><Relationship Id="rId10"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31.xml.rels><?xml version="1.0" encoding="UTF-8" standalone="yes"?><Relationships xmlns="http://schemas.openxmlformats.org/package/2006/relationships"><Relationship Id="rId10"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32.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0.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33.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2.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37.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2.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1" Type="http://schemas.openxmlformats.org/officeDocument/2006/relationships/slide" Target="/ppt/slides/slide37.xml"/><Relationship Id="rId10" Type="http://schemas.openxmlformats.org/officeDocument/2006/relationships/slide" Target="/ppt/slides/slide17.xml"/><Relationship Id="rId13" Type="http://schemas.openxmlformats.org/officeDocument/2006/relationships/slide" Target="/ppt/slides/slide47.xml"/><Relationship Id="rId12" Type="http://schemas.openxmlformats.org/officeDocument/2006/relationships/slide" Target="/ppt/slides/slide39.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slide" Target="/ppt/slides/slide5.xml"/><Relationship Id="rId15" Type="http://schemas.openxmlformats.org/officeDocument/2006/relationships/image" Target="../media/image2.png"/><Relationship Id="rId14" Type="http://schemas.openxmlformats.org/officeDocument/2006/relationships/slide" Target="/ppt/slides/slide51.xm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40.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2.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44.xml.rels><?xml version="1.0" encoding="UTF-8" standalone="yes"?><Relationships xmlns="http://schemas.openxmlformats.org/package/2006/relationships"><Relationship Id="rId10" Type="http://schemas.openxmlformats.org/officeDocument/2006/relationships/hyperlink" Target="https://kidscodecs.com/a-binary-numbers-tutorial-with-1-and-0/" TargetMode="External"/><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45.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46.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51.xml.rels><?xml version="1.0" encoding="UTF-8" standalone="yes"?><Relationships xmlns="http://schemas.openxmlformats.org/package/2006/relationships"><Relationship Id="rId11" Type="http://schemas.openxmlformats.org/officeDocument/2006/relationships/hyperlink" Target="https://www.openai.com/" TargetMode="External"/><Relationship Id="rId10" Type="http://schemas.openxmlformats.org/officeDocument/2006/relationships/hyperlink" Target="https://www.openai.com/" TargetMode="External"/><Relationship Id="rId13" Type="http://schemas.openxmlformats.org/officeDocument/2006/relationships/hyperlink" Target="https://www.washington.edu/accesscomputing/what-sign-language#:~:text=Sign%20language%20is%20manual%20communication,countries%20speak%20different%20sign%20languages." TargetMode="External"/><Relationship Id="rId12" Type="http://schemas.openxmlformats.org/officeDocument/2006/relationships/hyperlink" Target="https://study.com/buy/academy/lesson/braille-history-facts-letters-invented.html?src=ppc_adwords_nonbrand&amp;rcntxt=aws&amp;crt=668899128939&amp;kwd=&amp;kwid=dsa-799763748178&amp;agid=150848004863&amp;mt=&amp;device=c&amp;network=s&amp;campaign=%7Bcampaign%7D&amp;gad_source=5&amp;gclid=EAIaIQobChMItsyUqIXFhAMVzWpHAR3sfAX1EAAYASAAEgIPv_D_BwE" TargetMode="External"/><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15" Type="http://schemas.openxmlformats.org/officeDocument/2006/relationships/hyperlink" Target="https://littlebinsforlittlehands.com/what-is-binary-code/" TargetMode="External"/><Relationship Id="rId14" Type="http://schemas.openxmlformats.org/officeDocument/2006/relationships/hyperlink" Target="https://www.techtarget.com/whatis/definition/ASCII-American-Standard-Code-for-Information-Interchange" TargetMode="Externa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0"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701375" y="1261100"/>
            <a:ext cx="6867750" cy="3219974"/>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1870375" y="1500200"/>
            <a:ext cx="4348800" cy="149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8.1.2 </a:t>
            </a:r>
            <a:endParaRPr sz="27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600">
                <a:solidFill>
                  <a:srgbClr val="FFFFFF"/>
                </a:solidFill>
                <a:latin typeface="Roboto Black"/>
                <a:ea typeface="Roboto Black"/>
                <a:cs typeface="Roboto Black"/>
                <a:sym typeface="Roboto Black"/>
              </a:rPr>
              <a:t>Algorithms &amp; Programming</a:t>
            </a:r>
            <a:endParaRPr sz="26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1000">
              <a:solidFill>
                <a:schemeClr val="lt1"/>
              </a:solidFill>
              <a:latin typeface="Roboto Black"/>
              <a:ea typeface="Roboto Black"/>
              <a:cs typeface="Roboto Black"/>
              <a:sym typeface="Roboto Black"/>
            </a:endParaRPr>
          </a:p>
        </p:txBody>
      </p:sp>
      <p:sp>
        <p:nvSpPr>
          <p:cNvPr id="60" name="Google Shape;60;p13"/>
          <p:cNvSpPr txBox="1"/>
          <p:nvPr/>
        </p:nvSpPr>
        <p:spPr>
          <a:xfrm>
            <a:off x="8008675" y="31915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2" name="Google Shape;62;p13"/>
          <p:cNvPicPr preferRelativeResize="0"/>
          <p:nvPr/>
        </p:nvPicPr>
        <p:blipFill>
          <a:blip r:embed="rId5">
            <a:alphaModFix/>
          </a:blip>
          <a:stretch>
            <a:fillRect/>
          </a:stretch>
        </p:blipFill>
        <p:spPr>
          <a:xfrm>
            <a:off x="0" y="4663225"/>
            <a:ext cx="8008673"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https://images.freeimg.net/rsynced_images/floor-floorboards.jpg" id="213" name="Google Shape;213;p2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14" name="Google Shape;214;p2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6" name="Google Shape;216;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17" name="Google Shape;217;p2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18" name="Google Shape;218;p2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19" name="Google Shape;219;p2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20" name="Google Shape;220;p2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21" name="Google Shape;221;p2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22" name="Google Shape;222;p2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23" name="Google Shape;223;p22"/>
          <p:cNvSpPr txBox="1"/>
          <p:nvPr/>
        </p:nvSpPr>
        <p:spPr>
          <a:xfrm>
            <a:off x="383375" y="1453350"/>
            <a:ext cx="2769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300">
                <a:highlight>
                  <a:srgbClr val="FFFFFF"/>
                </a:highlight>
                <a:latin typeface="Roboto Black"/>
                <a:ea typeface="Roboto Black"/>
                <a:cs typeface="Roboto Black"/>
                <a:sym typeface="Roboto Black"/>
              </a:rPr>
              <a:t>Braille Chart </a:t>
            </a:r>
            <a:endParaRPr sz="3300">
              <a:latin typeface="Roboto Black"/>
              <a:ea typeface="Roboto Black"/>
              <a:cs typeface="Roboto Black"/>
              <a:sym typeface="Roboto Black"/>
            </a:endParaRPr>
          </a:p>
        </p:txBody>
      </p:sp>
      <p:pic>
        <p:nvPicPr>
          <p:cNvPr id="224" name="Google Shape;224;p22"/>
          <p:cNvPicPr preferRelativeResize="0"/>
          <p:nvPr/>
        </p:nvPicPr>
        <p:blipFill>
          <a:blip r:embed="rId10">
            <a:alphaModFix/>
          </a:blip>
          <a:stretch>
            <a:fillRect/>
          </a:stretch>
        </p:blipFill>
        <p:spPr>
          <a:xfrm>
            <a:off x="3501799" y="1019750"/>
            <a:ext cx="3939000" cy="3487325"/>
          </a:xfrm>
          <a:prstGeom prst="rect">
            <a:avLst/>
          </a:prstGeom>
          <a:noFill/>
          <a:ln>
            <a:noFill/>
          </a:ln>
        </p:spPr>
      </p:pic>
      <p:sp>
        <p:nvSpPr>
          <p:cNvPr id="225" name="Google Shape;225;p22"/>
          <p:cNvSpPr/>
          <p:nvPr/>
        </p:nvSpPr>
        <p:spPr>
          <a:xfrm>
            <a:off x="905925"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descr="https://images.freeimg.net/rsynced_images/floor-floorboards.jpg" id="230" name="Google Shape;230;p2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31" name="Google Shape;231;p2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3" name="Google Shape;233;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34" name="Google Shape;234;p2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35" name="Google Shape;235;p2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36" name="Google Shape;236;p2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37" name="Google Shape;237;p2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38" name="Google Shape;238;p2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39" name="Google Shape;239;p2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40" name="Google Shape;240;p23"/>
          <p:cNvSpPr txBox="1"/>
          <p:nvPr/>
        </p:nvSpPr>
        <p:spPr>
          <a:xfrm>
            <a:off x="1017425" y="1093140"/>
            <a:ext cx="6583800" cy="33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rgbClr val="2D3839"/>
                </a:solidFill>
                <a:latin typeface="Roboto"/>
                <a:ea typeface="Roboto"/>
                <a:cs typeface="Roboto"/>
                <a:sym typeface="Roboto"/>
              </a:rPr>
              <a:t>Sign language </a:t>
            </a:r>
            <a:r>
              <a:rPr lang="en" sz="3300">
                <a:solidFill>
                  <a:srgbClr val="2D3839"/>
                </a:solidFill>
                <a:latin typeface="Roboto"/>
                <a:ea typeface="Roboto"/>
                <a:cs typeface="Roboto"/>
                <a:sym typeface="Roboto"/>
              </a:rPr>
              <a:t>is commonly used by people who are deaf. The </a:t>
            </a:r>
            <a:r>
              <a:rPr lang="en" sz="3300">
                <a:solidFill>
                  <a:srgbClr val="2D3839"/>
                </a:solidFill>
                <a:latin typeface="Roboto"/>
                <a:ea typeface="Roboto"/>
                <a:cs typeface="Roboto"/>
                <a:sym typeface="Roboto"/>
              </a:rPr>
              <a:t>gestures or symbols</a:t>
            </a:r>
            <a:r>
              <a:rPr lang="en" sz="3300">
                <a:solidFill>
                  <a:srgbClr val="2D3839"/>
                </a:solidFill>
                <a:latin typeface="Roboto"/>
                <a:ea typeface="Roboto"/>
                <a:cs typeface="Roboto"/>
                <a:sym typeface="Roboto"/>
              </a:rPr>
              <a:t> in sign language are organized in a linguistic way. </a:t>
            </a:r>
            <a:r>
              <a:rPr b="1" i="1" lang="en" sz="3300">
                <a:solidFill>
                  <a:srgbClr val="2D3839"/>
                </a:solidFill>
                <a:latin typeface="Roboto"/>
                <a:ea typeface="Roboto"/>
                <a:cs typeface="Roboto"/>
                <a:sym typeface="Roboto"/>
              </a:rPr>
              <a:t>Each individual gesture is called a sign. </a:t>
            </a:r>
            <a:endParaRPr b="1" i="1" sz="3300">
              <a:latin typeface="Roboto"/>
              <a:ea typeface="Roboto"/>
              <a:cs typeface="Roboto"/>
              <a:sym typeface="Roboto"/>
            </a:endParaRPr>
          </a:p>
        </p:txBody>
      </p:sp>
      <p:sp>
        <p:nvSpPr>
          <p:cNvPr id="241" name="Google Shape;241;p23"/>
          <p:cNvSpPr/>
          <p:nvPr/>
        </p:nvSpPr>
        <p:spPr>
          <a:xfrm>
            <a:off x="905925"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https://images.freeimg.net/rsynced_images/floor-floorboards.jpg" id="246" name="Google Shape;246;p2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47" name="Google Shape;247;p2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9" name="Google Shape;249;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50" name="Google Shape;250;p2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51" name="Google Shape;251;p2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52" name="Google Shape;252;p2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53" name="Google Shape;253;p2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54" name="Google Shape;254;p2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55" name="Google Shape;255;p2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56" name="Google Shape;256;p24"/>
          <p:cNvSpPr txBox="1"/>
          <p:nvPr/>
        </p:nvSpPr>
        <p:spPr>
          <a:xfrm>
            <a:off x="924325" y="1020225"/>
            <a:ext cx="7199400" cy="3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rgbClr val="2D3839"/>
                </a:solidFill>
                <a:latin typeface="Roboto"/>
                <a:ea typeface="Roboto"/>
                <a:cs typeface="Roboto"/>
                <a:sym typeface="Roboto"/>
              </a:rPr>
              <a:t>Sign language</a:t>
            </a:r>
            <a:r>
              <a:rPr b="1" lang="en" sz="2500">
                <a:solidFill>
                  <a:srgbClr val="2D3839"/>
                </a:solidFill>
                <a:latin typeface="Roboto"/>
                <a:ea typeface="Roboto"/>
                <a:cs typeface="Roboto"/>
                <a:sym typeface="Roboto"/>
              </a:rPr>
              <a:t> </a:t>
            </a:r>
            <a:r>
              <a:rPr lang="en" sz="3300">
                <a:solidFill>
                  <a:srgbClr val="2D3839"/>
                </a:solidFill>
                <a:latin typeface="Roboto"/>
                <a:ea typeface="Roboto"/>
                <a:cs typeface="Roboto"/>
                <a:sym typeface="Roboto"/>
              </a:rPr>
              <a:t>Each sign has three distinct parts: </a:t>
            </a:r>
            <a:endParaRPr sz="3300">
              <a:solidFill>
                <a:srgbClr val="2D3839"/>
              </a:solidFill>
              <a:latin typeface="Roboto"/>
              <a:ea typeface="Roboto"/>
              <a:cs typeface="Roboto"/>
              <a:sym typeface="Roboto"/>
            </a:endParaRPr>
          </a:p>
          <a:p>
            <a:pPr indent="-355600" lvl="1" marL="914400" rtl="0" algn="l">
              <a:spcBef>
                <a:spcPts val="0"/>
              </a:spcBef>
              <a:spcAft>
                <a:spcPts val="0"/>
              </a:spcAft>
              <a:buClr>
                <a:srgbClr val="2D3839"/>
              </a:buClr>
              <a:buSzPts val="2000"/>
              <a:buFont typeface="Roboto"/>
              <a:buChar char="◆"/>
            </a:pPr>
            <a:r>
              <a:rPr b="1" lang="en" sz="2000">
                <a:solidFill>
                  <a:srgbClr val="2D3839"/>
                </a:solidFill>
                <a:latin typeface="Roboto"/>
                <a:ea typeface="Roboto"/>
                <a:cs typeface="Roboto"/>
                <a:sym typeface="Roboto"/>
              </a:rPr>
              <a:t>the handshape, </a:t>
            </a:r>
            <a:endParaRPr b="1" sz="2000">
              <a:solidFill>
                <a:srgbClr val="2D3839"/>
              </a:solidFill>
              <a:latin typeface="Roboto"/>
              <a:ea typeface="Roboto"/>
              <a:cs typeface="Roboto"/>
              <a:sym typeface="Roboto"/>
            </a:endParaRPr>
          </a:p>
          <a:p>
            <a:pPr indent="-355600" lvl="1" marL="914400" rtl="0" algn="l">
              <a:spcBef>
                <a:spcPts val="0"/>
              </a:spcBef>
              <a:spcAft>
                <a:spcPts val="0"/>
              </a:spcAft>
              <a:buClr>
                <a:srgbClr val="2D3839"/>
              </a:buClr>
              <a:buSzPts val="2000"/>
              <a:buFont typeface="Roboto"/>
              <a:buChar char="◆"/>
            </a:pPr>
            <a:r>
              <a:rPr b="1" lang="en" sz="2000">
                <a:solidFill>
                  <a:srgbClr val="2D3839"/>
                </a:solidFill>
                <a:latin typeface="Roboto"/>
                <a:ea typeface="Roboto"/>
                <a:cs typeface="Roboto"/>
                <a:sym typeface="Roboto"/>
              </a:rPr>
              <a:t>the position of the hands, and </a:t>
            </a:r>
            <a:endParaRPr b="1" sz="2000">
              <a:solidFill>
                <a:srgbClr val="2D3839"/>
              </a:solidFill>
              <a:latin typeface="Roboto"/>
              <a:ea typeface="Roboto"/>
              <a:cs typeface="Roboto"/>
              <a:sym typeface="Roboto"/>
            </a:endParaRPr>
          </a:p>
          <a:p>
            <a:pPr indent="-387350" lvl="1" marL="914400" rtl="0" algn="l">
              <a:spcBef>
                <a:spcPts val="0"/>
              </a:spcBef>
              <a:spcAft>
                <a:spcPts val="0"/>
              </a:spcAft>
              <a:buClr>
                <a:srgbClr val="2D3839"/>
              </a:buClr>
              <a:buSzPts val="2500"/>
              <a:buFont typeface="Roboto"/>
              <a:buChar char="◆"/>
            </a:pPr>
            <a:r>
              <a:rPr b="1" lang="en" sz="2000">
                <a:solidFill>
                  <a:srgbClr val="2D3839"/>
                </a:solidFill>
                <a:latin typeface="Roboto"/>
                <a:ea typeface="Roboto"/>
                <a:cs typeface="Roboto"/>
                <a:sym typeface="Roboto"/>
              </a:rPr>
              <a:t>the movement of the hands.</a:t>
            </a:r>
            <a:r>
              <a:rPr b="1" lang="en" sz="2500">
                <a:solidFill>
                  <a:srgbClr val="2D3839"/>
                </a:solidFill>
                <a:latin typeface="Roboto"/>
                <a:ea typeface="Roboto"/>
                <a:cs typeface="Roboto"/>
                <a:sym typeface="Roboto"/>
              </a:rPr>
              <a:t> </a:t>
            </a:r>
            <a:endParaRPr b="1" sz="2500">
              <a:solidFill>
                <a:srgbClr val="2D3839"/>
              </a:solidFill>
              <a:latin typeface="Roboto"/>
              <a:ea typeface="Roboto"/>
              <a:cs typeface="Roboto"/>
              <a:sym typeface="Roboto"/>
            </a:endParaRPr>
          </a:p>
          <a:p>
            <a:pPr indent="0" lvl="0" marL="0" rtl="0" algn="l">
              <a:spcBef>
                <a:spcPts val="0"/>
              </a:spcBef>
              <a:spcAft>
                <a:spcPts val="0"/>
              </a:spcAft>
              <a:buNone/>
            </a:pPr>
            <a:r>
              <a:rPr lang="en" sz="3000">
                <a:solidFill>
                  <a:srgbClr val="2D3839"/>
                </a:solidFill>
                <a:latin typeface="Roboto"/>
                <a:ea typeface="Roboto"/>
                <a:cs typeface="Roboto"/>
                <a:sym typeface="Roboto"/>
              </a:rPr>
              <a:t>American Sign Language (ASL) is used most in our country. Other countries have their own sign language. </a:t>
            </a:r>
            <a:endParaRPr sz="3000">
              <a:latin typeface="Roboto"/>
              <a:ea typeface="Roboto"/>
              <a:cs typeface="Roboto"/>
              <a:sym typeface="Roboto"/>
            </a:endParaRPr>
          </a:p>
        </p:txBody>
      </p:sp>
      <p:sp>
        <p:nvSpPr>
          <p:cNvPr id="257" name="Google Shape;257;p24"/>
          <p:cNvSpPr/>
          <p:nvPr/>
        </p:nvSpPr>
        <p:spPr>
          <a:xfrm>
            <a:off x="905925"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https://images.freeimg.net/rsynced_images/floor-floorboards.jpg" id="262" name="Google Shape;262;p2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63" name="Google Shape;263;p2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5" name="Google Shape;265;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66" name="Google Shape;266;p2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67" name="Google Shape;267;p2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68" name="Google Shape;268;p2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69" name="Google Shape;269;p2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70" name="Google Shape;270;p2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71" name="Google Shape;271;p2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272" name="Google Shape;272;p25"/>
          <p:cNvPicPr preferRelativeResize="0"/>
          <p:nvPr/>
        </p:nvPicPr>
        <p:blipFill>
          <a:blip r:embed="rId10">
            <a:alphaModFix/>
          </a:blip>
          <a:stretch>
            <a:fillRect/>
          </a:stretch>
        </p:blipFill>
        <p:spPr>
          <a:xfrm>
            <a:off x="1076700" y="1671302"/>
            <a:ext cx="6499199" cy="2731224"/>
          </a:xfrm>
          <a:prstGeom prst="rect">
            <a:avLst/>
          </a:prstGeom>
          <a:noFill/>
          <a:ln>
            <a:noFill/>
          </a:ln>
        </p:spPr>
      </p:pic>
      <p:sp>
        <p:nvSpPr>
          <p:cNvPr id="273" name="Google Shape;273;p25"/>
          <p:cNvSpPr txBox="1"/>
          <p:nvPr/>
        </p:nvSpPr>
        <p:spPr>
          <a:xfrm>
            <a:off x="848550" y="1071900"/>
            <a:ext cx="6955500" cy="5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Black"/>
                <a:ea typeface="Roboto Black"/>
                <a:cs typeface="Roboto Black"/>
                <a:sym typeface="Roboto Black"/>
              </a:rPr>
              <a:t>American Sign Language Symbols</a:t>
            </a:r>
            <a:endParaRPr sz="3300">
              <a:latin typeface="Roboto Black"/>
              <a:ea typeface="Roboto Black"/>
              <a:cs typeface="Roboto Black"/>
              <a:sym typeface="Roboto Black"/>
            </a:endParaRPr>
          </a:p>
        </p:txBody>
      </p:sp>
      <p:sp>
        <p:nvSpPr>
          <p:cNvPr id="274" name="Google Shape;274;p25"/>
          <p:cNvSpPr/>
          <p:nvPr/>
        </p:nvSpPr>
        <p:spPr>
          <a:xfrm>
            <a:off x="963037"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26"/>
          <p:cNvPicPr preferRelativeResize="0"/>
          <p:nvPr/>
        </p:nvPicPr>
        <p:blipFill>
          <a:blip r:embed="rId3">
            <a:alphaModFix/>
          </a:blip>
          <a:stretch>
            <a:fillRect/>
          </a:stretch>
        </p:blipFill>
        <p:spPr>
          <a:xfrm>
            <a:off x="4913550" y="1191850"/>
            <a:ext cx="2921975" cy="3346501"/>
          </a:xfrm>
          <a:prstGeom prst="rect">
            <a:avLst/>
          </a:prstGeom>
          <a:noFill/>
          <a:ln cap="flat" cmpd="sng" w="38100">
            <a:solidFill>
              <a:schemeClr val="dk2"/>
            </a:solidFill>
            <a:prstDash val="solid"/>
            <a:round/>
            <a:headEnd len="sm" w="sm" type="none"/>
            <a:tailEnd len="sm" w="sm" type="none"/>
          </a:ln>
        </p:spPr>
      </p:pic>
      <p:pic>
        <p:nvPicPr>
          <p:cNvPr descr="https://images.freeimg.net/rsynced_images/floor-floorboards.jpg" id="280" name="Google Shape;280;p2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81" name="Google Shape;281;p2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3" name="Google Shape;283;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84" name="Google Shape;284;p2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85" name="Google Shape;285;p2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86" name="Google Shape;286;p2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87" name="Google Shape;287;p26"/>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288" name="Google Shape;288;p2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89" name="Google Shape;289;p2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90" name="Google Shape;290;p26"/>
          <p:cNvSpPr txBox="1"/>
          <p:nvPr/>
        </p:nvSpPr>
        <p:spPr>
          <a:xfrm>
            <a:off x="1086038" y="1458150"/>
            <a:ext cx="3647400" cy="22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We create our own code to send and receive secret messages.  </a:t>
            </a:r>
            <a:endParaRPr sz="3300">
              <a:latin typeface="Roboto"/>
              <a:ea typeface="Roboto"/>
              <a:cs typeface="Roboto"/>
              <a:sym typeface="Roboto"/>
            </a:endParaRPr>
          </a:p>
        </p:txBody>
      </p:sp>
      <p:sp>
        <p:nvSpPr>
          <p:cNvPr id="291" name="Google Shape;291;p26"/>
          <p:cNvSpPr/>
          <p:nvPr/>
        </p:nvSpPr>
        <p:spPr>
          <a:xfrm>
            <a:off x="905937" y="14630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27"/>
          <p:cNvPicPr preferRelativeResize="0"/>
          <p:nvPr/>
        </p:nvPicPr>
        <p:blipFill>
          <a:blip r:embed="rId3">
            <a:alphaModFix/>
          </a:blip>
          <a:stretch>
            <a:fillRect/>
          </a:stretch>
        </p:blipFill>
        <p:spPr>
          <a:xfrm>
            <a:off x="4572000" y="1367000"/>
            <a:ext cx="3509074" cy="3234675"/>
          </a:xfrm>
          <a:prstGeom prst="rect">
            <a:avLst/>
          </a:prstGeom>
          <a:noFill/>
          <a:ln>
            <a:noFill/>
          </a:ln>
        </p:spPr>
      </p:pic>
      <p:pic>
        <p:nvPicPr>
          <p:cNvPr descr="https://images.freeimg.net/rsynced_images/floor-floorboards.jpg" id="297" name="Google Shape;297;p2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98" name="Google Shape;298;p2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0" name="Google Shape;300;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01" name="Google Shape;301;p2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02" name="Google Shape;302;p2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03" name="Google Shape;303;p2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04" name="Google Shape;304;p27"/>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05" name="Google Shape;305;p2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06" name="Google Shape;306;p27"/>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07" name="Google Shape;307;p27"/>
          <p:cNvSpPr txBox="1"/>
          <p:nvPr/>
        </p:nvSpPr>
        <p:spPr>
          <a:xfrm>
            <a:off x="905925" y="1438863"/>
            <a:ext cx="3863700" cy="26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We have </a:t>
            </a:r>
            <a:r>
              <a:rPr lang="en" sz="3300">
                <a:latin typeface="Roboto Black"/>
                <a:ea typeface="Roboto Black"/>
                <a:cs typeface="Roboto Black"/>
                <a:sym typeface="Roboto Black"/>
              </a:rPr>
              <a:t>braille</a:t>
            </a:r>
            <a:r>
              <a:rPr lang="en" sz="3300">
                <a:latin typeface="Roboto"/>
                <a:ea typeface="Roboto"/>
                <a:cs typeface="Roboto"/>
                <a:sym typeface="Roboto"/>
              </a:rPr>
              <a:t> to communicate with the visually impaired. </a:t>
            </a:r>
            <a:endParaRPr sz="3300">
              <a:latin typeface="Roboto"/>
              <a:ea typeface="Roboto"/>
              <a:cs typeface="Roboto"/>
              <a:sym typeface="Roboto"/>
            </a:endParaRPr>
          </a:p>
        </p:txBody>
      </p:sp>
      <p:sp>
        <p:nvSpPr>
          <p:cNvPr id="308" name="Google Shape;308;p27"/>
          <p:cNvSpPr/>
          <p:nvPr/>
        </p:nvSpPr>
        <p:spPr>
          <a:xfrm>
            <a:off x="905937" y="14630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28"/>
          <p:cNvPicPr preferRelativeResize="0"/>
          <p:nvPr/>
        </p:nvPicPr>
        <p:blipFill>
          <a:blip r:embed="rId3">
            <a:alphaModFix/>
          </a:blip>
          <a:stretch>
            <a:fillRect/>
          </a:stretch>
        </p:blipFill>
        <p:spPr>
          <a:xfrm>
            <a:off x="3652775" y="1686125"/>
            <a:ext cx="4592200" cy="2909849"/>
          </a:xfrm>
          <a:prstGeom prst="rect">
            <a:avLst/>
          </a:prstGeom>
          <a:noFill/>
          <a:ln>
            <a:noFill/>
          </a:ln>
        </p:spPr>
      </p:pic>
      <p:pic>
        <p:nvPicPr>
          <p:cNvPr descr="https://images.freeimg.net/rsynced_images/floor-floorboards.jpg" id="314" name="Google Shape;314;p2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15" name="Google Shape;315;p2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7" name="Google Shape;317;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18" name="Google Shape;318;p2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19" name="Google Shape;319;p2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20" name="Google Shape;320;p2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21" name="Google Shape;321;p28"/>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22" name="Google Shape;322;p2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23" name="Google Shape;323;p2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24" name="Google Shape;324;p28"/>
          <p:cNvSpPr txBox="1"/>
          <p:nvPr/>
        </p:nvSpPr>
        <p:spPr>
          <a:xfrm>
            <a:off x="905925" y="1378150"/>
            <a:ext cx="3972900" cy="22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We have </a:t>
            </a:r>
            <a:r>
              <a:rPr lang="en" sz="3300">
                <a:latin typeface="Roboto Black"/>
                <a:ea typeface="Roboto Black"/>
                <a:cs typeface="Roboto Black"/>
                <a:sym typeface="Roboto Black"/>
              </a:rPr>
              <a:t>sign language</a:t>
            </a:r>
            <a:r>
              <a:rPr lang="en" sz="3300">
                <a:latin typeface="Roboto"/>
                <a:ea typeface="Roboto"/>
                <a:cs typeface="Roboto"/>
                <a:sym typeface="Roboto"/>
              </a:rPr>
              <a:t> to communicate with the deaf!</a:t>
            </a:r>
            <a:endParaRPr sz="3300">
              <a:latin typeface="Roboto"/>
              <a:ea typeface="Roboto"/>
              <a:cs typeface="Roboto"/>
              <a:sym typeface="Roboto"/>
            </a:endParaRPr>
          </a:p>
        </p:txBody>
      </p:sp>
      <p:sp>
        <p:nvSpPr>
          <p:cNvPr id="325" name="Google Shape;325;p28"/>
          <p:cNvSpPr/>
          <p:nvPr/>
        </p:nvSpPr>
        <p:spPr>
          <a:xfrm>
            <a:off x="905925" y="4010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https://images.freeimg.net/rsynced_images/floor-floorboards.jpg" id="330" name="Google Shape;330;p2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31" name="Google Shape;331;p2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3" name="Google Shape;333;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34" name="Google Shape;334;p2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35" name="Google Shape;335;p2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36" name="Google Shape;336;p2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37" name="Google Shape;337;p2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38" name="Google Shape;338;p2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39" name="Google Shape;339;p29"/>
          <p:cNvSpPr/>
          <p:nvPr/>
        </p:nvSpPr>
        <p:spPr>
          <a:xfrm>
            <a:off x="137950" y="998050"/>
            <a:ext cx="7806950" cy="24154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Algorithms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30"/>
          <p:cNvPicPr preferRelativeResize="0"/>
          <p:nvPr/>
        </p:nvPicPr>
        <p:blipFill>
          <a:blip r:embed="rId3">
            <a:alphaModFix/>
          </a:blip>
          <a:stretch>
            <a:fillRect/>
          </a:stretch>
        </p:blipFill>
        <p:spPr>
          <a:xfrm>
            <a:off x="4948750" y="1081700"/>
            <a:ext cx="2640000" cy="3519988"/>
          </a:xfrm>
          <a:prstGeom prst="rect">
            <a:avLst/>
          </a:prstGeom>
          <a:noFill/>
          <a:ln>
            <a:noFill/>
          </a:ln>
        </p:spPr>
      </p:pic>
      <p:pic>
        <p:nvPicPr>
          <p:cNvPr descr="https://images.freeimg.net/rsynced_images/floor-floorboards.jpg" id="345" name="Google Shape;345;p3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46" name="Google Shape;346;p3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8" name="Google Shape;348;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49" name="Google Shape;349;p3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50" name="Google Shape;350;p3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51" name="Google Shape;351;p3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52" name="Google Shape;352;p30"/>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53" name="Google Shape;353;p3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54" name="Google Shape;354;p30"/>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55" name="Google Shape;355;p30"/>
          <p:cNvSpPr txBox="1"/>
          <p:nvPr/>
        </p:nvSpPr>
        <p:spPr>
          <a:xfrm>
            <a:off x="1191250" y="1286275"/>
            <a:ext cx="3263400" cy="19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List three tasks or things you do everyday?</a:t>
            </a:r>
            <a:endParaRPr sz="3300">
              <a:solidFill>
                <a:schemeClr val="dk1"/>
              </a:solidFill>
              <a:latin typeface="Roboto"/>
              <a:ea typeface="Roboto"/>
              <a:cs typeface="Roboto"/>
              <a:sym typeface="Roboto"/>
            </a:endParaRPr>
          </a:p>
        </p:txBody>
      </p:sp>
      <p:sp>
        <p:nvSpPr>
          <p:cNvPr id="356" name="Google Shape;356;p3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31"/>
          <p:cNvPicPr preferRelativeResize="0"/>
          <p:nvPr/>
        </p:nvPicPr>
        <p:blipFill>
          <a:blip r:embed="rId3">
            <a:alphaModFix/>
          </a:blip>
          <a:stretch>
            <a:fillRect/>
          </a:stretch>
        </p:blipFill>
        <p:spPr>
          <a:xfrm>
            <a:off x="4948750" y="1081700"/>
            <a:ext cx="2640000" cy="3519988"/>
          </a:xfrm>
          <a:prstGeom prst="rect">
            <a:avLst/>
          </a:prstGeom>
          <a:noFill/>
          <a:ln>
            <a:noFill/>
          </a:ln>
        </p:spPr>
      </p:pic>
      <p:pic>
        <p:nvPicPr>
          <p:cNvPr descr="https://images.freeimg.net/rsynced_images/floor-floorboards.jpg" id="362" name="Google Shape;362;p3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63" name="Google Shape;363;p3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5" name="Google Shape;365;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66" name="Google Shape;366;p3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67" name="Google Shape;367;p3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68" name="Google Shape;368;p3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69" name="Google Shape;369;p31"/>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70" name="Google Shape;370;p3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71" name="Google Shape;371;p31"/>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72" name="Google Shape;372;p31"/>
          <p:cNvSpPr txBox="1"/>
          <p:nvPr/>
        </p:nvSpPr>
        <p:spPr>
          <a:xfrm>
            <a:off x="779525" y="890900"/>
            <a:ext cx="4753500" cy="30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highlight>
                  <a:srgbClr val="FFFFFF"/>
                </a:highlight>
                <a:latin typeface="Roboto"/>
                <a:ea typeface="Roboto"/>
                <a:cs typeface="Roboto"/>
                <a:sym typeface="Roboto"/>
              </a:rPr>
              <a:t>Examples of Daily Tasks</a:t>
            </a:r>
            <a:r>
              <a:rPr lang="en" sz="2800">
                <a:solidFill>
                  <a:schemeClr val="dk1"/>
                </a:solidFill>
                <a:highlight>
                  <a:srgbClr val="FFFFFF"/>
                </a:highlight>
                <a:latin typeface="Roboto"/>
                <a:ea typeface="Roboto"/>
                <a:cs typeface="Roboto"/>
                <a:sym typeface="Roboto"/>
              </a:rPr>
              <a:t> </a:t>
            </a:r>
            <a:endParaRPr sz="28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getting ready for school</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brushing teeth</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tying sneaker strings</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travelling to or from school</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 school day</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structure of a class</a:t>
            </a:r>
            <a:endParaRPr sz="2000">
              <a:solidFill>
                <a:schemeClr val="dk1"/>
              </a:solidFill>
              <a:highlight>
                <a:srgbClr val="FFFFFF"/>
              </a:highlight>
              <a:latin typeface="Roboto"/>
              <a:ea typeface="Roboto"/>
              <a:cs typeface="Roboto"/>
              <a:sym typeface="Roboto"/>
            </a:endParaRPr>
          </a:p>
          <a:p>
            <a:pPr indent="-355600" lvl="0" marL="914400" rtl="0" algn="l">
              <a:lnSpc>
                <a:spcPct val="115000"/>
              </a:lnSpc>
              <a:spcBef>
                <a:spcPts val="0"/>
              </a:spcBef>
              <a:spcAft>
                <a:spcPts val="0"/>
              </a:spcAft>
              <a:buClr>
                <a:schemeClr val="dk1"/>
              </a:buClr>
              <a:buSzPts val="2000"/>
              <a:buFont typeface="Roboto"/>
              <a:buChar char="★"/>
            </a:pPr>
            <a:r>
              <a:rPr lang="en" sz="2000">
                <a:solidFill>
                  <a:schemeClr val="dk1"/>
                </a:solidFill>
                <a:highlight>
                  <a:srgbClr val="FFFFFF"/>
                </a:highlight>
                <a:latin typeface="Roboto"/>
                <a:ea typeface="Roboto"/>
                <a:cs typeface="Roboto"/>
                <a:sym typeface="Roboto"/>
              </a:rPr>
              <a:t>participating in clean-up time</a:t>
            </a:r>
            <a:endParaRPr sz="4200">
              <a:solidFill>
                <a:schemeClr val="dk1"/>
              </a:solidFill>
              <a:latin typeface="Roboto"/>
              <a:ea typeface="Roboto"/>
              <a:cs typeface="Roboto"/>
              <a:sym typeface="Roboto"/>
            </a:endParaRPr>
          </a:p>
        </p:txBody>
      </p:sp>
      <p:sp>
        <p:nvSpPr>
          <p:cNvPr id="373" name="Google Shape;373;p3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824525" y="2350"/>
            <a:ext cx="5617974" cy="2805700"/>
          </a:xfrm>
          <a:prstGeom prst="rect">
            <a:avLst/>
          </a:prstGeom>
          <a:noFill/>
          <a:ln>
            <a:noFill/>
          </a:ln>
        </p:spPr>
      </p:pic>
      <p:sp>
        <p:nvSpPr>
          <p:cNvPr id="73" name="Google Shape;73;p14"/>
          <p:cNvSpPr txBox="1"/>
          <p:nvPr/>
        </p:nvSpPr>
        <p:spPr>
          <a:xfrm>
            <a:off x="2060113" y="2350"/>
            <a:ext cx="5146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Roboto Black"/>
                <a:ea typeface="Roboto Black"/>
                <a:cs typeface="Roboto Black"/>
                <a:sym typeface="Roboto Black"/>
              </a:rPr>
              <a:t>New Jersey Student Learning Standards</a:t>
            </a:r>
            <a:endParaRPr sz="2000">
              <a:solidFill>
                <a:schemeClr val="lt1"/>
              </a:solidFill>
              <a:latin typeface="Roboto Black"/>
              <a:ea typeface="Roboto Black"/>
              <a:cs typeface="Roboto Black"/>
              <a:sym typeface="Roboto Black"/>
            </a:endParaRPr>
          </a:p>
        </p:txBody>
      </p:sp>
      <p:sp>
        <p:nvSpPr>
          <p:cNvPr id="74" name="Google Shape;74;p14"/>
          <p:cNvSpPr txBox="1"/>
          <p:nvPr/>
        </p:nvSpPr>
        <p:spPr>
          <a:xfrm>
            <a:off x="2015500" y="324150"/>
            <a:ext cx="52518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Technology:</a:t>
            </a:r>
            <a:endParaRPr b="1">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8.1.2.AP.1:</a:t>
            </a:r>
            <a:r>
              <a:rPr lang="en" sz="1200">
                <a:solidFill>
                  <a:srgbClr val="FFFFFF"/>
                </a:solidFill>
                <a:latin typeface="Roboto"/>
                <a:ea typeface="Roboto"/>
                <a:cs typeface="Roboto"/>
                <a:sym typeface="Roboto"/>
              </a:rPr>
              <a:t> Model daily processes by creating and following algorithms to complete tasks. </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8.1.2.AP.2: </a:t>
            </a:r>
            <a:r>
              <a:rPr lang="en" sz="1200">
                <a:solidFill>
                  <a:srgbClr val="FFFFFF"/>
                </a:solidFill>
                <a:latin typeface="Roboto"/>
                <a:ea typeface="Roboto"/>
                <a:cs typeface="Roboto"/>
                <a:sym typeface="Roboto"/>
              </a:rPr>
              <a:t>Model the way programs store and manipulate data by using numbers or other symbols to represent information.</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8.1.2.AP.3:</a:t>
            </a:r>
            <a:r>
              <a:rPr lang="en" sz="1200">
                <a:solidFill>
                  <a:srgbClr val="FFFFFF"/>
                </a:solidFill>
                <a:latin typeface="Roboto"/>
                <a:ea typeface="Roboto"/>
                <a:cs typeface="Roboto"/>
                <a:sym typeface="Roboto"/>
              </a:rPr>
              <a:t> Create programs with sequences and simple loops to accomplish tasks. </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8.1.2.AP.4:</a:t>
            </a:r>
            <a:r>
              <a:rPr lang="en" sz="1200">
                <a:solidFill>
                  <a:srgbClr val="FFFFFF"/>
                </a:solidFill>
                <a:latin typeface="Roboto"/>
                <a:ea typeface="Roboto"/>
                <a:cs typeface="Roboto"/>
                <a:sym typeface="Roboto"/>
              </a:rPr>
              <a:t> Break down a task into a sequence of steps.</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8.1.2.AP.5: </a:t>
            </a:r>
            <a:r>
              <a:rPr lang="en" sz="1200">
                <a:solidFill>
                  <a:srgbClr val="FFFFFF"/>
                </a:solidFill>
                <a:latin typeface="Roboto"/>
                <a:ea typeface="Roboto"/>
                <a:cs typeface="Roboto"/>
                <a:sym typeface="Roboto"/>
              </a:rPr>
              <a:t>Describe a program’s sequence of events, goals, and expected outcomes. </a:t>
            </a:r>
            <a:endParaRPr sz="1200">
              <a:solidFill>
                <a:srgbClr val="FFFF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200">
                <a:solidFill>
                  <a:srgbClr val="FFFFFF"/>
                </a:solidFill>
                <a:latin typeface="Roboto"/>
                <a:ea typeface="Roboto"/>
                <a:cs typeface="Roboto"/>
                <a:sym typeface="Roboto"/>
              </a:rPr>
              <a:t>8.1.2.AP.6:</a:t>
            </a:r>
            <a:r>
              <a:rPr lang="en" sz="1200">
                <a:solidFill>
                  <a:srgbClr val="FFFFFF"/>
                </a:solidFill>
                <a:latin typeface="Roboto"/>
                <a:ea typeface="Roboto"/>
                <a:cs typeface="Roboto"/>
                <a:sym typeface="Roboto"/>
              </a:rPr>
              <a:t> Debug errors in an algorithm or program that includes sequences and simple loops. </a:t>
            </a:r>
            <a:endParaRPr sz="1200">
              <a:solidFill>
                <a:srgbClr val="FFFFFF"/>
              </a:solidFill>
              <a:latin typeface="Roboto"/>
              <a:ea typeface="Roboto"/>
              <a:cs typeface="Roboto"/>
              <a:sym typeface="Roboto"/>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315475" y="2905838"/>
            <a:ext cx="2655675" cy="2090974"/>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810098" y="3650750"/>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594050" y="2155750"/>
            <a:ext cx="1369975" cy="1181100"/>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0" y="3278300"/>
            <a:ext cx="861000" cy="1346050"/>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089850" y="0"/>
            <a:ext cx="9180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0" name="Google Shape;90;p14"/>
          <p:cNvSpPr txBox="1"/>
          <p:nvPr/>
        </p:nvSpPr>
        <p:spPr>
          <a:xfrm>
            <a:off x="81896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a:blip r:embed="rId17">
            <a:alphaModFix/>
          </a:blip>
          <a:stretch>
            <a:fillRect/>
          </a:stretch>
        </p:blipFill>
        <p:spPr>
          <a:xfrm>
            <a:off x="0" y="4601700"/>
            <a:ext cx="8153400" cy="541775"/>
          </a:xfrm>
          <a:prstGeom prst="rect">
            <a:avLst/>
          </a:prstGeom>
          <a:noFill/>
          <a:ln>
            <a:noFill/>
          </a:ln>
        </p:spPr>
      </p:pic>
      <p:pic>
        <p:nvPicPr>
          <p:cNvPr id="92" name="Google Shape;92;p14"/>
          <p:cNvPicPr preferRelativeResize="0"/>
          <p:nvPr/>
        </p:nvPicPr>
        <p:blipFill>
          <a:blip r:embed="rId18">
            <a:alphaModFix/>
          </a:blip>
          <a:stretch>
            <a:fillRect/>
          </a:stretch>
        </p:blipFill>
        <p:spPr>
          <a:xfrm>
            <a:off x="792050" y="2218213"/>
            <a:ext cx="861000" cy="5898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32"/>
          <p:cNvPicPr preferRelativeResize="0"/>
          <p:nvPr/>
        </p:nvPicPr>
        <p:blipFill>
          <a:blip r:embed="rId3">
            <a:alphaModFix/>
          </a:blip>
          <a:stretch>
            <a:fillRect/>
          </a:stretch>
        </p:blipFill>
        <p:spPr>
          <a:xfrm>
            <a:off x="4948750" y="1081700"/>
            <a:ext cx="2640000" cy="3519988"/>
          </a:xfrm>
          <a:prstGeom prst="rect">
            <a:avLst/>
          </a:prstGeom>
          <a:noFill/>
          <a:ln>
            <a:noFill/>
          </a:ln>
        </p:spPr>
      </p:pic>
      <p:pic>
        <p:nvPicPr>
          <p:cNvPr descr="https://images.freeimg.net/rsynced_images/floor-floorboards.jpg" id="379" name="Google Shape;379;p3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80" name="Google Shape;380;p3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2" name="Google Shape;382;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83" name="Google Shape;383;p3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84" name="Google Shape;384;p3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85" name="Google Shape;385;p3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86" name="Google Shape;386;p32"/>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87" name="Google Shape;387;p3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88" name="Google Shape;388;p32"/>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89" name="Google Shape;389;p32"/>
          <p:cNvSpPr txBox="1"/>
          <p:nvPr/>
        </p:nvSpPr>
        <p:spPr>
          <a:xfrm>
            <a:off x="1149450" y="1081700"/>
            <a:ext cx="3750600" cy="27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Take one item from your list and write the steps you use to complete that task.</a:t>
            </a:r>
            <a:endParaRPr sz="3300">
              <a:solidFill>
                <a:schemeClr val="dk1"/>
              </a:solidFill>
              <a:latin typeface="Roboto"/>
              <a:ea typeface="Roboto"/>
              <a:cs typeface="Roboto"/>
              <a:sym typeface="Roboto"/>
            </a:endParaRPr>
          </a:p>
        </p:txBody>
      </p:sp>
      <p:sp>
        <p:nvSpPr>
          <p:cNvPr id="390" name="Google Shape;390;p3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33"/>
          <p:cNvPicPr preferRelativeResize="0"/>
          <p:nvPr/>
        </p:nvPicPr>
        <p:blipFill>
          <a:blip r:embed="rId3">
            <a:alphaModFix/>
          </a:blip>
          <a:stretch>
            <a:fillRect/>
          </a:stretch>
        </p:blipFill>
        <p:spPr>
          <a:xfrm rot="-1838961">
            <a:off x="4679501" y="1012153"/>
            <a:ext cx="1952096" cy="1764301"/>
          </a:xfrm>
          <a:prstGeom prst="rect">
            <a:avLst/>
          </a:prstGeom>
          <a:noFill/>
          <a:ln>
            <a:noFill/>
          </a:ln>
        </p:spPr>
      </p:pic>
      <p:pic>
        <p:nvPicPr>
          <p:cNvPr id="396" name="Google Shape;396;p33"/>
          <p:cNvPicPr preferRelativeResize="0"/>
          <p:nvPr/>
        </p:nvPicPr>
        <p:blipFill>
          <a:blip r:embed="rId4">
            <a:alphaModFix/>
          </a:blip>
          <a:stretch>
            <a:fillRect/>
          </a:stretch>
        </p:blipFill>
        <p:spPr>
          <a:xfrm>
            <a:off x="6004400" y="1724252"/>
            <a:ext cx="2003775" cy="2843200"/>
          </a:xfrm>
          <a:prstGeom prst="rect">
            <a:avLst/>
          </a:prstGeom>
          <a:noFill/>
          <a:ln>
            <a:noFill/>
          </a:ln>
        </p:spPr>
      </p:pic>
      <p:pic>
        <p:nvPicPr>
          <p:cNvPr descr="https://images.freeimg.net/rsynced_images/floor-floorboards.jpg" id="397" name="Google Shape;397;p33">
            <a:hlinkClick r:id="rId5"/>
          </p:cNvPr>
          <p:cNvPicPr preferRelativeResize="0"/>
          <p:nvPr/>
        </p:nvPicPr>
        <p:blipFill rotWithShape="1">
          <a:blip r:embed="rId6">
            <a:alphaModFix/>
          </a:blip>
          <a:srcRect b="0" l="0" r="0" t="82640"/>
          <a:stretch/>
        </p:blipFill>
        <p:spPr>
          <a:xfrm>
            <a:off x="0" y="4601675"/>
            <a:ext cx="9144001" cy="541825"/>
          </a:xfrm>
          <a:prstGeom prst="rect">
            <a:avLst/>
          </a:prstGeom>
          <a:noFill/>
          <a:ln>
            <a:noFill/>
          </a:ln>
        </p:spPr>
      </p:pic>
      <p:sp>
        <p:nvSpPr>
          <p:cNvPr id="398" name="Google Shape;398;p3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0" name="Google Shape;400;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01" name="Google Shape;401;p33">
            <a:hlinkClick r:id="rId7"/>
          </p:cNvPr>
          <p:cNvPicPr preferRelativeResize="0"/>
          <p:nvPr/>
        </p:nvPicPr>
        <p:blipFill>
          <a:blip r:embed="rId8">
            <a:alphaModFix/>
          </a:blip>
          <a:stretch>
            <a:fillRect/>
          </a:stretch>
        </p:blipFill>
        <p:spPr>
          <a:xfrm>
            <a:off x="103125" y="146300"/>
            <a:ext cx="744601" cy="744601"/>
          </a:xfrm>
          <a:prstGeom prst="rect">
            <a:avLst/>
          </a:prstGeom>
          <a:noFill/>
          <a:ln>
            <a:noFill/>
          </a:ln>
        </p:spPr>
      </p:pic>
      <p:pic>
        <p:nvPicPr>
          <p:cNvPr descr="https://publicdomainvectors.org/photos/Pflanze-coloured.png" id="402" name="Google Shape;402;p33">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403" name="Google Shape;403;p3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04" name="Google Shape;404;p33"/>
          <p:cNvPicPr preferRelativeResize="0"/>
          <p:nvPr/>
        </p:nvPicPr>
        <p:blipFill>
          <a:blip r:embed="rId11">
            <a:alphaModFix/>
          </a:blip>
          <a:stretch>
            <a:fillRect/>
          </a:stretch>
        </p:blipFill>
        <p:spPr>
          <a:xfrm>
            <a:off x="0" y="4663225"/>
            <a:ext cx="8082852" cy="459575"/>
          </a:xfrm>
          <a:prstGeom prst="rect">
            <a:avLst/>
          </a:prstGeom>
          <a:noFill/>
          <a:ln>
            <a:noFill/>
          </a:ln>
        </p:spPr>
      </p:pic>
      <p:sp>
        <p:nvSpPr>
          <p:cNvPr id="405" name="Google Shape;405;p3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06" name="Google Shape;406;p33"/>
          <p:cNvSpPr/>
          <p:nvPr/>
        </p:nvSpPr>
        <p:spPr>
          <a:xfrm>
            <a:off x="922400" y="209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407" name="Google Shape;407;p33"/>
          <p:cNvSpPr txBox="1"/>
          <p:nvPr/>
        </p:nvSpPr>
        <p:spPr>
          <a:xfrm>
            <a:off x="448100" y="1071900"/>
            <a:ext cx="4257000" cy="19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solidFill>
                  <a:schemeClr val="dk1"/>
                </a:solidFill>
                <a:latin typeface="Roboto"/>
                <a:ea typeface="Roboto"/>
                <a:cs typeface="Roboto"/>
                <a:sym typeface="Roboto"/>
              </a:rPr>
              <a:t>Congratulations</a:t>
            </a:r>
            <a:r>
              <a:rPr b="1" lang="en" sz="3300">
                <a:solidFill>
                  <a:schemeClr val="dk1"/>
                </a:solidFill>
                <a:latin typeface="Roboto"/>
                <a:ea typeface="Roboto"/>
                <a:cs typeface="Roboto"/>
                <a:sym typeface="Roboto"/>
              </a:rPr>
              <a:t>!</a:t>
            </a:r>
            <a:r>
              <a:rPr lang="en" sz="3300">
                <a:solidFill>
                  <a:schemeClr val="dk1"/>
                </a:solidFill>
                <a:latin typeface="Roboto"/>
                <a:ea typeface="Roboto"/>
                <a:cs typeface="Roboto"/>
                <a:sym typeface="Roboto"/>
              </a:rPr>
              <a:t> You have just created your first algorithm!</a:t>
            </a:r>
            <a:endParaRPr sz="3300">
              <a:solidFill>
                <a:schemeClr val="dk1"/>
              </a:solidFill>
              <a:latin typeface="Roboto"/>
              <a:ea typeface="Roboto"/>
              <a:cs typeface="Roboto"/>
              <a:sym typeface="Roboto"/>
            </a:endParaRPr>
          </a:p>
        </p:txBody>
      </p:sp>
      <p:sp>
        <p:nvSpPr>
          <p:cNvPr id="408" name="Google Shape;408;p3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https://images.freeimg.net/rsynced_images/floor-floorboards.jpg" id="413" name="Google Shape;413;p3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14" name="Google Shape;414;p3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6" name="Google Shape;416;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17" name="Google Shape;417;p3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18" name="Google Shape;418;p3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19" name="Google Shape;419;p3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20" name="Google Shape;420;p3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21" name="Google Shape;421;p3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22" name="Google Shape;422;p34"/>
          <p:cNvSpPr/>
          <p:nvPr/>
        </p:nvSpPr>
        <p:spPr>
          <a:xfrm>
            <a:off x="922400" y="209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423" name="Google Shape;423;p3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424" name="Google Shape;424;p34"/>
          <p:cNvPicPr preferRelativeResize="0"/>
          <p:nvPr/>
        </p:nvPicPr>
        <p:blipFill rotWithShape="1">
          <a:blip r:embed="rId10">
            <a:alphaModFix/>
          </a:blip>
          <a:srcRect b="0" l="0" r="32432" t="0"/>
          <a:stretch/>
        </p:blipFill>
        <p:spPr>
          <a:xfrm>
            <a:off x="4266775" y="1097850"/>
            <a:ext cx="3097774" cy="3821650"/>
          </a:xfrm>
          <a:prstGeom prst="rect">
            <a:avLst/>
          </a:prstGeom>
          <a:noFill/>
          <a:ln>
            <a:noFill/>
          </a:ln>
        </p:spPr>
      </p:pic>
      <p:sp>
        <p:nvSpPr>
          <p:cNvPr id="425" name="Google Shape;425;p34"/>
          <p:cNvSpPr/>
          <p:nvPr/>
        </p:nvSpPr>
        <p:spPr>
          <a:xfrm>
            <a:off x="1578175" y="959100"/>
            <a:ext cx="2688600" cy="1831500"/>
          </a:xfrm>
          <a:prstGeom prst="wedgeRectCallout">
            <a:avLst>
              <a:gd fmla="val 80075" name="adj1"/>
              <a:gd fmla="val 30605"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a:ea typeface="Roboto"/>
                <a:cs typeface="Roboto"/>
                <a:sym typeface="Roboto"/>
              </a:rPr>
              <a:t>Sooooo! </a:t>
            </a:r>
            <a:endParaRPr b="1" sz="3600">
              <a:solidFill>
                <a:srgbClr val="FFFFFF"/>
              </a:solidFill>
              <a:latin typeface="Roboto"/>
              <a:ea typeface="Roboto"/>
              <a:cs typeface="Roboto"/>
              <a:sym typeface="Roboto"/>
            </a:endParaRPr>
          </a:p>
          <a:p>
            <a:pPr indent="0" lvl="0" marL="0" rtl="0" algn="ctr">
              <a:spcBef>
                <a:spcPts val="0"/>
              </a:spcBef>
              <a:spcAft>
                <a:spcPts val="0"/>
              </a:spcAft>
              <a:buNone/>
            </a:pPr>
            <a:r>
              <a:rPr b="1" lang="en" sz="3600">
                <a:solidFill>
                  <a:srgbClr val="FFFFFF"/>
                </a:solidFill>
                <a:latin typeface="Roboto"/>
                <a:ea typeface="Roboto"/>
                <a:cs typeface="Roboto"/>
                <a:sym typeface="Roboto"/>
              </a:rPr>
              <a:t>What is an algorithm?</a:t>
            </a:r>
            <a:endParaRPr b="1" sz="3600">
              <a:solidFill>
                <a:srgbClr val="FFFFFF"/>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https://images.freeimg.net/rsynced_images/floor-floorboards.jpg" id="430" name="Google Shape;430;p3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31" name="Google Shape;431;p3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3" name="Google Shape;433;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34" name="Google Shape;434;p3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35" name="Google Shape;435;p3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36" name="Google Shape;436;p3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37" name="Google Shape;437;p3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38" name="Google Shape;438;p3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39" name="Google Shape;439;p35"/>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440" name="Google Shape;440;p35"/>
          <p:cNvSpPr txBox="1"/>
          <p:nvPr/>
        </p:nvSpPr>
        <p:spPr>
          <a:xfrm>
            <a:off x="847725" y="832450"/>
            <a:ext cx="46662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Roboto"/>
                <a:ea typeface="Roboto"/>
                <a:cs typeface="Roboto"/>
                <a:sym typeface="Roboto"/>
              </a:rPr>
              <a:t>Imagine you have a recipe book. In this book, you have instructions on how to make your favorite sandwich. The book has step by step directions of how to put the </a:t>
            </a:r>
            <a:r>
              <a:rPr lang="en" sz="2500">
                <a:solidFill>
                  <a:schemeClr val="dk1"/>
                </a:solidFill>
                <a:latin typeface="Roboto"/>
                <a:ea typeface="Roboto"/>
                <a:cs typeface="Roboto"/>
                <a:sym typeface="Roboto"/>
              </a:rPr>
              <a:t>sandwich</a:t>
            </a:r>
            <a:r>
              <a:rPr lang="en" sz="2500">
                <a:solidFill>
                  <a:schemeClr val="dk1"/>
                </a:solidFill>
                <a:latin typeface="Roboto"/>
                <a:ea typeface="Roboto"/>
                <a:cs typeface="Roboto"/>
                <a:sym typeface="Roboto"/>
              </a:rPr>
              <a:t> together using words like first, second, third, next, and last. </a:t>
            </a:r>
            <a:endParaRPr sz="2500">
              <a:solidFill>
                <a:schemeClr val="dk1"/>
              </a:solidFill>
              <a:latin typeface="Roboto"/>
              <a:ea typeface="Roboto"/>
              <a:cs typeface="Roboto"/>
              <a:sym typeface="Roboto"/>
            </a:endParaRPr>
          </a:p>
        </p:txBody>
      </p:sp>
      <p:sp>
        <p:nvSpPr>
          <p:cNvPr id="441" name="Google Shape;441;p3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442" name="Google Shape;442;p35"/>
          <p:cNvPicPr preferRelativeResize="0"/>
          <p:nvPr/>
        </p:nvPicPr>
        <p:blipFill rotWithShape="1">
          <a:blip r:embed="rId10">
            <a:alphaModFix/>
          </a:blip>
          <a:srcRect b="10411" l="13324" r="14022" t="13646"/>
          <a:stretch/>
        </p:blipFill>
        <p:spPr>
          <a:xfrm>
            <a:off x="5018875" y="1166375"/>
            <a:ext cx="2972824" cy="3599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descr="https://images.freeimg.net/rsynced_images/floor-floorboards.jpg" id="447" name="Google Shape;447;p3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48" name="Google Shape;448;p3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50" name="Google Shape;450;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51" name="Google Shape;451;p3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52" name="Google Shape;452;p3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53" name="Google Shape;453;p3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54" name="Google Shape;454;p3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55" name="Google Shape;455;p3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56" name="Google Shape;456;p36"/>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457" name="Google Shape;457;p36"/>
          <p:cNvSpPr txBox="1"/>
          <p:nvPr/>
        </p:nvSpPr>
        <p:spPr>
          <a:xfrm>
            <a:off x="847725" y="832450"/>
            <a:ext cx="6809100" cy="9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Roboto"/>
                <a:ea typeface="Roboto"/>
                <a:cs typeface="Roboto"/>
                <a:sym typeface="Roboto"/>
              </a:rPr>
              <a:t>After following instructions in the recipe book, your sandwich comes out perfectly! </a:t>
            </a:r>
            <a:endParaRPr sz="2600">
              <a:solidFill>
                <a:schemeClr val="dk1"/>
              </a:solidFill>
              <a:latin typeface="Roboto"/>
              <a:ea typeface="Roboto"/>
              <a:cs typeface="Roboto"/>
              <a:sym typeface="Roboto"/>
            </a:endParaRPr>
          </a:p>
          <a:p>
            <a:pPr indent="0" lvl="0" marL="0" rtl="0" algn="l">
              <a:spcBef>
                <a:spcPts val="0"/>
              </a:spcBef>
              <a:spcAft>
                <a:spcPts val="0"/>
              </a:spcAft>
              <a:buNone/>
            </a:pPr>
            <a:r>
              <a:t/>
            </a:r>
            <a:endParaRPr sz="2300">
              <a:solidFill>
                <a:schemeClr val="dk1"/>
              </a:solidFill>
              <a:latin typeface="Roboto"/>
              <a:ea typeface="Roboto"/>
              <a:cs typeface="Roboto"/>
              <a:sym typeface="Roboto"/>
            </a:endParaRPr>
          </a:p>
        </p:txBody>
      </p:sp>
      <p:sp>
        <p:nvSpPr>
          <p:cNvPr id="458" name="Google Shape;458;p3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459" name="Google Shape;459;p36"/>
          <p:cNvPicPr preferRelativeResize="0"/>
          <p:nvPr/>
        </p:nvPicPr>
        <p:blipFill>
          <a:blip r:embed="rId10">
            <a:alphaModFix/>
          </a:blip>
          <a:stretch>
            <a:fillRect/>
          </a:stretch>
        </p:blipFill>
        <p:spPr>
          <a:xfrm>
            <a:off x="2240037" y="1715450"/>
            <a:ext cx="3602775" cy="2824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37"/>
          <p:cNvPicPr preferRelativeResize="0"/>
          <p:nvPr/>
        </p:nvPicPr>
        <p:blipFill>
          <a:blip r:embed="rId3">
            <a:alphaModFix/>
          </a:blip>
          <a:stretch>
            <a:fillRect/>
          </a:stretch>
        </p:blipFill>
        <p:spPr>
          <a:xfrm>
            <a:off x="4734700" y="1100775"/>
            <a:ext cx="3257001" cy="3500899"/>
          </a:xfrm>
          <a:prstGeom prst="rect">
            <a:avLst/>
          </a:prstGeom>
          <a:noFill/>
          <a:ln>
            <a:noFill/>
          </a:ln>
        </p:spPr>
      </p:pic>
      <p:pic>
        <p:nvPicPr>
          <p:cNvPr descr="https://images.freeimg.net/rsynced_images/floor-floorboards.jpg" id="465" name="Google Shape;465;p3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66" name="Google Shape;466;p3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8" name="Google Shape;468;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69" name="Google Shape;469;p3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70" name="Google Shape;470;p3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71" name="Google Shape;471;p3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72" name="Google Shape;472;p37"/>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473" name="Google Shape;473;p3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74" name="Google Shape;474;p37"/>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475" name="Google Shape;475;p37"/>
          <p:cNvSpPr txBox="1"/>
          <p:nvPr/>
        </p:nvSpPr>
        <p:spPr>
          <a:xfrm>
            <a:off x="905925" y="965838"/>
            <a:ext cx="4568700" cy="27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latin typeface="Roboto"/>
                <a:ea typeface="Roboto"/>
                <a:cs typeface="Roboto"/>
                <a:sym typeface="Roboto"/>
              </a:rPr>
              <a:t>In fact, the instructions are so good, that anyone who follows the </a:t>
            </a:r>
            <a:r>
              <a:rPr lang="en" sz="3200">
                <a:solidFill>
                  <a:schemeClr val="dk1"/>
                </a:solidFill>
                <a:latin typeface="Roboto"/>
                <a:ea typeface="Roboto"/>
                <a:cs typeface="Roboto"/>
                <a:sym typeface="Roboto"/>
              </a:rPr>
              <a:t>recipe</a:t>
            </a:r>
            <a:r>
              <a:rPr lang="en" sz="3200">
                <a:solidFill>
                  <a:schemeClr val="dk1"/>
                </a:solidFill>
                <a:latin typeface="Roboto"/>
                <a:ea typeface="Roboto"/>
                <a:cs typeface="Roboto"/>
                <a:sym typeface="Roboto"/>
              </a:rPr>
              <a:t> can make the same, exact sandwich!  </a:t>
            </a:r>
            <a:endParaRPr sz="3200">
              <a:solidFill>
                <a:schemeClr val="dk1"/>
              </a:solidFill>
              <a:latin typeface="Roboto"/>
              <a:ea typeface="Roboto"/>
              <a:cs typeface="Roboto"/>
              <a:sym typeface="Roboto"/>
            </a:endParaRPr>
          </a:p>
        </p:txBody>
      </p:sp>
      <p:sp>
        <p:nvSpPr>
          <p:cNvPr id="476" name="Google Shape;476;p37"/>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descr="https://images.freeimg.net/rsynced_images/floor-floorboards.jpg" id="481" name="Google Shape;481;p3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82" name="Google Shape;482;p3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84" name="Google Shape;484;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85" name="Google Shape;485;p3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86" name="Google Shape;486;p3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87" name="Google Shape;487;p3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88" name="Google Shape;488;p3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89" name="Google Shape;489;p3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90" name="Google Shape;490;p38"/>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491" name="Google Shape;491;p38"/>
          <p:cNvSpPr txBox="1"/>
          <p:nvPr/>
        </p:nvSpPr>
        <p:spPr>
          <a:xfrm>
            <a:off x="905925" y="939600"/>
            <a:ext cx="5562300" cy="27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chemeClr val="dk1"/>
                </a:solidFill>
                <a:latin typeface="Roboto"/>
                <a:ea typeface="Roboto"/>
                <a:cs typeface="Roboto"/>
                <a:sym typeface="Roboto"/>
              </a:rPr>
              <a:t>A</a:t>
            </a:r>
            <a:r>
              <a:rPr lang="en" sz="3400">
                <a:solidFill>
                  <a:schemeClr val="dk1"/>
                </a:solidFill>
                <a:latin typeface="Roboto"/>
                <a:ea typeface="Roboto"/>
                <a:cs typeface="Roboto"/>
                <a:sym typeface="Roboto"/>
              </a:rPr>
              <a:t> </a:t>
            </a:r>
            <a:r>
              <a:rPr b="1" lang="en" sz="4200">
                <a:solidFill>
                  <a:schemeClr val="dk1"/>
                </a:solidFill>
                <a:latin typeface="Roboto"/>
                <a:ea typeface="Roboto"/>
                <a:cs typeface="Roboto"/>
                <a:sym typeface="Roboto"/>
              </a:rPr>
              <a:t>computer algorithm</a:t>
            </a:r>
            <a:r>
              <a:rPr lang="en" sz="4200">
                <a:solidFill>
                  <a:schemeClr val="dk1"/>
                </a:solidFill>
                <a:latin typeface="Roboto"/>
                <a:ea typeface="Roboto"/>
                <a:cs typeface="Roboto"/>
                <a:sym typeface="Roboto"/>
              </a:rPr>
              <a:t> </a:t>
            </a:r>
            <a:r>
              <a:rPr lang="en" sz="3200">
                <a:solidFill>
                  <a:schemeClr val="dk1"/>
                </a:solidFill>
                <a:latin typeface="Roboto"/>
                <a:ea typeface="Roboto"/>
                <a:cs typeface="Roboto"/>
                <a:sym typeface="Roboto"/>
              </a:rPr>
              <a:t>is like a </a:t>
            </a:r>
            <a:r>
              <a:rPr b="1" i="1" lang="en" sz="3200">
                <a:solidFill>
                  <a:schemeClr val="dk1"/>
                </a:solidFill>
                <a:latin typeface="Roboto"/>
                <a:ea typeface="Roboto"/>
                <a:cs typeface="Roboto"/>
                <a:sym typeface="Roboto"/>
              </a:rPr>
              <a:t>set of</a:t>
            </a:r>
            <a:endParaRPr b="1" i="1" sz="3200">
              <a:solidFill>
                <a:schemeClr val="dk1"/>
              </a:solidFill>
              <a:latin typeface="Roboto"/>
              <a:ea typeface="Roboto"/>
              <a:cs typeface="Roboto"/>
              <a:sym typeface="Roboto"/>
            </a:endParaRPr>
          </a:p>
          <a:p>
            <a:pPr indent="0" lvl="0" marL="0" rtl="0" algn="l">
              <a:spcBef>
                <a:spcPts val="0"/>
              </a:spcBef>
              <a:spcAft>
                <a:spcPts val="0"/>
              </a:spcAft>
              <a:buNone/>
            </a:pPr>
            <a:r>
              <a:rPr b="1" i="1" lang="en" sz="3200">
                <a:solidFill>
                  <a:schemeClr val="dk1"/>
                </a:solidFill>
                <a:latin typeface="Roboto"/>
                <a:ea typeface="Roboto"/>
                <a:cs typeface="Roboto"/>
                <a:sym typeface="Roboto"/>
              </a:rPr>
              <a:t>instructions that tell</a:t>
            </a:r>
            <a:endParaRPr b="1" i="1" sz="3200">
              <a:solidFill>
                <a:schemeClr val="dk1"/>
              </a:solidFill>
              <a:latin typeface="Roboto"/>
              <a:ea typeface="Roboto"/>
              <a:cs typeface="Roboto"/>
              <a:sym typeface="Roboto"/>
            </a:endParaRPr>
          </a:p>
          <a:p>
            <a:pPr indent="0" lvl="0" marL="0" rtl="0" algn="l">
              <a:spcBef>
                <a:spcPts val="0"/>
              </a:spcBef>
              <a:spcAft>
                <a:spcPts val="0"/>
              </a:spcAft>
              <a:buNone/>
            </a:pPr>
            <a:r>
              <a:rPr b="1" i="1" lang="en" sz="3200">
                <a:solidFill>
                  <a:schemeClr val="dk1"/>
                </a:solidFill>
                <a:latin typeface="Roboto"/>
                <a:ea typeface="Roboto"/>
                <a:cs typeface="Roboto"/>
                <a:sym typeface="Roboto"/>
              </a:rPr>
              <a:t>the computer what to</a:t>
            </a:r>
            <a:endParaRPr b="1" i="1" sz="3200">
              <a:solidFill>
                <a:schemeClr val="dk1"/>
              </a:solidFill>
              <a:latin typeface="Roboto"/>
              <a:ea typeface="Roboto"/>
              <a:cs typeface="Roboto"/>
              <a:sym typeface="Roboto"/>
            </a:endParaRPr>
          </a:p>
          <a:p>
            <a:pPr indent="0" lvl="0" marL="0" rtl="0" algn="l">
              <a:spcBef>
                <a:spcPts val="0"/>
              </a:spcBef>
              <a:spcAft>
                <a:spcPts val="0"/>
              </a:spcAft>
              <a:buNone/>
            </a:pPr>
            <a:r>
              <a:rPr b="1" i="1" lang="en" sz="3200">
                <a:solidFill>
                  <a:schemeClr val="dk1"/>
                </a:solidFill>
                <a:latin typeface="Roboto"/>
                <a:ea typeface="Roboto"/>
                <a:cs typeface="Roboto"/>
                <a:sym typeface="Roboto"/>
              </a:rPr>
              <a:t>do</a:t>
            </a:r>
            <a:r>
              <a:rPr lang="en" sz="3200">
                <a:solidFill>
                  <a:schemeClr val="dk1"/>
                </a:solidFill>
                <a:latin typeface="Roboto"/>
                <a:ea typeface="Roboto"/>
                <a:cs typeface="Roboto"/>
                <a:sym typeface="Roboto"/>
              </a:rPr>
              <a:t>!</a:t>
            </a:r>
            <a:endParaRPr sz="3200">
              <a:solidFill>
                <a:schemeClr val="dk1"/>
              </a:solidFill>
              <a:latin typeface="Roboto"/>
              <a:ea typeface="Roboto"/>
              <a:cs typeface="Roboto"/>
              <a:sym typeface="Roboto"/>
            </a:endParaRPr>
          </a:p>
          <a:p>
            <a:pPr indent="0" lvl="0" marL="0" rtl="0" algn="l">
              <a:spcBef>
                <a:spcPts val="0"/>
              </a:spcBef>
              <a:spcAft>
                <a:spcPts val="0"/>
              </a:spcAft>
              <a:buNone/>
            </a:pPr>
            <a:r>
              <a:t/>
            </a:r>
            <a:endParaRPr sz="4200">
              <a:solidFill>
                <a:schemeClr val="dk1"/>
              </a:solidFill>
              <a:latin typeface="Roboto"/>
              <a:ea typeface="Roboto"/>
              <a:cs typeface="Roboto"/>
              <a:sym typeface="Roboto"/>
            </a:endParaRPr>
          </a:p>
          <a:p>
            <a:pPr indent="0" lvl="0" marL="0" rtl="0" algn="l">
              <a:spcBef>
                <a:spcPts val="0"/>
              </a:spcBef>
              <a:spcAft>
                <a:spcPts val="0"/>
              </a:spcAft>
              <a:buNone/>
            </a:pPr>
            <a:r>
              <a:t/>
            </a:r>
            <a:endParaRPr sz="4200">
              <a:solidFill>
                <a:schemeClr val="dk1"/>
              </a:solidFill>
              <a:latin typeface="Roboto"/>
              <a:ea typeface="Roboto"/>
              <a:cs typeface="Roboto"/>
              <a:sym typeface="Roboto"/>
            </a:endParaRPr>
          </a:p>
        </p:txBody>
      </p:sp>
      <p:pic>
        <p:nvPicPr>
          <p:cNvPr id="492" name="Google Shape;492;p38"/>
          <p:cNvPicPr preferRelativeResize="0"/>
          <p:nvPr/>
        </p:nvPicPr>
        <p:blipFill rotWithShape="1">
          <a:blip r:embed="rId10">
            <a:alphaModFix/>
          </a:blip>
          <a:srcRect b="24891" l="37075" r="4720" t="0"/>
          <a:stretch/>
        </p:blipFill>
        <p:spPr>
          <a:xfrm>
            <a:off x="5129219" y="1679125"/>
            <a:ext cx="2953631" cy="2984100"/>
          </a:xfrm>
          <a:prstGeom prst="rect">
            <a:avLst/>
          </a:prstGeom>
          <a:noFill/>
          <a:ln>
            <a:noFill/>
          </a:ln>
        </p:spPr>
      </p:pic>
      <p:pic>
        <p:nvPicPr>
          <p:cNvPr id="493" name="Google Shape;493;p38"/>
          <p:cNvPicPr preferRelativeResize="0"/>
          <p:nvPr/>
        </p:nvPicPr>
        <p:blipFill>
          <a:blip r:embed="rId11">
            <a:alphaModFix/>
          </a:blip>
          <a:stretch>
            <a:fillRect/>
          </a:stretch>
        </p:blipFill>
        <p:spPr>
          <a:xfrm>
            <a:off x="5348075" y="1820700"/>
            <a:ext cx="2484000" cy="1813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descr="https://images.freeimg.net/rsynced_images/floor-floorboards.jpg" id="498" name="Google Shape;498;p3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99" name="Google Shape;499;p3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1" name="Google Shape;501;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02" name="Google Shape;502;p3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03" name="Google Shape;503;p3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04" name="Google Shape;504;p3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05" name="Google Shape;505;p3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06" name="Google Shape;506;p3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07" name="Google Shape;507;p39"/>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508" name="Google Shape;508;p39"/>
          <p:cNvSpPr txBox="1"/>
          <p:nvPr/>
        </p:nvSpPr>
        <p:spPr>
          <a:xfrm>
            <a:off x="847725" y="781050"/>
            <a:ext cx="52368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Roboto"/>
                <a:ea typeface="Roboto"/>
                <a:cs typeface="Roboto"/>
                <a:sym typeface="Roboto"/>
              </a:rPr>
              <a:t>So, just like your recipe book tells you how to make a sandwich, a </a:t>
            </a:r>
            <a:r>
              <a:rPr b="1" i="1" lang="en" sz="3000">
                <a:solidFill>
                  <a:schemeClr val="dk1"/>
                </a:solidFill>
                <a:latin typeface="Roboto"/>
                <a:ea typeface="Roboto"/>
                <a:cs typeface="Roboto"/>
                <a:sym typeface="Roboto"/>
              </a:rPr>
              <a:t>computer algorithm </a:t>
            </a:r>
            <a:r>
              <a:rPr lang="en" sz="2593">
                <a:solidFill>
                  <a:srgbClr val="202124"/>
                </a:solidFill>
                <a:highlight>
                  <a:schemeClr val="lt1"/>
                </a:highlight>
                <a:latin typeface="Roboto"/>
                <a:ea typeface="Roboto"/>
                <a:cs typeface="Roboto"/>
                <a:sym typeface="Roboto"/>
              </a:rPr>
              <a:t>is a</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list of step by step</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instructions that are </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followed in order to </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complete a task (run a  program).</a:t>
            </a:r>
            <a:endParaRPr b="1" i="1" sz="3000">
              <a:solidFill>
                <a:schemeClr val="dk1"/>
              </a:solidFill>
              <a:latin typeface="Roboto"/>
              <a:ea typeface="Roboto"/>
              <a:cs typeface="Roboto"/>
              <a:sym typeface="Roboto"/>
            </a:endParaRPr>
          </a:p>
          <a:p>
            <a:pPr indent="0" lvl="0" marL="0" rtl="0" algn="l">
              <a:spcBef>
                <a:spcPts val="0"/>
              </a:spcBef>
              <a:spcAft>
                <a:spcPts val="0"/>
              </a:spcAft>
              <a:buNone/>
            </a:pPr>
            <a:r>
              <a:t/>
            </a:r>
            <a:endParaRPr sz="3000">
              <a:solidFill>
                <a:schemeClr val="dk1"/>
              </a:solidFill>
              <a:latin typeface="Roboto"/>
              <a:ea typeface="Roboto"/>
              <a:cs typeface="Roboto"/>
              <a:sym typeface="Roboto"/>
            </a:endParaRPr>
          </a:p>
        </p:txBody>
      </p:sp>
      <p:pic>
        <p:nvPicPr>
          <p:cNvPr id="509" name="Google Shape;509;p39"/>
          <p:cNvPicPr preferRelativeResize="0"/>
          <p:nvPr/>
        </p:nvPicPr>
        <p:blipFill rotWithShape="1">
          <a:blip r:embed="rId10">
            <a:alphaModFix/>
          </a:blip>
          <a:srcRect b="24891" l="37075" r="4720" t="0"/>
          <a:stretch/>
        </p:blipFill>
        <p:spPr>
          <a:xfrm>
            <a:off x="5129219" y="1679125"/>
            <a:ext cx="2953631" cy="2984100"/>
          </a:xfrm>
          <a:prstGeom prst="rect">
            <a:avLst/>
          </a:prstGeom>
          <a:noFill/>
          <a:ln>
            <a:noFill/>
          </a:ln>
        </p:spPr>
      </p:pic>
      <p:pic>
        <p:nvPicPr>
          <p:cNvPr id="510" name="Google Shape;510;p39"/>
          <p:cNvPicPr preferRelativeResize="0"/>
          <p:nvPr/>
        </p:nvPicPr>
        <p:blipFill>
          <a:blip r:embed="rId11">
            <a:alphaModFix/>
          </a:blip>
          <a:stretch>
            <a:fillRect/>
          </a:stretch>
        </p:blipFill>
        <p:spPr>
          <a:xfrm>
            <a:off x="5348075" y="1820700"/>
            <a:ext cx="2484000" cy="1813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descr="https://images.freeimg.net/rsynced_images/floor-floorboards.jpg" id="515" name="Google Shape;515;p4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16" name="Google Shape;516;p4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18" name="Google Shape;518;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19" name="Google Shape;519;p4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20" name="Google Shape;520;p4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21" name="Google Shape;521;p4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22" name="Google Shape;522;p4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23" name="Google Shape;523;p4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24" name="Google Shape;524;p40"/>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525" name="Google Shape;525;p40"/>
          <p:cNvSpPr txBox="1"/>
          <p:nvPr/>
        </p:nvSpPr>
        <p:spPr>
          <a:xfrm>
            <a:off x="950700" y="1100000"/>
            <a:ext cx="4023000" cy="23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It's like giving the computer a recipe to follow to do something cool!</a:t>
            </a:r>
            <a:endParaRPr sz="3300">
              <a:solidFill>
                <a:schemeClr val="dk1"/>
              </a:solidFill>
              <a:latin typeface="Roboto"/>
              <a:ea typeface="Roboto"/>
              <a:cs typeface="Roboto"/>
              <a:sym typeface="Roboto"/>
            </a:endParaRPr>
          </a:p>
          <a:p>
            <a:pPr indent="0" lvl="0" marL="0" rtl="0" algn="l">
              <a:spcBef>
                <a:spcPts val="0"/>
              </a:spcBef>
              <a:spcAft>
                <a:spcPts val="0"/>
              </a:spcAft>
              <a:buNone/>
            </a:pPr>
            <a:r>
              <a:t/>
            </a:r>
            <a:endParaRPr sz="3300">
              <a:solidFill>
                <a:schemeClr val="dk1"/>
              </a:solidFill>
              <a:latin typeface="Roboto"/>
              <a:ea typeface="Roboto"/>
              <a:cs typeface="Roboto"/>
              <a:sym typeface="Roboto"/>
            </a:endParaRPr>
          </a:p>
          <a:p>
            <a:pPr indent="0" lvl="0" marL="0" rtl="0" algn="l">
              <a:spcBef>
                <a:spcPts val="0"/>
              </a:spcBef>
              <a:spcAft>
                <a:spcPts val="0"/>
              </a:spcAft>
              <a:buNone/>
            </a:pPr>
            <a:r>
              <a:t/>
            </a:r>
            <a:endParaRPr sz="3300">
              <a:solidFill>
                <a:schemeClr val="dk1"/>
              </a:solidFill>
              <a:latin typeface="Roboto"/>
              <a:ea typeface="Roboto"/>
              <a:cs typeface="Roboto"/>
              <a:sym typeface="Roboto"/>
            </a:endParaRPr>
          </a:p>
        </p:txBody>
      </p:sp>
      <p:pic>
        <p:nvPicPr>
          <p:cNvPr id="526" name="Google Shape;526;p40"/>
          <p:cNvPicPr preferRelativeResize="0"/>
          <p:nvPr/>
        </p:nvPicPr>
        <p:blipFill rotWithShape="1">
          <a:blip r:embed="rId10">
            <a:alphaModFix/>
          </a:blip>
          <a:srcRect b="24891" l="37075" r="4720" t="0"/>
          <a:stretch/>
        </p:blipFill>
        <p:spPr>
          <a:xfrm>
            <a:off x="5129219" y="1679125"/>
            <a:ext cx="2953631" cy="2984100"/>
          </a:xfrm>
          <a:prstGeom prst="rect">
            <a:avLst/>
          </a:prstGeom>
          <a:noFill/>
          <a:ln>
            <a:noFill/>
          </a:ln>
        </p:spPr>
      </p:pic>
      <p:pic>
        <p:nvPicPr>
          <p:cNvPr id="527" name="Google Shape;527;p40"/>
          <p:cNvPicPr preferRelativeResize="0"/>
          <p:nvPr/>
        </p:nvPicPr>
        <p:blipFill>
          <a:blip r:embed="rId11">
            <a:alphaModFix/>
          </a:blip>
          <a:stretch>
            <a:fillRect/>
          </a:stretch>
        </p:blipFill>
        <p:spPr>
          <a:xfrm>
            <a:off x="5289875" y="1767275"/>
            <a:ext cx="2610701" cy="19580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id="532" name="Google Shape;532;p41"/>
          <p:cNvPicPr preferRelativeResize="0"/>
          <p:nvPr/>
        </p:nvPicPr>
        <p:blipFill rotWithShape="1">
          <a:blip r:embed="rId3">
            <a:alphaModFix/>
          </a:blip>
          <a:srcRect b="15568" l="14376" r="12497" t="11305"/>
          <a:stretch/>
        </p:blipFill>
        <p:spPr>
          <a:xfrm>
            <a:off x="4851250" y="1695025"/>
            <a:ext cx="3272550" cy="2968200"/>
          </a:xfrm>
          <a:prstGeom prst="rect">
            <a:avLst/>
          </a:prstGeom>
          <a:noFill/>
          <a:ln>
            <a:noFill/>
          </a:ln>
        </p:spPr>
      </p:pic>
      <p:pic>
        <p:nvPicPr>
          <p:cNvPr descr="https://images.freeimg.net/rsynced_images/floor-floorboards.jpg" id="533" name="Google Shape;533;p4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34" name="Google Shape;534;p4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6" name="Google Shape;536;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37" name="Google Shape;537;p4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38" name="Google Shape;538;p4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39" name="Google Shape;539;p4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40" name="Google Shape;540;p41"/>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541" name="Google Shape;541;p4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42" name="Google Shape;542;p41"/>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543" name="Google Shape;543;p41"/>
          <p:cNvSpPr txBox="1"/>
          <p:nvPr/>
        </p:nvSpPr>
        <p:spPr>
          <a:xfrm>
            <a:off x="954825" y="842200"/>
            <a:ext cx="3896400" cy="3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highlight>
                  <a:srgbClr val="FFFFFF"/>
                </a:highlight>
                <a:latin typeface="Roboto"/>
                <a:ea typeface="Roboto"/>
                <a:cs typeface="Roboto"/>
                <a:sym typeface="Roboto"/>
              </a:rPr>
              <a:t>Remember! In order for your algorithm to work you must use provide, </a:t>
            </a:r>
            <a:r>
              <a:rPr b="1" i="1" lang="en" sz="3300">
                <a:solidFill>
                  <a:schemeClr val="dk1"/>
                </a:solidFill>
                <a:highlight>
                  <a:srgbClr val="FFFFFF"/>
                </a:highlight>
                <a:latin typeface="Roboto"/>
                <a:ea typeface="Roboto"/>
                <a:cs typeface="Roboto"/>
                <a:sym typeface="Roboto"/>
              </a:rPr>
              <a:t>clear, precise</a:t>
            </a:r>
            <a:r>
              <a:rPr lang="en" sz="3300">
                <a:solidFill>
                  <a:schemeClr val="dk1"/>
                </a:solidFill>
                <a:highlight>
                  <a:srgbClr val="FFFFFF"/>
                </a:highlight>
                <a:latin typeface="Roboto"/>
                <a:ea typeface="Roboto"/>
                <a:cs typeface="Roboto"/>
                <a:sym typeface="Roboto"/>
              </a:rPr>
              <a:t> and </a:t>
            </a:r>
            <a:r>
              <a:rPr b="1" i="1" lang="en" sz="3300">
                <a:solidFill>
                  <a:schemeClr val="dk1"/>
                </a:solidFill>
                <a:highlight>
                  <a:srgbClr val="FFFFFF"/>
                </a:highlight>
                <a:latin typeface="Roboto"/>
                <a:ea typeface="Roboto"/>
                <a:cs typeface="Roboto"/>
                <a:sym typeface="Roboto"/>
              </a:rPr>
              <a:t>efficient steps!</a:t>
            </a:r>
            <a:endParaRPr sz="3300">
              <a:solidFill>
                <a:schemeClr val="dk1"/>
              </a:solidFill>
              <a:latin typeface="Roboto"/>
              <a:ea typeface="Roboto"/>
              <a:cs typeface="Roboto"/>
              <a:sym typeface="Roboto"/>
            </a:endParaRPr>
          </a:p>
          <a:p>
            <a:pPr indent="0" lvl="0" marL="0" rtl="0" algn="l">
              <a:spcBef>
                <a:spcPts val="0"/>
              </a:spcBef>
              <a:spcAft>
                <a:spcPts val="0"/>
              </a:spcAft>
              <a:buNone/>
            </a:pPr>
            <a:r>
              <a:t/>
            </a:r>
            <a:endParaRPr sz="3300">
              <a:solidFill>
                <a:schemeClr val="dk1"/>
              </a:solidFill>
              <a:latin typeface="Roboto"/>
              <a:ea typeface="Roboto"/>
              <a:cs typeface="Roboto"/>
              <a:sym typeface="Roboto"/>
            </a:endParaRPr>
          </a:p>
          <a:p>
            <a:pPr indent="0" lvl="0" marL="0" rtl="0" algn="l">
              <a:spcBef>
                <a:spcPts val="0"/>
              </a:spcBef>
              <a:spcAft>
                <a:spcPts val="0"/>
              </a:spcAft>
              <a:buNone/>
            </a:pPr>
            <a:r>
              <a:t/>
            </a:r>
            <a:endParaRPr sz="3300">
              <a:solidFill>
                <a:schemeClr val="dk1"/>
              </a:solidFill>
              <a:latin typeface="Roboto"/>
              <a:ea typeface="Roboto"/>
              <a:cs typeface="Roboto"/>
              <a:sym typeface="Roboto"/>
            </a:endParaRPr>
          </a:p>
        </p:txBody>
      </p:sp>
      <p:sp>
        <p:nvSpPr>
          <p:cNvPr id="544" name="Google Shape;544;p41"/>
          <p:cNvSpPr txBox="1"/>
          <p:nvPr/>
        </p:nvSpPr>
        <p:spPr>
          <a:xfrm>
            <a:off x="5192200" y="4224575"/>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1</a:t>
            </a:r>
            <a:endParaRPr b="1" sz="1800">
              <a:solidFill>
                <a:srgbClr val="FFFFFF"/>
              </a:solidFill>
            </a:endParaRPr>
          </a:p>
        </p:txBody>
      </p:sp>
      <p:sp>
        <p:nvSpPr>
          <p:cNvPr id="545" name="Google Shape;545;p41"/>
          <p:cNvSpPr txBox="1"/>
          <p:nvPr/>
        </p:nvSpPr>
        <p:spPr>
          <a:xfrm>
            <a:off x="5412800" y="3967850"/>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2</a:t>
            </a:r>
            <a:endParaRPr b="1" sz="1800">
              <a:solidFill>
                <a:srgbClr val="FFFFFF"/>
              </a:solidFill>
            </a:endParaRPr>
          </a:p>
        </p:txBody>
      </p:sp>
      <p:sp>
        <p:nvSpPr>
          <p:cNvPr id="546" name="Google Shape;546;p41"/>
          <p:cNvSpPr txBox="1"/>
          <p:nvPr/>
        </p:nvSpPr>
        <p:spPr>
          <a:xfrm>
            <a:off x="6277950" y="3005363"/>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a:t>
            </a:r>
            <a:endParaRPr b="1" sz="1800">
              <a:solidFill>
                <a:srgbClr val="FFFFFF"/>
              </a:solidFill>
            </a:endParaRPr>
          </a:p>
        </p:txBody>
      </p:sp>
      <p:sp>
        <p:nvSpPr>
          <p:cNvPr id="547" name="Google Shape;547;p41"/>
          <p:cNvSpPr txBox="1"/>
          <p:nvPr/>
        </p:nvSpPr>
        <p:spPr>
          <a:xfrm>
            <a:off x="6035600" y="3334025"/>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4</a:t>
            </a:r>
            <a:endParaRPr b="1" sz="1800">
              <a:solidFill>
                <a:srgbClr val="FFFFFF"/>
              </a:solidFill>
            </a:endParaRPr>
          </a:p>
        </p:txBody>
      </p:sp>
      <p:sp>
        <p:nvSpPr>
          <p:cNvPr id="548" name="Google Shape;548;p41"/>
          <p:cNvSpPr txBox="1"/>
          <p:nvPr/>
        </p:nvSpPr>
        <p:spPr>
          <a:xfrm>
            <a:off x="5649400" y="3614975"/>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3</a:t>
            </a:r>
            <a:endParaRPr b="1" sz="18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10275" y="50"/>
            <a:ext cx="933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2100" u="sng">
                <a:latin typeface="Roboto"/>
                <a:ea typeface="Roboto"/>
                <a:cs typeface="Roboto"/>
                <a:sym typeface="Roboto"/>
              </a:rPr>
              <a:t>Core Concept  </a:t>
            </a:r>
            <a:r>
              <a:rPr b="1" lang="en" sz="2200" u="sng">
                <a:latin typeface="Roboto"/>
                <a:ea typeface="Roboto"/>
                <a:cs typeface="Roboto"/>
                <a:sym typeface="Roboto"/>
              </a:rPr>
              <a:t>8.1.2 </a:t>
            </a:r>
            <a:r>
              <a:rPr b="1" lang="en" sz="2200" u="sng">
                <a:latin typeface="Roboto"/>
                <a:ea typeface="Roboto"/>
                <a:cs typeface="Roboto"/>
                <a:sym typeface="Roboto"/>
              </a:rPr>
              <a:t>Algorithms &amp; Programming</a:t>
            </a:r>
            <a:r>
              <a:rPr lang="en" sz="2500">
                <a:solidFill>
                  <a:schemeClr val="dk1"/>
                </a:solidFill>
                <a:latin typeface="Roboto"/>
                <a:ea typeface="Roboto"/>
                <a:cs typeface="Roboto"/>
                <a:sym typeface="Roboto"/>
              </a:rPr>
              <a:t>  </a:t>
            </a:r>
            <a:endParaRPr sz="2500">
              <a:latin typeface="Roboto"/>
              <a:ea typeface="Roboto"/>
              <a:cs typeface="Roboto"/>
              <a:sym typeface="Roboto"/>
            </a:endParaRPr>
          </a:p>
        </p:txBody>
      </p:sp>
      <p:sp>
        <p:nvSpPr>
          <p:cNvPr id="105" name="Google Shape;105;p15"/>
          <p:cNvSpPr txBox="1"/>
          <p:nvPr/>
        </p:nvSpPr>
        <p:spPr>
          <a:xfrm>
            <a:off x="81655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t/>
            </a:r>
            <a:endParaRPr sz="11000">
              <a:solidFill>
                <a:schemeClr val="lt1"/>
              </a:solidFill>
              <a:latin typeface="Roboto Black"/>
              <a:ea typeface="Roboto Black"/>
              <a:cs typeface="Roboto Black"/>
              <a:sym typeface="Roboto Black"/>
            </a:endParaRPr>
          </a:p>
        </p:txBody>
      </p:sp>
      <p:sp>
        <p:nvSpPr>
          <p:cNvPr id="106" name="Google Shape;106;p15"/>
          <p:cNvSpPr txBox="1"/>
          <p:nvPr/>
        </p:nvSpPr>
        <p:spPr>
          <a:xfrm>
            <a:off x="8237850"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10273" cy="459575"/>
          </a:xfrm>
          <a:prstGeom prst="rect">
            <a:avLst/>
          </a:prstGeom>
          <a:noFill/>
          <a:ln>
            <a:noFill/>
          </a:ln>
        </p:spPr>
      </p:pic>
      <p:sp>
        <p:nvSpPr>
          <p:cNvPr id="108" name="Google Shape;108;p15"/>
          <p:cNvSpPr txBox="1"/>
          <p:nvPr/>
        </p:nvSpPr>
        <p:spPr>
          <a:xfrm>
            <a:off x="1217975" y="781050"/>
            <a:ext cx="6095400" cy="35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Roboto"/>
                <a:ea typeface="Roboto"/>
                <a:cs typeface="Roboto"/>
                <a:sym typeface="Roboto"/>
              </a:rPr>
              <a:t>People develop and follow directions as part of daily life. A sequence of steps </a:t>
            </a:r>
            <a:r>
              <a:rPr lang="en" sz="2100">
                <a:solidFill>
                  <a:schemeClr val="dk1"/>
                </a:solidFill>
                <a:latin typeface="Roboto"/>
                <a:ea typeface="Roboto"/>
                <a:cs typeface="Roboto"/>
                <a:sym typeface="Roboto"/>
              </a:rPr>
              <a:t>designed to accomplish a specific task is called a</a:t>
            </a:r>
            <a:r>
              <a:rPr lang="en" sz="2100">
                <a:solidFill>
                  <a:schemeClr val="dk1"/>
                </a:solidFill>
                <a:latin typeface="Roboto"/>
                <a:ea typeface="Roboto"/>
                <a:cs typeface="Roboto"/>
                <a:sym typeface="Roboto"/>
              </a:rPr>
              <a:t>n algorithm. Computer programmers create </a:t>
            </a:r>
            <a:r>
              <a:rPr lang="en" sz="2100">
                <a:solidFill>
                  <a:schemeClr val="dk1"/>
                </a:solidFill>
                <a:latin typeface="Roboto"/>
                <a:ea typeface="Roboto"/>
                <a:cs typeface="Roboto"/>
                <a:sym typeface="Roboto"/>
              </a:rPr>
              <a:t>algorithms for </a:t>
            </a:r>
            <a:r>
              <a:rPr lang="en" sz="2100">
                <a:solidFill>
                  <a:schemeClr val="dk1"/>
                </a:solidFill>
                <a:latin typeface="Roboto"/>
                <a:ea typeface="Roboto"/>
                <a:cs typeface="Roboto"/>
                <a:sym typeface="Roboto"/>
              </a:rPr>
              <a:t>programs, or code by providing instructions to computing devices. Algorithms and programming control all computing systems, empowering people to communicate with the world in new ways and solve all type of problems.</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descr="https://images.freeimg.net/rsynced_images/floor-floorboards.jpg" id="553" name="Google Shape;553;p4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54" name="Google Shape;554;p4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56" name="Google Shape;556;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57" name="Google Shape;557;p4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58" name="Google Shape;558;p4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59" name="Google Shape;559;p4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60" name="Google Shape;560;p4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61" name="Google Shape;561;p4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62" name="Google Shape;562;p4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graphicFrame>
        <p:nvGraphicFramePr>
          <p:cNvPr id="563" name="Google Shape;563;p42"/>
          <p:cNvGraphicFramePr/>
          <p:nvPr/>
        </p:nvGraphicFramePr>
        <p:xfrm>
          <a:off x="1044988" y="1062725"/>
          <a:ext cx="3000000" cy="3000000"/>
        </p:xfrm>
        <a:graphic>
          <a:graphicData uri="http://schemas.openxmlformats.org/drawingml/2006/table">
            <a:tbl>
              <a:tblPr>
                <a:noFill/>
                <a:tableStyleId>{1699AACE-7CFF-4239-9044-D5D9A9E490B4}</a:tableStyleId>
              </a:tblPr>
              <a:tblGrid>
                <a:gridCol w="3046125"/>
                <a:gridCol w="3074000"/>
              </a:tblGrid>
              <a:tr h="381000">
                <a:tc gridSpan="2">
                  <a:txBody>
                    <a:bodyPr/>
                    <a:lstStyle/>
                    <a:p>
                      <a:pPr indent="0" lvl="0" marL="0" rtl="0" algn="ctr">
                        <a:spcBef>
                          <a:spcPts val="0"/>
                        </a:spcBef>
                        <a:spcAft>
                          <a:spcPts val="0"/>
                        </a:spcAft>
                        <a:buNone/>
                      </a:pPr>
                      <a:r>
                        <a:rPr lang="en" sz="3200">
                          <a:latin typeface="Roboto Black"/>
                          <a:ea typeface="Roboto Black"/>
                          <a:cs typeface="Roboto Black"/>
                          <a:sym typeface="Roboto Black"/>
                        </a:rPr>
                        <a:t>Representing Yes or No</a:t>
                      </a:r>
                      <a:endParaRPr sz="3200">
                        <a:latin typeface="Roboto Black"/>
                        <a:ea typeface="Roboto Black"/>
                        <a:cs typeface="Roboto Black"/>
                        <a:sym typeface="Roboto Black"/>
                      </a:endParaRPr>
                    </a:p>
                  </a:txBody>
                  <a:tcPr marT="91425" marB="91425" marR="91425" marL="91425">
                    <a:lnT cap="flat" cmpd="sng" w="38100">
                      <a:solidFill>
                        <a:srgbClr val="9E9E9E"/>
                      </a:solidFill>
                      <a:prstDash val="solid"/>
                      <a:round/>
                      <a:headEnd len="sm" w="sm" type="none"/>
                      <a:tailEnd len="sm" w="sm" type="none"/>
                    </a:lnT>
                  </a:tcPr>
                </a:tc>
                <a:tc hMerge="1"/>
              </a:tr>
              <a:tr h="437200">
                <a:tc>
                  <a:txBody>
                    <a:bodyPr/>
                    <a:lstStyle/>
                    <a:p>
                      <a:pPr indent="0" lvl="0" marL="0" rtl="0" algn="ctr">
                        <a:spcBef>
                          <a:spcPts val="0"/>
                        </a:spcBef>
                        <a:spcAft>
                          <a:spcPts val="0"/>
                        </a:spcAft>
                        <a:buNone/>
                      </a:pPr>
                      <a:r>
                        <a:rPr lang="en" sz="2500">
                          <a:latin typeface="Roboto Black"/>
                          <a:ea typeface="Roboto Black"/>
                          <a:cs typeface="Roboto Black"/>
                          <a:sym typeface="Roboto Black"/>
                        </a:rPr>
                        <a:t>Yes</a:t>
                      </a:r>
                      <a:endParaRPr sz="2500">
                        <a:latin typeface="Roboto Black"/>
                        <a:ea typeface="Roboto Black"/>
                        <a:cs typeface="Roboto Black"/>
                        <a:sym typeface="Roboto Black"/>
                      </a:endParaRPr>
                    </a:p>
                  </a:txBody>
                  <a:tcPr marT="91425" marB="91425" marR="91425" marL="91425"/>
                </a:tc>
                <a:tc>
                  <a:txBody>
                    <a:bodyPr/>
                    <a:lstStyle/>
                    <a:p>
                      <a:pPr indent="0" lvl="0" marL="0" rtl="0" algn="ctr">
                        <a:spcBef>
                          <a:spcPts val="0"/>
                        </a:spcBef>
                        <a:spcAft>
                          <a:spcPts val="0"/>
                        </a:spcAft>
                        <a:buNone/>
                      </a:pPr>
                      <a:r>
                        <a:rPr lang="en" sz="2500">
                          <a:latin typeface="Roboto Black"/>
                          <a:ea typeface="Roboto Black"/>
                          <a:cs typeface="Roboto Black"/>
                          <a:sym typeface="Roboto Black"/>
                        </a:rPr>
                        <a:t>No</a:t>
                      </a:r>
                      <a:endParaRPr sz="2500">
                        <a:latin typeface="Roboto Black"/>
                        <a:ea typeface="Roboto Black"/>
                        <a:cs typeface="Roboto Black"/>
                        <a:sym typeface="Roboto Black"/>
                      </a:endParaRPr>
                    </a:p>
                  </a:txBody>
                  <a:tcPr marT="91425" marB="91425" marR="91425" marL="91425"/>
                </a:tc>
              </a:tr>
              <a:tr h="11229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ctr">
                        <a:spcBef>
                          <a:spcPts val="0"/>
                        </a:spcBef>
                        <a:spcAft>
                          <a:spcPts val="0"/>
                        </a:spcAft>
                        <a:buNone/>
                      </a:pPr>
                      <a:r>
                        <a:rPr b="1" lang="en" sz="2300"/>
                        <a:t>1</a:t>
                      </a:r>
                      <a:endParaRPr b="1" sz="2300"/>
                    </a:p>
                  </a:txBody>
                  <a:tcPr marT="91425" marB="91425" marR="91425" marL="91425"/>
                </a:tc>
                <a:tc>
                  <a:txBody>
                    <a:bodyPr/>
                    <a:lstStyle/>
                    <a:p>
                      <a:pPr indent="0" lvl="0" marL="0" rtl="0" algn="ctr">
                        <a:spcBef>
                          <a:spcPts val="0"/>
                        </a:spcBef>
                        <a:spcAft>
                          <a:spcPts val="0"/>
                        </a:spcAft>
                        <a:buNone/>
                      </a:pPr>
                      <a:r>
                        <a:rPr b="1" lang="en" sz="2300"/>
                        <a:t>2</a:t>
                      </a:r>
                      <a:endParaRPr b="1" sz="2300"/>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pic>
        <p:nvPicPr>
          <p:cNvPr id="564" name="Google Shape;564;p42"/>
          <p:cNvPicPr preferRelativeResize="0"/>
          <p:nvPr/>
        </p:nvPicPr>
        <p:blipFill rotWithShape="1">
          <a:blip r:embed="rId10">
            <a:alphaModFix/>
          </a:blip>
          <a:srcRect b="0" l="0" r="0" t="0"/>
          <a:stretch/>
        </p:blipFill>
        <p:spPr>
          <a:xfrm>
            <a:off x="2341217" y="2454175"/>
            <a:ext cx="651184" cy="864199"/>
          </a:xfrm>
          <a:prstGeom prst="rect">
            <a:avLst/>
          </a:prstGeom>
          <a:noFill/>
          <a:ln>
            <a:noFill/>
          </a:ln>
        </p:spPr>
      </p:pic>
      <p:pic>
        <p:nvPicPr>
          <p:cNvPr id="565" name="Google Shape;565;p42"/>
          <p:cNvPicPr preferRelativeResize="0"/>
          <p:nvPr/>
        </p:nvPicPr>
        <p:blipFill>
          <a:blip r:embed="rId10">
            <a:alphaModFix/>
          </a:blip>
          <a:stretch>
            <a:fillRect/>
          </a:stretch>
        </p:blipFill>
        <p:spPr>
          <a:xfrm rot="10800000">
            <a:off x="5261725" y="2367012"/>
            <a:ext cx="698150" cy="898025"/>
          </a:xfrm>
          <a:prstGeom prst="rect">
            <a:avLst/>
          </a:prstGeom>
          <a:noFill/>
          <a:ln>
            <a:noFill/>
          </a:ln>
        </p:spPr>
      </p:pic>
      <p:sp>
        <p:nvSpPr>
          <p:cNvPr id="566" name="Google Shape;566;p42"/>
          <p:cNvSpPr/>
          <p:nvPr/>
        </p:nvSpPr>
        <p:spPr>
          <a:xfrm>
            <a:off x="905925" y="104625"/>
            <a:ext cx="6618829" cy="8642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Writing Algorithms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descr="https://images.freeimg.net/rsynced_images/floor-floorboards.jpg" id="571" name="Google Shape;571;p4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72" name="Google Shape;572;p4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4" name="Google Shape;574;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75" name="Google Shape;575;p4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76" name="Google Shape;576;p4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77" name="Google Shape;577;p4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78" name="Google Shape;578;p4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79" name="Google Shape;579;p4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80" name="Google Shape;580;p4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graphicFrame>
        <p:nvGraphicFramePr>
          <p:cNvPr id="581" name="Google Shape;581;p43"/>
          <p:cNvGraphicFramePr/>
          <p:nvPr/>
        </p:nvGraphicFramePr>
        <p:xfrm>
          <a:off x="1902188" y="1093338"/>
          <a:ext cx="3000000" cy="3000000"/>
        </p:xfrm>
        <a:graphic>
          <a:graphicData uri="http://schemas.openxmlformats.org/drawingml/2006/table">
            <a:tbl>
              <a:tblPr>
                <a:noFill/>
                <a:tableStyleId>{1699AACE-7CFF-4239-9044-D5D9A9E490B4}</a:tableStyleId>
              </a:tblPr>
              <a:tblGrid>
                <a:gridCol w="2433325"/>
                <a:gridCol w="1811300"/>
              </a:tblGrid>
              <a:tr h="381000">
                <a:tc gridSpan="2">
                  <a:txBody>
                    <a:bodyPr/>
                    <a:lstStyle/>
                    <a:p>
                      <a:pPr indent="0" lvl="0" marL="0" rtl="0" algn="ctr">
                        <a:spcBef>
                          <a:spcPts val="0"/>
                        </a:spcBef>
                        <a:spcAft>
                          <a:spcPts val="0"/>
                        </a:spcAft>
                        <a:buNone/>
                      </a:pPr>
                      <a:r>
                        <a:rPr lang="en" sz="3200">
                          <a:latin typeface="Roboto Black"/>
                          <a:ea typeface="Roboto Black"/>
                          <a:cs typeface="Roboto Black"/>
                          <a:sym typeface="Roboto Black"/>
                        </a:rPr>
                        <a:t>Directional Arrows</a:t>
                      </a:r>
                      <a:endParaRPr sz="3200">
                        <a:latin typeface="Roboto Black"/>
                        <a:ea typeface="Roboto Black"/>
                        <a:cs typeface="Roboto Black"/>
                        <a:sym typeface="Roboto Black"/>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b="1" lang="en" sz="1600">
                          <a:latin typeface="Roboto"/>
                          <a:ea typeface="Roboto"/>
                          <a:cs typeface="Roboto"/>
                          <a:sym typeface="Roboto"/>
                        </a:rPr>
                        <a:t>left</a:t>
                      </a:r>
                      <a:endParaRPr b="1" sz="1600">
                        <a:latin typeface="Roboto"/>
                        <a:ea typeface="Roboto"/>
                        <a:cs typeface="Roboto"/>
                        <a:sym typeface="Roboto"/>
                      </a:endParaRPr>
                    </a:p>
                  </a:txBody>
                  <a:tcPr marT="91425" marB="91425" marR="91425" marL="91425">
                    <a:lnT cap="flat" cmpd="sng" w="38100">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lnT cap="flat" cmpd="sng" w="38100">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rPr b="1" lang="en" sz="1600">
                          <a:latin typeface="Roboto"/>
                          <a:ea typeface="Roboto"/>
                          <a:cs typeface="Roboto"/>
                          <a:sym typeface="Roboto"/>
                        </a:rPr>
                        <a:t>right</a:t>
                      </a:r>
                      <a:endParaRPr b="1"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en" sz="1600">
                          <a:latin typeface="Roboto"/>
                          <a:ea typeface="Roboto"/>
                          <a:cs typeface="Roboto"/>
                          <a:sym typeface="Roboto"/>
                        </a:rPr>
                        <a:t>up</a:t>
                      </a:r>
                      <a:endParaRPr b="1"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en" sz="1600">
                          <a:latin typeface="Roboto"/>
                          <a:ea typeface="Roboto"/>
                          <a:cs typeface="Roboto"/>
                          <a:sym typeface="Roboto"/>
                        </a:rPr>
                        <a:t>down</a:t>
                      </a:r>
                      <a:endParaRPr b="1"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en" sz="1600">
                          <a:latin typeface="Roboto"/>
                          <a:ea typeface="Roboto"/>
                          <a:cs typeface="Roboto"/>
                          <a:sym typeface="Roboto"/>
                        </a:rPr>
                        <a:t>Clockwise turn</a:t>
                      </a:r>
                      <a:endParaRPr b="1"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en" sz="1600">
                          <a:latin typeface="Roboto"/>
                          <a:ea typeface="Roboto"/>
                          <a:cs typeface="Roboto"/>
                          <a:sym typeface="Roboto"/>
                        </a:rPr>
                        <a:t>Counter clockwise turn</a:t>
                      </a:r>
                      <a:endParaRPr b="1" sz="16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cxnSp>
        <p:nvCxnSpPr>
          <p:cNvPr id="582" name="Google Shape;582;p43"/>
          <p:cNvCxnSpPr/>
          <p:nvPr/>
        </p:nvCxnSpPr>
        <p:spPr>
          <a:xfrm>
            <a:off x="4694900" y="1962150"/>
            <a:ext cx="1081200" cy="0"/>
          </a:xfrm>
          <a:prstGeom prst="straightConnector1">
            <a:avLst/>
          </a:prstGeom>
          <a:noFill/>
          <a:ln cap="flat" cmpd="sng" w="38100">
            <a:solidFill>
              <a:schemeClr val="dk2"/>
            </a:solidFill>
            <a:prstDash val="solid"/>
            <a:round/>
            <a:headEnd len="med" w="med" type="none"/>
            <a:tailEnd len="med" w="med" type="triangle"/>
          </a:ln>
        </p:spPr>
      </p:cxnSp>
      <p:cxnSp>
        <p:nvCxnSpPr>
          <p:cNvPr id="583" name="Google Shape;583;p43"/>
          <p:cNvCxnSpPr/>
          <p:nvPr/>
        </p:nvCxnSpPr>
        <p:spPr>
          <a:xfrm rot="10800000">
            <a:off x="4641200" y="2394700"/>
            <a:ext cx="1188600" cy="0"/>
          </a:xfrm>
          <a:prstGeom prst="straightConnector1">
            <a:avLst/>
          </a:prstGeom>
          <a:noFill/>
          <a:ln cap="flat" cmpd="sng" w="38100">
            <a:solidFill>
              <a:schemeClr val="dk2"/>
            </a:solidFill>
            <a:prstDash val="solid"/>
            <a:round/>
            <a:headEnd len="med" w="med" type="none"/>
            <a:tailEnd len="med" w="med" type="triangle"/>
          </a:ln>
        </p:spPr>
      </p:cxnSp>
      <p:cxnSp>
        <p:nvCxnSpPr>
          <p:cNvPr id="584" name="Google Shape;584;p43"/>
          <p:cNvCxnSpPr/>
          <p:nvPr/>
        </p:nvCxnSpPr>
        <p:spPr>
          <a:xfrm flipH="1" rot="10800000">
            <a:off x="5230700" y="2685975"/>
            <a:ext cx="9600" cy="350700"/>
          </a:xfrm>
          <a:prstGeom prst="straightConnector1">
            <a:avLst/>
          </a:prstGeom>
          <a:noFill/>
          <a:ln cap="flat" cmpd="sng" w="38100">
            <a:solidFill>
              <a:schemeClr val="dk2"/>
            </a:solidFill>
            <a:prstDash val="solid"/>
            <a:round/>
            <a:headEnd len="med" w="med" type="none"/>
            <a:tailEnd len="med" w="med" type="triangle"/>
          </a:ln>
        </p:spPr>
      </p:cxnSp>
      <p:cxnSp>
        <p:nvCxnSpPr>
          <p:cNvPr id="585" name="Google Shape;585;p43"/>
          <p:cNvCxnSpPr/>
          <p:nvPr/>
        </p:nvCxnSpPr>
        <p:spPr>
          <a:xfrm flipH="1">
            <a:off x="5059925" y="3104938"/>
            <a:ext cx="8100" cy="345000"/>
          </a:xfrm>
          <a:prstGeom prst="straightConnector1">
            <a:avLst/>
          </a:prstGeom>
          <a:noFill/>
          <a:ln cap="flat" cmpd="sng" w="38100">
            <a:solidFill>
              <a:schemeClr val="dk2"/>
            </a:solidFill>
            <a:prstDash val="solid"/>
            <a:round/>
            <a:headEnd len="med" w="med" type="none"/>
            <a:tailEnd len="med" w="med" type="triangle"/>
          </a:ln>
        </p:spPr>
      </p:cxnSp>
      <p:pic>
        <p:nvPicPr>
          <p:cNvPr id="586" name="Google Shape;586;p43"/>
          <p:cNvPicPr preferRelativeResize="0"/>
          <p:nvPr/>
        </p:nvPicPr>
        <p:blipFill>
          <a:blip r:embed="rId10">
            <a:alphaModFix/>
          </a:blip>
          <a:stretch>
            <a:fillRect/>
          </a:stretch>
        </p:blipFill>
        <p:spPr>
          <a:xfrm>
            <a:off x="4827350" y="3470565"/>
            <a:ext cx="473260" cy="415500"/>
          </a:xfrm>
          <a:prstGeom prst="rect">
            <a:avLst/>
          </a:prstGeom>
          <a:noFill/>
          <a:ln>
            <a:noFill/>
          </a:ln>
        </p:spPr>
      </p:pic>
      <p:pic>
        <p:nvPicPr>
          <p:cNvPr id="587" name="Google Shape;587;p43"/>
          <p:cNvPicPr preferRelativeResize="0"/>
          <p:nvPr/>
        </p:nvPicPr>
        <p:blipFill>
          <a:blip r:embed="rId10">
            <a:alphaModFix/>
          </a:blip>
          <a:stretch>
            <a:fillRect/>
          </a:stretch>
        </p:blipFill>
        <p:spPr>
          <a:xfrm flipH="1">
            <a:off x="4936150" y="3906699"/>
            <a:ext cx="429513" cy="377100"/>
          </a:xfrm>
          <a:prstGeom prst="rect">
            <a:avLst/>
          </a:prstGeom>
          <a:noFill/>
          <a:ln>
            <a:noFill/>
          </a:ln>
        </p:spPr>
      </p:pic>
      <p:sp>
        <p:nvSpPr>
          <p:cNvPr id="588" name="Google Shape;588;p43"/>
          <p:cNvSpPr/>
          <p:nvPr/>
        </p:nvSpPr>
        <p:spPr>
          <a:xfrm>
            <a:off x="905925" y="71100"/>
            <a:ext cx="6799900" cy="988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Writing Algorithms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id="593" name="Google Shape;593;p44"/>
          <p:cNvPicPr preferRelativeResize="0"/>
          <p:nvPr/>
        </p:nvPicPr>
        <p:blipFill>
          <a:blip r:embed="rId3">
            <a:alphaModFix/>
          </a:blip>
          <a:stretch>
            <a:fillRect/>
          </a:stretch>
        </p:blipFill>
        <p:spPr>
          <a:xfrm>
            <a:off x="3850875" y="890900"/>
            <a:ext cx="3606549" cy="4198651"/>
          </a:xfrm>
          <a:prstGeom prst="rect">
            <a:avLst/>
          </a:prstGeom>
          <a:noFill/>
          <a:ln>
            <a:noFill/>
          </a:ln>
        </p:spPr>
      </p:pic>
      <p:pic>
        <p:nvPicPr>
          <p:cNvPr descr="https://images.freeimg.net/rsynced_images/floor-floorboards.jpg" id="594" name="Google Shape;594;p4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95" name="Google Shape;595;p4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7" name="Google Shape;597;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98" name="Google Shape;598;p4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99" name="Google Shape;599;p4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00" name="Google Shape;600;p4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01" name="Google Shape;601;p44"/>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602" name="Google Shape;602;p4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03" name="Google Shape;603;p44"/>
          <p:cNvSpPr/>
          <p:nvPr/>
        </p:nvSpPr>
        <p:spPr>
          <a:xfrm>
            <a:off x="372250" y="1863125"/>
            <a:ext cx="3551629" cy="1135575"/>
          </a:xfrm>
          <a:prstGeom prst="rect">
            <a:avLst/>
          </a:prstGeom>
        </p:spPr>
        <p:txBody>
          <a:bodyPr>
            <a:prstTxWarp prst="textPlain"/>
          </a:bodyPr>
          <a:lstStyle/>
          <a:p>
            <a:pPr lvl="0" algn="ctr"/>
            <a:r>
              <a:rPr b="0" i="0">
                <a:ln>
                  <a:noFill/>
                </a:ln>
                <a:solidFill>
                  <a:srgbClr val="000000"/>
                </a:solidFill>
                <a:latin typeface="Roboto;900"/>
              </a:rPr>
              <a:t>Simple Algorithm</a:t>
            </a:r>
          </a:p>
        </p:txBody>
      </p:sp>
      <p:sp>
        <p:nvSpPr>
          <p:cNvPr id="604" name="Google Shape;604;p4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605" name="Google Shape;605;p44"/>
          <p:cNvSpPr/>
          <p:nvPr/>
        </p:nvSpPr>
        <p:spPr>
          <a:xfrm>
            <a:off x="989725" y="52875"/>
            <a:ext cx="682859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Writing Algorithms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45"/>
          <p:cNvPicPr preferRelativeResize="0"/>
          <p:nvPr/>
        </p:nvPicPr>
        <p:blipFill>
          <a:blip r:embed="rId3">
            <a:alphaModFix/>
          </a:blip>
          <a:stretch>
            <a:fillRect/>
          </a:stretch>
        </p:blipFill>
        <p:spPr>
          <a:xfrm>
            <a:off x="4369925" y="557625"/>
            <a:ext cx="3448400" cy="4495351"/>
          </a:xfrm>
          <a:prstGeom prst="rect">
            <a:avLst/>
          </a:prstGeom>
          <a:noFill/>
          <a:ln>
            <a:noFill/>
          </a:ln>
        </p:spPr>
      </p:pic>
      <p:pic>
        <p:nvPicPr>
          <p:cNvPr descr="https://images.freeimg.net/rsynced_images/floor-floorboards.jpg" id="611" name="Google Shape;611;p45">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12" name="Google Shape;612;p4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14" name="Google Shape;614;p4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15" name="Google Shape;615;p45">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16" name="Google Shape;616;p45">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17" name="Google Shape;617;p4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18" name="Google Shape;618;p45"/>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619" name="Google Shape;619;p4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20" name="Google Shape;620;p45"/>
          <p:cNvSpPr/>
          <p:nvPr/>
        </p:nvSpPr>
        <p:spPr>
          <a:xfrm>
            <a:off x="372250" y="984975"/>
            <a:ext cx="4199744" cy="1135575"/>
          </a:xfrm>
          <a:prstGeom prst="rect">
            <a:avLst/>
          </a:prstGeom>
        </p:spPr>
        <p:txBody>
          <a:bodyPr>
            <a:prstTxWarp prst="textPlain"/>
          </a:bodyPr>
          <a:lstStyle/>
          <a:p>
            <a:pPr lvl="0" algn="ctr"/>
            <a:r>
              <a:rPr b="0" i="0">
                <a:ln>
                  <a:noFill/>
                </a:ln>
                <a:solidFill>
                  <a:srgbClr val="000000"/>
                </a:solidFill>
                <a:latin typeface="Roboto;900"/>
              </a:rPr>
              <a:t>Algorithm With A Loop</a:t>
            </a:r>
          </a:p>
        </p:txBody>
      </p:sp>
      <p:sp>
        <p:nvSpPr>
          <p:cNvPr id="621" name="Google Shape;621;p4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622" name="Google Shape;622;p45"/>
          <p:cNvSpPr/>
          <p:nvPr/>
        </p:nvSpPr>
        <p:spPr>
          <a:xfrm>
            <a:off x="989725" y="52875"/>
            <a:ext cx="682859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Writing Algorithms</a:t>
            </a:r>
          </a:p>
        </p:txBody>
      </p:sp>
      <p:sp>
        <p:nvSpPr>
          <p:cNvPr id="623" name="Google Shape;623;p45"/>
          <p:cNvSpPr txBox="1"/>
          <p:nvPr/>
        </p:nvSpPr>
        <p:spPr>
          <a:xfrm>
            <a:off x="952250" y="1962150"/>
            <a:ext cx="3522300" cy="24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latin typeface="Roboto"/>
                <a:ea typeface="Roboto"/>
                <a:cs typeface="Roboto"/>
                <a:sym typeface="Roboto"/>
              </a:rPr>
              <a:t>Allow you to repeat sets of instructions without having to write them out multiple times.</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descr="https://images.freeimg.net/rsynced_images/floor-floorboards.jpg" id="628" name="Google Shape;628;p4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29" name="Google Shape;629;p4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1" name="Google Shape;631;p4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32" name="Google Shape;632;p4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33" name="Google Shape;633;p4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34" name="Google Shape;634;p4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35" name="Google Shape;635;p4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636" name="Google Shape;636;p4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37" name="Google Shape;637;p46"/>
          <p:cNvSpPr/>
          <p:nvPr/>
        </p:nvSpPr>
        <p:spPr>
          <a:xfrm>
            <a:off x="1152825" y="810750"/>
            <a:ext cx="2199551" cy="597900"/>
          </a:xfrm>
          <a:prstGeom prst="rect">
            <a:avLst/>
          </a:prstGeom>
        </p:spPr>
        <p:txBody>
          <a:bodyPr>
            <a:prstTxWarp prst="textPlain"/>
          </a:bodyPr>
          <a:lstStyle/>
          <a:p>
            <a:pPr lvl="0" algn="ctr"/>
            <a:r>
              <a:rPr b="0" i="0">
                <a:ln>
                  <a:noFill/>
                </a:ln>
                <a:solidFill>
                  <a:srgbClr val="000000"/>
                </a:solidFill>
                <a:latin typeface="Roboto;900"/>
              </a:rPr>
              <a:t>Pseudocode</a:t>
            </a:r>
          </a:p>
        </p:txBody>
      </p:sp>
      <p:sp>
        <p:nvSpPr>
          <p:cNvPr id="638" name="Google Shape;638;p46"/>
          <p:cNvSpPr txBox="1"/>
          <p:nvPr/>
        </p:nvSpPr>
        <p:spPr>
          <a:xfrm>
            <a:off x="1114888" y="1467813"/>
            <a:ext cx="6759000" cy="3074700"/>
          </a:xfrm>
          <a:prstGeom prst="rect">
            <a:avLst/>
          </a:prstGeom>
          <a:noFill/>
          <a:ln>
            <a:noFill/>
          </a:ln>
        </p:spPr>
        <p:txBody>
          <a:bodyPr anchorCtr="0" anchor="t" bIns="91425" lIns="91425" spcFirstLastPara="1" rIns="91425" wrap="square" tIns="91425">
            <a:noAutofit/>
          </a:bodyPr>
          <a:lstStyle/>
          <a:p>
            <a:pPr indent="0" lvl="0" marL="0" marR="190500" rtl="0" algn="l">
              <a:lnSpc>
                <a:spcPct val="100000"/>
              </a:lnSpc>
              <a:spcBef>
                <a:spcPts val="0"/>
              </a:spcBef>
              <a:spcAft>
                <a:spcPts val="0"/>
              </a:spcAft>
              <a:buClr>
                <a:schemeClr val="dk1"/>
              </a:buClr>
              <a:buSzPts val="688"/>
              <a:buFont typeface="Arial"/>
              <a:buNone/>
            </a:pPr>
            <a:r>
              <a:rPr lang="en" sz="3300">
                <a:solidFill>
                  <a:srgbClr val="202124"/>
                </a:solidFill>
                <a:latin typeface="Roboto"/>
                <a:ea typeface="Roboto"/>
                <a:cs typeface="Roboto"/>
                <a:sym typeface="Roboto"/>
              </a:rPr>
              <a:t>Humans use </a:t>
            </a:r>
            <a:r>
              <a:rPr b="1" lang="en" sz="3300">
                <a:solidFill>
                  <a:srgbClr val="202124"/>
                </a:solidFill>
                <a:latin typeface="Roboto"/>
                <a:ea typeface="Roboto"/>
                <a:cs typeface="Roboto"/>
                <a:sym typeface="Roboto"/>
              </a:rPr>
              <a:t>pseudocode</a:t>
            </a:r>
            <a:r>
              <a:rPr lang="en" sz="3300">
                <a:solidFill>
                  <a:srgbClr val="202124"/>
                </a:solidFill>
                <a:latin typeface="Roboto"/>
                <a:ea typeface="Roboto"/>
                <a:cs typeface="Roboto"/>
                <a:sym typeface="Roboto"/>
              </a:rPr>
              <a:t> (</a:t>
            </a:r>
            <a:r>
              <a:rPr lang="en" sz="3300">
                <a:solidFill>
                  <a:srgbClr val="3C4043"/>
                </a:solidFill>
                <a:latin typeface="Roboto"/>
                <a:ea typeface="Roboto"/>
                <a:cs typeface="Roboto"/>
                <a:sym typeface="Roboto"/>
              </a:rPr>
              <a:t>a notation resembling a simplified programming language, used in program design)</a:t>
            </a:r>
            <a:r>
              <a:rPr lang="en" sz="3300">
                <a:solidFill>
                  <a:srgbClr val="202124"/>
                </a:solidFill>
                <a:latin typeface="Roboto"/>
                <a:ea typeface="Roboto"/>
                <a:cs typeface="Roboto"/>
                <a:sym typeface="Roboto"/>
              </a:rPr>
              <a:t>, to create and assess an algorithm before coding.</a:t>
            </a:r>
            <a:endParaRPr sz="3300">
              <a:solidFill>
                <a:schemeClr val="dk1"/>
              </a:solidFill>
              <a:latin typeface="Roboto"/>
              <a:ea typeface="Roboto"/>
              <a:cs typeface="Roboto"/>
              <a:sym typeface="Roboto"/>
            </a:endParaRPr>
          </a:p>
        </p:txBody>
      </p:sp>
      <p:sp>
        <p:nvSpPr>
          <p:cNvPr id="639" name="Google Shape;639;p4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640" name="Google Shape;640;p46"/>
          <p:cNvSpPr/>
          <p:nvPr/>
        </p:nvSpPr>
        <p:spPr>
          <a:xfrm>
            <a:off x="989725" y="52875"/>
            <a:ext cx="682859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Writing Algorithms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descr="https://images.freeimg.net/rsynced_images/floor-floorboards.jpg" id="645" name="Google Shape;645;p4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46" name="Google Shape;646;p4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8" name="Google Shape;648;p4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49" name="Google Shape;649;p4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50" name="Google Shape;650;p4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51" name="Google Shape;651;p4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52" name="Google Shape;652;p4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653" name="Google Shape;653;p4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54" name="Google Shape;654;p47"/>
          <p:cNvSpPr/>
          <p:nvPr/>
        </p:nvSpPr>
        <p:spPr>
          <a:xfrm>
            <a:off x="1152825" y="810750"/>
            <a:ext cx="2670598" cy="745801"/>
          </a:xfrm>
          <a:prstGeom prst="rect">
            <a:avLst/>
          </a:prstGeom>
        </p:spPr>
        <p:txBody>
          <a:bodyPr>
            <a:prstTxWarp prst="textPlain"/>
          </a:bodyPr>
          <a:lstStyle/>
          <a:p>
            <a:pPr lvl="0" algn="ctr"/>
            <a:r>
              <a:rPr b="0" i="0">
                <a:ln>
                  <a:noFill/>
                </a:ln>
                <a:solidFill>
                  <a:srgbClr val="000000"/>
                </a:solidFill>
                <a:latin typeface="Roboto;900"/>
              </a:rPr>
              <a:t>Decomposition</a:t>
            </a:r>
          </a:p>
        </p:txBody>
      </p:sp>
      <p:sp>
        <p:nvSpPr>
          <p:cNvPr id="655" name="Google Shape;655;p47"/>
          <p:cNvSpPr txBox="1"/>
          <p:nvPr/>
        </p:nvSpPr>
        <p:spPr>
          <a:xfrm>
            <a:off x="1114900" y="1569825"/>
            <a:ext cx="6300600" cy="27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Sometimes, an a problem is too big. In this case, we </a:t>
            </a:r>
            <a:r>
              <a:rPr b="1" lang="en" sz="3300">
                <a:latin typeface="Roboto"/>
                <a:ea typeface="Roboto"/>
                <a:cs typeface="Roboto"/>
                <a:sym typeface="Roboto"/>
              </a:rPr>
              <a:t>decompose or break down a problem or task into smaller, more manageable parts.</a:t>
            </a:r>
            <a:endParaRPr b="1" sz="3300">
              <a:latin typeface="Roboto"/>
              <a:ea typeface="Roboto"/>
              <a:cs typeface="Roboto"/>
              <a:sym typeface="Roboto"/>
            </a:endParaRPr>
          </a:p>
          <a:p>
            <a:pPr indent="0" lvl="0" marL="0" marR="190500" rtl="0" algn="l">
              <a:lnSpc>
                <a:spcPct val="100000"/>
              </a:lnSpc>
              <a:spcBef>
                <a:spcPts val="0"/>
              </a:spcBef>
              <a:spcAft>
                <a:spcPts val="0"/>
              </a:spcAft>
              <a:buNone/>
            </a:pPr>
            <a:r>
              <a:t/>
            </a:r>
            <a:endParaRPr sz="3300">
              <a:latin typeface="Roboto"/>
              <a:ea typeface="Roboto"/>
              <a:cs typeface="Roboto"/>
              <a:sym typeface="Roboto"/>
            </a:endParaRPr>
          </a:p>
        </p:txBody>
      </p:sp>
      <p:sp>
        <p:nvSpPr>
          <p:cNvPr id="656" name="Google Shape;656;p47"/>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657" name="Google Shape;657;p47"/>
          <p:cNvSpPr/>
          <p:nvPr/>
        </p:nvSpPr>
        <p:spPr>
          <a:xfrm>
            <a:off x="989725" y="52875"/>
            <a:ext cx="682859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Writing Algorithms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descr="https://images.freeimg.net/rsynced_images/floor-floorboards.jpg" id="662" name="Google Shape;662;p4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63" name="Google Shape;663;p4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5" name="Google Shape;665;p4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66" name="Google Shape;666;p4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67" name="Google Shape;667;p4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68" name="Google Shape;668;p4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69" name="Google Shape;669;p4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670" name="Google Shape;670;p4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71" name="Google Shape;671;p4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672" name="Google Shape;672;p48"/>
          <p:cNvSpPr/>
          <p:nvPr/>
        </p:nvSpPr>
        <p:spPr>
          <a:xfrm>
            <a:off x="1025850" y="50175"/>
            <a:ext cx="6738225" cy="969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Writing Algorithms</a:t>
            </a:r>
          </a:p>
        </p:txBody>
      </p:sp>
      <p:sp>
        <p:nvSpPr>
          <p:cNvPr id="673" name="Google Shape;673;p48"/>
          <p:cNvSpPr txBox="1"/>
          <p:nvPr/>
        </p:nvSpPr>
        <p:spPr>
          <a:xfrm>
            <a:off x="515775" y="1636550"/>
            <a:ext cx="7534200" cy="78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latin typeface="Roboto"/>
                <a:ea typeface="Roboto"/>
                <a:cs typeface="Roboto"/>
                <a:sym typeface="Roboto"/>
              </a:rPr>
              <a:t>Use the box below to write an algorithm, using arrows and turns that will make your human robot move from one spot to another in the class.</a:t>
            </a:r>
            <a:endParaRPr sz="3300">
              <a:latin typeface="Roboto"/>
              <a:ea typeface="Roboto"/>
              <a:cs typeface="Roboto"/>
              <a:sym typeface="Roboto"/>
            </a:endParaRPr>
          </a:p>
        </p:txBody>
      </p:sp>
      <p:sp>
        <p:nvSpPr>
          <p:cNvPr id="674" name="Google Shape;674;p48"/>
          <p:cNvSpPr/>
          <p:nvPr/>
        </p:nvSpPr>
        <p:spPr>
          <a:xfrm>
            <a:off x="1113575" y="1045275"/>
            <a:ext cx="4099644" cy="652649"/>
          </a:xfrm>
          <a:prstGeom prst="rect">
            <a:avLst/>
          </a:prstGeom>
        </p:spPr>
        <p:txBody>
          <a:bodyPr>
            <a:prstTxWarp prst="textPlain"/>
          </a:bodyPr>
          <a:lstStyle/>
          <a:p>
            <a:pPr lvl="0" algn="ctr"/>
            <a:r>
              <a:rPr b="0" i="0">
                <a:ln>
                  <a:noFill/>
                </a:ln>
                <a:solidFill>
                  <a:srgbClr val="000000"/>
                </a:solidFill>
                <a:latin typeface="Roboto;900"/>
              </a:rPr>
              <a:t>Writing An Algorithm</a:t>
            </a:r>
          </a:p>
        </p:txBody>
      </p:sp>
      <p:sp>
        <p:nvSpPr>
          <p:cNvPr id="675" name="Google Shape;675;p48"/>
          <p:cNvSpPr txBox="1"/>
          <p:nvPr/>
        </p:nvSpPr>
        <p:spPr>
          <a:xfrm>
            <a:off x="940925" y="2388075"/>
            <a:ext cx="7034400" cy="2135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pic>
        <p:nvPicPr>
          <p:cNvPr id="680" name="Google Shape;680;p49"/>
          <p:cNvPicPr preferRelativeResize="0"/>
          <p:nvPr/>
        </p:nvPicPr>
        <p:blipFill>
          <a:blip r:embed="rId3">
            <a:alphaModFix/>
          </a:blip>
          <a:stretch>
            <a:fillRect/>
          </a:stretch>
        </p:blipFill>
        <p:spPr>
          <a:xfrm rot="-2001493">
            <a:off x="6000971" y="2935018"/>
            <a:ext cx="1448909" cy="1035963"/>
          </a:xfrm>
          <a:prstGeom prst="rect">
            <a:avLst/>
          </a:prstGeom>
          <a:noFill/>
          <a:ln>
            <a:noFill/>
          </a:ln>
        </p:spPr>
      </p:pic>
      <p:pic>
        <p:nvPicPr>
          <p:cNvPr id="681" name="Google Shape;681;p49"/>
          <p:cNvPicPr preferRelativeResize="0"/>
          <p:nvPr/>
        </p:nvPicPr>
        <p:blipFill>
          <a:blip r:embed="rId3">
            <a:alphaModFix/>
          </a:blip>
          <a:stretch>
            <a:fillRect/>
          </a:stretch>
        </p:blipFill>
        <p:spPr>
          <a:xfrm rot="-2001493">
            <a:off x="872671" y="649468"/>
            <a:ext cx="1448909" cy="1035963"/>
          </a:xfrm>
          <a:prstGeom prst="rect">
            <a:avLst/>
          </a:prstGeom>
          <a:noFill/>
          <a:ln>
            <a:noFill/>
          </a:ln>
        </p:spPr>
      </p:pic>
      <p:pic>
        <p:nvPicPr>
          <p:cNvPr id="682" name="Google Shape;682;p49"/>
          <p:cNvPicPr preferRelativeResize="0"/>
          <p:nvPr/>
        </p:nvPicPr>
        <p:blipFill>
          <a:blip r:embed="rId3">
            <a:alphaModFix/>
          </a:blip>
          <a:stretch>
            <a:fillRect/>
          </a:stretch>
        </p:blipFill>
        <p:spPr>
          <a:xfrm rot="-2001492">
            <a:off x="3763340" y="1884281"/>
            <a:ext cx="792367" cy="566539"/>
          </a:xfrm>
          <a:prstGeom prst="rect">
            <a:avLst/>
          </a:prstGeom>
          <a:noFill/>
          <a:ln>
            <a:noFill/>
          </a:ln>
        </p:spPr>
      </p:pic>
      <p:pic>
        <p:nvPicPr>
          <p:cNvPr descr="https://images.freeimg.net/rsynced_images/floor-floorboards.jpg" id="683" name="Google Shape;683;p4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84" name="Google Shape;684;p4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6" name="Google Shape;686;p4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87" name="Google Shape;687;p4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88" name="Google Shape;688;p4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89" name="Google Shape;689;p4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90" name="Google Shape;690;p49"/>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691" name="Google Shape;691;p4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92" name="Google Shape;692;p49"/>
          <p:cNvSpPr/>
          <p:nvPr/>
        </p:nvSpPr>
        <p:spPr>
          <a:xfrm>
            <a:off x="103125" y="959800"/>
            <a:ext cx="7653999" cy="24154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Debugging</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descr="https://images.freeimg.net/rsynced_images/floor-floorboards.jpg" id="697" name="Google Shape;697;p5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98" name="Google Shape;698;p5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0" name="Google Shape;700;p5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01" name="Google Shape;701;p5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02" name="Google Shape;702;p5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03" name="Google Shape;703;p5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04" name="Google Shape;704;p5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05" name="Google Shape;705;p5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06" name="Google Shape;706;p5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07" name="Google Shape;707;p50"/>
          <p:cNvSpPr txBox="1"/>
          <p:nvPr/>
        </p:nvSpPr>
        <p:spPr>
          <a:xfrm>
            <a:off x="905925" y="1194000"/>
            <a:ext cx="6651600" cy="26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Debugging </a:t>
            </a:r>
            <a:r>
              <a:rPr lang="en" sz="3300">
                <a:latin typeface="Roboto"/>
                <a:ea typeface="Roboto"/>
                <a:cs typeface="Roboto"/>
                <a:sym typeface="Roboto"/>
              </a:rPr>
              <a:t>is the </a:t>
            </a:r>
            <a:r>
              <a:rPr b="1" lang="en" sz="3300">
                <a:latin typeface="Roboto"/>
                <a:ea typeface="Roboto"/>
                <a:cs typeface="Roboto"/>
                <a:sym typeface="Roboto"/>
              </a:rPr>
              <a:t>process of finding and fixing errors.</a:t>
            </a:r>
            <a:r>
              <a:rPr lang="en" sz="3300">
                <a:latin typeface="Roboto"/>
                <a:ea typeface="Roboto"/>
                <a:cs typeface="Roboto"/>
                <a:sym typeface="Roboto"/>
              </a:rPr>
              <a:t> A bug is present anytime your program does not function as expected. </a:t>
            </a:r>
            <a:endParaRPr sz="3300">
              <a:latin typeface="Roboto"/>
              <a:ea typeface="Roboto"/>
              <a:cs typeface="Roboto"/>
              <a:sym typeface="Roboto"/>
            </a:endParaRPr>
          </a:p>
        </p:txBody>
      </p:sp>
      <p:sp>
        <p:nvSpPr>
          <p:cNvPr id="708" name="Google Shape;708;p50"/>
          <p:cNvSpPr/>
          <p:nvPr/>
        </p:nvSpPr>
        <p:spPr>
          <a:xfrm>
            <a:off x="1038500" y="45575"/>
            <a:ext cx="6683754" cy="1022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Debugging</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pic>
        <p:nvPicPr>
          <p:cNvPr descr="https://images.freeimg.net/rsynced_images/floor-floorboards.jpg" id="713" name="Google Shape;713;p5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14" name="Google Shape;714;p5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6" name="Google Shape;716;p5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7" name="Google Shape;717;p5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18" name="Google Shape;718;p5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19" name="Google Shape;719;p5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20" name="Google Shape;720;p5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21" name="Google Shape;721;p5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22" name="Google Shape;722;p51"/>
          <p:cNvSpPr/>
          <p:nvPr/>
        </p:nvSpPr>
        <p:spPr>
          <a:xfrm>
            <a:off x="147000" y="1157000"/>
            <a:ext cx="7665877" cy="20199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043300" y="50"/>
            <a:ext cx="11007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2230275" y="340175"/>
            <a:ext cx="4768200" cy="35634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300" u="sng">
                <a:latin typeface="Roboto"/>
                <a:ea typeface="Roboto"/>
                <a:cs typeface="Roboto"/>
                <a:sym typeface="Roboto"/>
              </a:rPr>
              <a:t>Topics Covered</a:t>
            </a:r>
            <a:endParaRPr sz="1800">
              <a:latin typeface="Roboto"/>
              <a:ea typeface="Roboto"/>
              <a:cs typeface="Roboto"/>
              <a:sym typeface="Roboto"/>
            </a:endParaRPr>
          </a:p>
          <a:p>
            <a:pPr indent="-342900" lvl="0" marL="457200" rtl="0" algn="l">
              <a:lnSpc>
                <a:spcPct val="10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Communication Between Humans</a:t>
            </a:r>
            <a:endParaRPr sz="1800">
              <a:latin typeface="Roboto"/>
              <a:ea typeface="Roboto"/>
              <a:cs typeface="Roboto"/>
              <a:sym typeface="Roboto"/>
            </a:endParaRPr>
          </a:p>
          <a:p>
            <a:pPr indent="-342900" lvl="0" marL="457200" rtl="0" algn="l">
              <a:lnSpc>
                <a:spcPct val="10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Algorithms</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Debugging</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Programming</a:t>
            </a:r>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Computer Programming</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4"/>
              </a:rPr>
              <a:t>Works Cited</a:t>
            </a:r>
            <a:endParaRPr sz="1800">
              <a:latin typeface="Roboto"/>
              <a:ea typeface="Roboto"/>
              <a:cs typeface="Roboto"/>
              <a:sym typeface="Roboto"/>
            </a:endParaRPr>
          </a:p>
        </p:txBody>
      </p:sp>
      <p:sp>
        <p:nvSpPr>
          <p:cNvPr id="121" name="Google Shape;121;p16"/>
          <p:cNvSpPr txBox="1"/>
          <p:nvPr/>
        </p:nvSpPr>
        <p:spPr>
          <a:xfrm>
            <a:off x="81040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22" name="Google Shape;122;p16"/>
          <p:cNvPicPr preferRelativeResize="0"/>
          <p:nvPr/>
        </p:nvPicPr>
        <p:blipFill>
          <a:blip r:embed="rId15">
            <a:alphaModFix/>
          </a:blip>
          <a:stretch>
            <a:fillRect/>
          </a:stretch>
        </p:blipFill>
        <p:spPr>
          <a:xfrm>
            <a:off x="0" y="4663225"/>
            <a:ext cx="8043300" cy="459575"/>
          </a:xfrm>
          <a:prstGeom prst="rect">
            <a:avLst/>
          </a:prstGeom>
          <a:noFill/>
          <a:ln>
            <a:noFill/>
          </a:ln>
        </p:spPr>
      </p:pic>
      <p:sp>
        <p:nvSpPr>
          <p:cNvPr id="123" name="Google Shape;123;p16"/>
          <p:cNvSpPr txBox="1"/>
          <p:nvPr/>
        </p:nvSpPr>
        <p:spPr>
          <a:xfrm>
            <a:off x="80983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pic>
        <p:nvPicPr>
          <p:cNvPr id="727" name="Google Shape;727;p52"/>
          <p:cNvPicPr preferRelativeResize="0"/>
          <p:nvPr/>
        </p:nvPicPr>
        <p:blipFill>
          <a:blip r:embed="rId3">
            <a:alphaModFix/>
          </a:blip>
          <a:stretch>
            <a:fillRect/>
          </a:stretch>
        </p:blipFill>
        <p:spPr>
          <a:xfrm>
            <a:off x="3944775" y="1057225"/>
            <a:ext cx="4039950" cy="3506975"/>
          </a:xfrm>
          <a:prstGeom prst="rect">
            <a:avLst/>
          </a:prstGeom>
          <a:noFill/>
          <a:ln>
            <a:noFill/>
          </a:ln>
        </p:spPr>
      </p:pic>
      <p:pic>
        <p:nvPicPr>
          <p:cNvPr descr="https://images.freeimg.net/rsynced_images/floor-floorboards.jpg" id="728" name="Google Shape;728;p5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729" name="Google Shape;729;p5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1" name="Google Shape;731;p5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32" name="Google Shape;732;p5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733" name="Google Shape;733;p5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734" name="Google Shape;734;p5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35" name="Google Shape;735;p52"/>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736" name="Google Shape;736;p5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37" name="Google Shape;737;p5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38" name="Google Shape;738;p52"/>
          <p:cNvSpPr txBox="1"/>
          <p:nvPr/>
        </p:nvSpPr>
        <p:spPr>
          <a:xfrm>
            <a:off x="764050" y="1159150"/>
            <a:ext cx="3550200" cy="23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Let’s look at the way </a:t>
            </a:r>
            <a:r>
              <a:rPr lang="en" sz="3300">
                <a:latin typeface="Roboto Black"/>
                <a:ea typeface="Roboto Black"/>
                <a:cs typeface="Roboto Black"/>
                <a:sym typeface="Roboto Black"/>
              </a:rPr>
              <a:t>people</a:t>
            </a:r>
            <a:r>
              <a:rPr lang="en" sz="3300">
                <a:latin typeface="Roboto"/>
                <a:ea typeface="Roboto"/>
                <a:cs typeface="Roboto"/>
                <a:sym typeface="Roboto"/>
              </a:rPr>
              <a:t> </a:t>
            </a:r>
            <a:r>
              <a:rPr lang="en" sz="3300">
                <a:latin typeface="Roboto Black"/>
                <a:ea typeface="Roboto Black"/>
                <a:cs typeface="Roboto Black"/>
                <a:sym typeface="Roboto Black"/>
              </a:rPr>
              <a:t>communicate</a:t>
            </a:r>
            <a:r>
              <a:rPr lang="en" sz="3300">
                <a:latin typeface="Roboto"/>
                <a:ea typeface="Roboto"/>
                <a:cs typeface="Roboto"/>
                <a:sym typeface="Roboto"/>
              </a:rPr>
              <a:t> with </a:t>
            </a:r>
            <a:r>
              <a:rPr lang="en" sz="3300">
                <a:latin typeface="Roboto Black"/>
                <a:ea typeface="Roboto Black"/>
                <a:cs typeface="Roboto Black"/>
                <a:sym typeface="Roboto Black"/>
              </a:rPr>
              <a:t>computers</a:t>
            </a:r>
            <a:r>
              <a:rPr lang="en" sz="3300">
                <a:latin typeface="Roboto"/>
                <a:ea typeface="Roboto"/>
                <a:cs typeface="Roboto"/>
                <a:sym typeface="Roboto"/>
              </a:rPr>
              <a:t>!</a:t>
            </a:r>
            <a:endParaRPr sz="3300">
              <a:latin typeface="Roboto"/>
              <a:ea typeface="Roboto"/>
              <a:cs typeface="Roboto"/>
              <a:sym typeface="Roboto"/>
            </a:endParaRPr>
          </a:p>
        </p:txBody>
      </p:sp>
      <p:sp>
        <p:nvSpPr>
          <p:cNvPr id="739" name="Google Shape;739;p52"/>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pic>
        <p:nvPicPr>
          <p:cNvPr descr="https://images.freeimg.net/rsynced_images/floor-floorboards.jpg" id="744" name="Google Shape;744;p5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45" name="Google Shape;745;p5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7" name="Google Shape;747;p5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48" name="Google Shape;748;p5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49" name="Google Shape;749;p5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50" name="Google Shape;750;p5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51" name="Google Shape;751;p5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52" name="Google Shape;752;p5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53" name="Google Shape;753;p53"/>
          <p:cNvSpPr txBox="1"/>
          <p:nvPr/>
        </p:nvSpPr>
        <p:spPr>
          <a:xfrm>
            <a:off x="1097075" y="1292150"/>
            <a:ext cx="6572100" cy="23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Roboto"/>
                <a:ea typeface="Roboto"/>
                <a:cs typeface="Roboto"/>
                <a:sym typeface="Roboto"/>
              </a:rPr>
              <a:t>Programs</a:t>
            </a:r>
            <a:r>
              <a:rPr lang="en" sz="3300">
                <a:solidFill>
                  <a:schemeClr val="dk1"/>
                </a:solidFill>
                <a:latin typeface="Roboto"/>
                <a:ea typeface="Roboto"/>
                <a:cs typeface="Roboto"/>
                <a:sym typeface="Roboto"/>
              </a:rPr>
              <a:t> store and manipulate data by using numbers or other symbols to represent information. Let’s go through a few examples.</a:t>
            </a:r>
            <a:endParaRPr sz="3300">
              <a:solidFill>
                <a:schemeClr val="dk1"/>
              </a:solidFill>
              <a:latin typeface="Roboto"/>
              <a:ea typeface="Roboto"/>
              <a:cs typeface="Roboto"/>
              <a:sym typeface="Roboto"/>
            </a:endParaRPr>
          </a:p>
        </p:txBody>
      </p:sp>
      <p:sp>
        <p:nvSpPr>
          <p:cNvPr id="754" name="Google Shape;754;p5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55" name="Google Shape;755;p53"/>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descr="https://images.freeimg.net/rsynced_images/floor-floorboards.jpg" id="760" name="Google Shape;760;p5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61" name="Google Shape;761;p5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3" name="Google Shape;763;p5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64" name="Google Shape;764;p5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65" name="Google Shape;765;p5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66" name="Google Shape;766;p5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67" name="Google Shape;767;p5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68" name="Google Shape;768;p5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69" name="Google Shape;769;p5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70" name="Google Shape;770;p54"/>
          <p:cNvSpPr txBox="1"/>
          <p:nvPr/>
        </p:nvSpPr>
        <p:spPr>
          <a:xfrm>
            <a:off x="1038500" y="1646775"/>
            <a:ext cx="6676800" cy="288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333333"/>
                </a:solidFill>
                <a:latin typeface="Roboto"/>
                <a:ea typeface="Roboto"/>
                <a:cs typeface="Roboto"/>
                <a:sym typeface="Roboto"/>
              </a:rPr>
              <a:t>Binary code </a:t>
            </a:r>
            <a:r>
              <a:rPr lang="en" sz="3000">
                <a:solidFill>
                  <a:srgbClr val="333333"/>
                </a:solidFill>
                <a:latin typeface="Roboto"/>
                <a:ea typeface="Roboto"/>
                <a:cs typeface="Roboto"/>
                <a:sym typeface="Roboto"/>
              </a:rPr>
              <a:t>is one type of coding that uses only</a:t>
            </a:r>
            <a:r>
              <a:rPr b="1" lang="en" sz="3000">
                <a:solidFill>
                  <a:srgbClr val="333333"/>
                </a:solidFill>
                <a:latin typeface="Roboto"/>
                <a:ea typeface="Roboto"/>
                <a:cs typeface="Roboto"/>
                <a:sym typeface="Roboto"/>
              </a:rPr>
              <a:t> 0</a:t>
            </a:r>
            <a:r>
              <a:rPr lang="en" sz="3000">
                <a:solidFill>
                  <a:srgbClr val="333333"/>
                </a:solidFill>
                <a:latin typeface="Roboto"/>
                <a:ea typeface="Roboto"/>
                <a:cs typeface="Roboto"/>
                <a:sym typeface="Roboto"/>
              </a:rPr>
              <a:t> and</a:t>
            </a:r>
            <a:r>
              <a:rPr b="1" lang="en" sz="3000">
                <a:solidFill>
                  <a:srgbClr val="333333"/>
                </a:solidFill>
                <a:latin typeface="Roboto"/>
                <a:ea typeface="Roboto"/>
                <a:cs typeface="Roboto"/>
                <a:sym typeface="Roboto"/>
              </a:rPr>
              <a:t> 1</a:t>
            </a:r>
            <a:r>
              <a:rPr lang="en" sz="3000">
                <a:solidFill>
                  <a:srgbClr val="333333"/>
                </a:solidFill>
                <a:latin typeface="Roboto"/>
                <a:ea typeface="Roboto"/>
                <a:cs typeface="Roboto"/>
                <a:sym typeface="Roboto"/>
              </a:rPr>
              <a:t> to represent letters, numbers, and symbols. It is called binary code because it’s made of only two symbols. The “</a:t>
            </a:r>
            <a:r>
              <a:rPr b="1" i="1" lang="en" sz="3000">
                <a:solidFill>
                  <a:srgbClr val="333333"/>
                </a:solidFill>
                <a:latin typeface="Roboto"/>
                <a:ea typeface="Roboto"/>
                <a:cs typeface="Roboto"/>
                <a:sym typeface="Roboto"/>
              </a:rPr>
              <a:t>bi</a:t>
            </a:r>
            <a:r>
              <a:rPr lang="en" sz="3000">
                <a:solidFill>
                  <a:srgbClr val="333333"/>
                </a:solidFill>
                <a:latin typeface="Roboto"/>
                <a:ea typeface="Roboto"/>
                <a:cs typeface="Roboto"/>
                <a:sym typeface="Roboto"/>
              </a:rPr>
              <a:t>” in binary </a:t>
            </a:r>
            <a:r>
              <a:rPr b="1" i="1" lang="en" sz="3000">
                <a:solidFill>
                  <a:srgbClr val="333333"/>
                </a:solidFill>
                <a:latin typeface="Roboto"/>
                <a:ea typeface="Roboto"/>
                <a:cs typeface="Roboto"/>
                <a:sym typeface="Roboto"/>
              </a:rPr>
              <a:t>means two!</a:t>
            </a:r>
            <a:endParaRPr b="1" i="1" sz="3000">
              <a:latin typeface="Roboto"/>
              <a:ea typeface="Roboto"/>
              <a:cs typeface="Roboto"/>
              <a:sym typeface="Roboto"/>
            </a:endParaRPr>
          </a:p>
        </p:txBody>
      </p:sp>
      <p:sp>
        <p:nvSpPr>
          <p:cNvPr id="771" name="Google Shape;771;p54"/>
          <p:cNvSpPr/>
          <p:nvPr/>
        </p:nvSpPr>
        <p:spPr>
          <a:xfrm>
            <a:off x="1119950" y="1084050"/>
            <a:ext cx="6354885" cy="541825"/>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772" name="Google Shape;772;p54"/>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descr="https://images.freeimg.net/rsynced_images/floor-floorboards.jpg" id="777" name="Google Shape;777;p5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78" name="Google Shape;778;p5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0" name="Google Shape;780;p5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81" name="Google Shape;781;p5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82" name="Google Shape;782;p5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83" name="Google Shape;783;p5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84" name="Google Shape;784;p5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85" name="Google Shape;785;p5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86" name="Google Shape;786;p5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87" name="Google Shape;787;p55"/>
          <p:cNvSpPr txBox="1"/>
          <p:nvPr/>
        </p:nvSpPr>
        <p:spPr>
          <a:xfrm>
            <a:off x="1025850" y="1723450"/>
            <a:ext cx="6905400" cy="284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highlight>
                  <a:srgbClr val="FFFFFF"/>
                </a:highlight>
                <a:latin typeface="Roboto"/>
                <a:ea typeface="Roboto"/>
                <a:cs typeface="Roboto"/>
                <a:sym typeface="Roboto"/>
              </a:rPr>
              <a:t>The hardware of computers has only two electrical states, on or off. These can be represented by</a:t>
            </a:r>
            <a:endParaRPr sz="3000">
              <a:highlight>
                <a:srgbClr val="FFFFFF"/>
              </a:highlight>
              <a:latin typeface="Roboto"/>
              <a:ea typeface="Roboto"/>
              <a:cs typeface="Roboto"/>
              <a:sym typeface="Roboto"/>
            </a:endParaRPr>
          </a:p>
          <a:p>
            <a:pPr indent="-457200" lvl="0" marL="1371600" rtl="0" algn="l">
              <a:lnSpc>
                <a:spcPct val="100000"/>
              </a:lnSpc>
              <a:spcBef>
                <a:spcPts val="0"/>
              </a:spcBef>
              <a:spcAft>
                <a:spcPts val="0"/>
              </a:spcAft>
              <a:buSzPts val="3600"/>
              <a:buFont typeface="Roboto"/>
              <a:buChar char="●"/>
            </a:pPr>
            <a:r>
              <a:rPr lang="en" sz="3600">
                <a:highlight>
                  <a:srgbClr val="FFFFFF"/>
                </a:highlight>
                <a:latin typeface="Roboto"/>
                <a:ea typeface="Roboto"/>
                <a:cs typeface="Roboto"/>
                <a:sym typeface="Roboto"/>
              </a:rPr>
              <a:t>0 or zero (off), </a:t>
            </a:r>
            <a:r>
              <a:rPr i="1" lang="en" sz="3100">
                <a:highlight>
                  <a:srgbClr val="FFFFFF"/>
                </a:highlight>
                <a:latin typeface="Roboto"/>
                <a:ea typeface="Roboto"/>
                <a:cs typeface="Roboto"/>
                <a:sym typeface="Roboto"/>
              </a:rPr>
              <a:t>or </a:t>
            </a:r>
            <a:endParaRPr i="1" sz="3100">
              <a:highlight>
                <a:srgbClr val="FFFFFF"/>
              </a:highlight>
              <a:latin typeface="Roboto"/>
              <a:ea typeface="Roboto"/>
              <a:cs typeface="Roboto"/>
              <a:sym typeface="Roboto"/>
            </a:endParaRPr>
          </a:p>
          <a:p>
            <a:pPr indent="-457200" lvl="0" marL="1371600" rtl="0" algn="l">
              <a:lnSpc>
                <a:spcPct val="100000"/>
              </a:lnSpc>
              <a:spcBef>
                <a:spcPts val="0"/>
              </a:spcBef>
              <a:spcAft>
                <a:spcPts val="0"/>
              </a:spcAft>
              <a:buSzPts val="3600"/>
              <a:buFont typeface="Roboto"/>
              <a:buChar char="●"/>
            </a:pPr>
            <a:r>
              <a:rPr lang="en" sz="3600">
                <a:highlight>
                  <a:srgbClr val="FFFFFF"/>
                </a:highlight>
                <a:latin typeface="Roboto"/>
                <a:ea typeface="Roboto"/>
                <a:cs typeface="Roboto"/>
                <a:sym typeface="Roboto"/>
              </a:rPr>
              <a:t>1 or one (on). </a:t>
            </a:r>
            <a:endParaRPr sz="3900">
              <a:highlight>
                <a:srgbClr val="FFFFFF"/>
              </a:highlight>
              <a:latin typeface="Roboto"/>
              <a:ea typeface="Roboto"/>
              <a:cs typeface="Roboto"/>
              <a:sym typeface="Roboto"/>
            </a:endParaRPr>
          </a:p>
        </p:txBody>
      </p:sp>
      <p:sp>
        <p:nvSpPr>
          <p:cNvPr id="788" name="Google Shape;788;p55"/>
          <p:cNvSpPr/>
          <p:nvPr/>
        </p:nvSpPr>
        <p:spPr>
          <a:xfrm>
            <a:off x="1109475" y="105620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789" name="Google Shape;789;p55"/>
          <p:cNvSpPr/>
          <p:nvPr/>
        </p:nvSpPr>
        <p:spPr>
          <a:xfrm>
            <a:off x="979275" y="22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pic>
        <p:nvPicPr>
          <p:cNvPr descr="https://images.freeimg.net/rsynced_images/floor-floorboards.jpg" id="794" name="Google Shape;794;p5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95" name="Google Shape;795;p5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97" name="Google Shape;797;p5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98" name="Google Shape;798;p5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99" name="Google Shape;799;p5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00" name="Google Shape;800;p5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01" name="Google Shape;801;p5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02" name="Google Shape;802;p5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03" name="Google Shape;803;p5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04" name="Google Shape;804;p56"/>
          <p:cNvSpPr txBox="1"/>
          <p:nvPr/>
        </p:nvSpPr>
        <p:spPr>
          <a:xfrm>
            <a:off x="954875" y="1667675"/>
            <a:ext cx="6809100" cy="284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highlight>
                  <a:srgbClr val="FFFFFF"/>
                </a:highlight>
                <a:latin typeface="Roboto"/>
                <a:ea typeface="Roboto"/>
                <a:cs typeface="Roboto"/>
                <a:sym typeface="Roboto"/>
              </a:rPr>
              <a:t>Letters, numbers, and symbols are </a:t>
            </a:r>
            <a:r>
              <a:rPr lang="en" sz="3300" u="sng">
                <a:highlight>
                  <a:srgbClr val="FFFFFF"/>
                </a:highlight>
                <a:latin typeface="Roboto"/>
                <a:ea typeface="Roboto"/>
                <a:cs typeface="Roboto"/>
                <a:sym typeface="Roboto"/>
                <a:hlinkClick r:id="rId10"/>
              </a:rPr>
              <a:t>translated to eight-character binary numbers</a:t>
            </a:r>
            <a:r>
              <a:rPr lang="en" sz="3300">
                <a:highlight>
                  <a:srgbClr val="FFFFFF"/>
                </a:highlight>
                <a:latin typeface="Roboto"/>
                <a:ea typeface="Roboto"/>
                <a:cs typeface="Roboto"/>
                <a:sym typeface="Roboto"/>
              </a:rPr>
              <a:t> (0 and </a:t>
            </a:r>
            <a:r>
              <a:rPr lang="en" sz="3300">
                <a:highlight>
                  <a:srgbClr val="FFFFFF"/>
                </a:highlight>
                <a:latin typeface="Roboto"/>
                <a:ea typeface="Roboto"/>
                <a:cs typeface="Roboto"/>
                <a:sym typeface="Roboto"/>
              </a:rPr>
              <a:t>1</a:t>
            </a:r>
            <a:r>
              <a:rPr lang="en" sz="3300">
                <a:highlight>
                  <a:srgbClr val="FFFFFF"/>
                </a:highlight>
                <a:latin typeface="Roboto"/>
                <a:ea typeface="Roboto"/>
                <a:cs typeface="Roboto"/>
                <a:sym typeface="Roboto"/>
              </a:rPr>
              <a:t>) as you work with them through the software on your computer.</a:t>
            </a:r>
            <a:endParaRPr sz="3300">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3300">
              <a:highlight>
                <a:srgbClr val="FFFFFF"/>
              </a:highlight>
              <a:latin typeface="Roboto"/>
              <a:ea typeface="Roboto"/>
              <a:cs typeface="Roboto"/>
              <a:sym typeface="Roboto"/>
            </a:endParaRPr>
          </a:p>
        </p:txBody>
      </p:sp>
      <p:sp>
        <p:nvSpPr>
          <p:cNvPr id="805" name="Google Shape;805;p56"/>
          <p:cNvSpPr/>
          <p:nvPr/>
        </p:nvSpPr>
        <p:spPr>
          <a:xfrm>
            <a:off x="1098438" y="105620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806" name="Google Shape;806;p56"/>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pic>
        <p:nvPicPr>
          <p:cNvPr descr="https://images.freeimg.net/rsynced_images/floor-floorboards.jpg" id="811" name="Google Shape;811;p5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12" name="Google Shape;812;p5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4" name="Google Shape;814;p5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15" name="Google Shape;815;p5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16" name="Google Shape;816;p5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17" name="Google Shape;817;p5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18" name="Google Shape;818;p5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19" name="Google Shape;819;p5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20" name="Google Shape;820;p57"/>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821" name="Google Shape;821;p57"/>
          <p:cNvPicPr preferRelativeResize="0"/>
          <p:nvPr/>
        </p:nvPicPr>
        <p:blipFill rotWithShape="1">
          <a:blip r:embed="rId10">
            <a:alphaModFix/>
          </a:blip>
          <a:srcRect b="5431" l="0" r="0" t="7239"/>
          <a:stretch/>
        </p:blipFill>
        <p:spPr>
          <a:xfrm>
            <a:off x="1151750" y="1650550"/>
            <a:ext cx="2161450" cy="2673398"/>
          </a:xfrm>
          <a:prstGeom prst="rect">
            <a:avLst/>
          </a:prstGeom>
          <a:noFill/>
          <a:ln cap="flat" cmpd="sng" w="38100">
            <a:solidFill>
              <a:schemeClr val="dk2"/>
            </a:solidFill>
            <a:prstDash val="solid"/>
            <a:round/>
            <a:headEnd len="sm" w="sm" type="none"/>
            <a:tailEnd len="sm" w="sm" type="none"/>
          </a:ln>
        </p:spPr>
      </p:pic>
      <p:pic>
        <p:nvPicPr>
          <p:cNvPr id="822" name="Google Shape;822;p57"/>
          <p:cNvPicPr preferRelativeResize="0"/>
          <p:nvPr/>
        </p:nvPicPr>
        <p:blipFill>
          <a:blip r:embed="rId11">
            <a:alphaModFix/>
          </a:blip>
          <a:stretch>
            <a:fillRect/>
          </a:stretch>
        </p:blipFill>
        <p:spPr>
          <a:xfrm>
            <a:off x="3976225" y="1650550"/>
            <a:ext cx="3265151" cy="2725775"/>
          </a:xfrm>
          <a:prstGeom prst="rect">
            <a:avLst/>
          </a:prstGeom>
          <a:noFill/>
          <a:ln cap="flat" cmpd="sng" w="38100">
            <a:solidFill>
              <a:schemeClr val="dk2"/>
            </a:solidFill>
            <a:prstDash val="solid"/>
            <a:round/>
            <a:headEnd len="sm" w="sm" type="none"/>
            <a:tailEnd len="sm" w="sm" type="none"/>
          </a:ln>
        </p:spPr>
      </p:pic>
      <p:sp>
        <p:nvSpPr>
          <p:cNvPr id="823" name="Google Shape;823;p57"/>
          <p:cNvSpPr/>
          <p:nvPr/>
        </p:nvSpPr>
        <p:spPr>
          <a:xfrm>
            <a:off x="1025850" y="10197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824" name="Google Shape;824;p57"/>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pic>
        <p:nvPicPr>
          <p:cNvPr descr="https://images.freeimg.net/rsynced_images/floor-floorboards.jpg" id="829" name="Google Shape;829;p5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30" name="Google Shape;830;p5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2" name="Google Shape;832;p5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33" name="Google Shape;833;p5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34" name="Google Shape;834;p5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35" name="Google Shape;835;p5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36" name="Google Shape;836;p5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37" name="Google Shape;837;p5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38" name="Google Shape;838;p5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839" name="Google Shape;839;p58"/>
          <p:cNvPicPr preferRelativeResize="0"/>
          <p:nvPr/>
        </p:nvPicPr>
        <p:blipFill rotWithShape="1">
          <a:blip r:embed="rId10">
            <a:alphaModFix/>
          </a:blip>
          <a:srcRect b="5431" l="0" r="0" t="7239"/>
          <a:stretch/>
        </p:blipFill>
        <p:spPr>
          <a:xfrm>
            <a:off x="1151750" y="1650550"/>
            <a:ext cx="2161450" cy="2673398"/>
          </a:xfrm>
          <a:prstGeom prst="rect">
            <a:avLst/>
          </a:prstGeom>
          <a:noFill/>
          <a:ln cap="flat" cmpd="sng" w="38100">
            <a:solidFill>
              <a:schemeClr val="dk2"/>
            </a:solidFill>
            <a:prstDash val="solid"/>
            <a:round/>
            <a:headEnd len="sm" w="sm" type="none"/>
            <a:tailEnd len="sm" w="sm" type="none"/>
          </a:ln>
        </p:spPr>
      </p:pic>
      <p:sp>
        <p:nvSpPr>
          <p:cNvPr id="840" name="Google Shape;840;p58"/>
          <p:cNvSpPr/>
          <p:nvPr/>
        </p:nvSpPr>
        <p:spPr>
          <a:xfrm>
            <a:off x="3611500" y="1006275"/>
            <a:ext cx="3727952" cy="501700"/>
          </a:xfrm>
          <a:prstGeom prst="rect">
            <a:avLst/>
          </a:prstGeom>
        </p:spPr>
        <p:txBody>
          <a:bodyPr>
            <a:prstTxWarp prst="textPlain"/>
          </a:bodyPr>
          <a:lstStyle/>
          <a:p>
            <a:pPr lvl="0" algn="ctr"/>
            <a:r>
              <a:rPr b="0" i="0">
                <a:ln>
                  <a:noFill/>
                </a:ln>
                <a:solidFill>
                  <a:srgbClr val="000000"/>
                </a:solidFill>
                <a:latin typeface="Roboto;900"/>
              </a:rPr>
              <a:t>Exercise</a:t>
            </a:r>
          </a:p>
        </p:txBody>
      </p:sp>
      <p:sp>
        <p:nvSpPr>
          <p:cNvPr id="841" name="Google Shape;841;p58"/>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
        <p:nvSpPr>
          <p:cNvPr id="842" name="Google Shape;842;p58"/>
          <p:cNvSpPr txBox="1"/>
          <p:nvPr/>
        </p:nvSpPr>
        <p:spPr>
          <a:xfrm>
            <a:off x="3540550" y="1656425"/>
            <a:ext cx="4357200" cy="2673300"/>
          </a:xfrm>
          <a:prstGeom prst="rect">
            <a:avLst/>
          </a:prstGeom>
          <a:solidFill>
            <a:srgbClr val="F3F3F3"/>
          </a:solid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chemeClr val="dk2"/>
                </a:solidFill>
              </a:rPr>
              <a:t>Use the chart to write your first name in binary code:</a:t>
            </a:r>
            <a:endParaRPr b="1" i="1" sz="1800">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pic>
        <p:nvPicPr>
          <p:cNvPr descr="https://images.freeimg.net/rsynced_images/floor-floorboards.jpg" id="847" name="Google Shape;847;p5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48" name="Google Shape;848;p5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50" name="Google Shape;850;p5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51" name="Google Shape;851;p5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52" name="Google Shape;852;p5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53" name="Google Shape;853;p5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54" name="Google Shape;854;p5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55" name="Google Shape;855;p5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56" name="Google Shape;856;p59"/>
          <p:cNvSpPr/>
          <p:nvPr/>
        </p:nvSpPr>
        <p:spPr>
          <a:xfrm>
            <a:off x="905925" y="230075"/>
            <a:ext cx="6823295" cy="32686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a:t>
            </a:r>
            <a:br>
              <a:rPr b="0" i="0">
                <a:ln cap="flat" cmpd="sng" w="9525">
                  <a:solidFill>
                    <a:srgbClr val="FF0000"/>
                  </a:solidFill>
                  <a:prstDash val="solid"/>
                  <a:round/>
                  <a:headEnd len="sm" w="sm" type="none"/>
                  <a:tailEnd len="sm" w="sm" type="none"/>
                </a:ln>
                <a:solidFill>
                  <a:srgbClr val="000000"/>
                </a:solidFill>
                <a:latin typeface="Roboto;900"/>
              </a:rPr>
            </a:b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pic>
        <p:nvPicPr>
          <p:cNvPr descr="https://images.freeimg.net/rsynced_images/floor-floorboards.jpg" id="861" name="Google Shape;861;p6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62" name="Google Shape;862;p6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6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4" name="Google Shape;864;p6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65" name="Google Shape;865;p6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66" name="Google Shape;866;p6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67" name="Google Shape;867;p6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68" name="Google Shape;868;p6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69" name="Google Shape;869;p6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70" name="Google Shape;870;p6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71" name="Google Shape;871;p60"/>
          <p:cNvSpPr/>
          <p:nvPr/>
        </p:nvSpPr>
        <p:spPr>
          <a:xfrm>
            <a:off x="958725" y="9825"/>
            <a:ext cx="700681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Programming</a:t>
            </a:r>
          </a:p>
        </p:txBody>
      </p:sp>
      <p:sp>
        <p:nvSpPr>
          <p:cNvPr id="872" name="Google Shape;872;p60"/>
          <p:cNvSpPr txBox="1"/>
          <p:nvPr/>
        </p:nvSpPr>
        <p:spPr>
          <a:xfrm>
            <a:off x="1143050" y="1594400"/>
            <a:ext cx="6381600" cy="28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latin typeface="Roboto"/>
                <a:ea typeface="Roboto"/>
                <a:cs typeface="Roboto"/>
                <a:sym typeface="Roboto"/>
              </a:rPr>
              <a:t>Imagine you have a big box of colorful building blocks. Each block is like a little instruction for the computer to follow. When you put these blocks together in a certain order, they tell the computer what to do, just like when you follow the steps to build a tower with your blocks. </a:t>
            </a:r>
            <a:endParaRPr sz="2500">
              <a:latin typeface="Roboto"/>
              <a:ea typeface="Roboto"/>
              <a:cs typeface="Roboto"/>
              <a:sym typeface="Roboto"/>
            </a:endParaRPr>
          </a:p>
        </p:txBody>
      </p:sp>
      <p:sp>
        <p:nvSpPr>
          <p:cNvPr id="873" name="Google Shape;873;p60"/>
          <p:cNvSpPr/>
          <p:nvPr/>
        </p:nvSpPr>
        <p:spPr>
          <a:xfrm>
            <a:off x="1067675" y="956950"/>
            <a:ext cx="6160117" cy="637453"/>
          </a:xfrm>
          <a:prstGeom prst="rect">
            <a:avLst/>
          </a:prstGeom>
        </p:spPr>
        <p:txBody>
          <a:bodyPr>
            <a:prstTxWarp prst="textPlain"/>
          </a:bodyPr>
          <a:lstStyle/>
          <a:p>
            <a:pPr lvl="0" algn="ctr"/>
            <a:r>
              <a:rPr b="0" i="0">
                <a:ln>
                  <a:noFill/>
                </a:ln>
                <a:solidFill>
                  <a:srgbClr val="000000"/>
                </a:solidFill>
                <a:latin typeface="Roboto;900"/>
              </a:rPr>
              <a:t>What is Computer Programming?</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descr="https://images.freeimg.net/rsynced_images/floor-floorboards.jpg" id="878" name="Google Shape;878;p6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79" name="Google Shape;879;p6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6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81" name="Google Shape;881;p6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82" name="Google Shape;882;p6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83" name="Google Shape;883;p6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84" name="Google Shape;884;p6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85" name="Google Shape;885;p6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86" name="Google Shape;886;p6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87" name="Google Shape;887;p6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88" name="Google Shape;888;p61"/>
          <p:cNvSpPr/>
          <p:nvPr/>
        </p:nvSpPr>
        <p:spPr>
          <a:xfrm>
            <a:off x="958725" y="9825"/>
            <a:ext cx="700681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Programming</a:t>
            </a:r>
          </a:p>
        </p:txBody>
      </p:sp>
      <p:sp>
        <p:nvSpPr>
          <p:cNvPr id="889" name="Google Shape;889;p61"/>
          <p:cNvSpPr txBox="1"/>
          <p:nvPr/>
        </p:nvSpPr>
        <p:spPr>
          <a:xfrm>
            <a:off x="932338" y="1477175"/>
            <a:ext cx="7059600" cy="31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Now, these blocks are special because they're made for the computer. They tell it how to do things like play a game, draw a picture, or even talk to other computers far away. When you press a button on the computer or a tablet, it follows the instructions from these blocks to do what you want, like open a game or show a video.</a:t>
            </a:r>
            <a:endParaRPr sz="2500">
              <a:latin typeface="Roboto"/>
              <a:ea typeface="Roboto"/>
              <a:cs typeface="Roboto"/>
              <a:sym typeface="Roboto"/>
            </a:endParaRPr>
          </a:p>
        </p:txBody>
      </p:sp>
      <p:sp>
        <p:nvSpPr>
          <p:cNvPr id="890" name="Google Shape;890;p61"/>
          <p:cNvSpPr/>
          <p:nvPr/>
        </p:nvSpPr>
        <p:spPr>
          <a:xfrm>
            <a:off x="1067675" y="956950"/>
            <a:ext cx="6160117" cy="637453"/>
          </a:xfrm>
          <a:prstGeom prst="rect">
            <a:avLst/>
          </a:prstGeom>
        </p:spPr>
        <p:txBody>
          <a:bodyPr>
            <a:prstTxWarp prst="textPlain"/>
          </a:bodyPr>
          <a:lstStyle/>
          <a:p>
            <a:pPr lvl="0" algn="ctr"/>
            <a:r>
              <a:rPr b="0" i="0">
                <a:ln>
                  <a:noFill/>
                </a:ln>
                <a:solidFill>
                  <a:srgbClr val="000000"/>
                </a:solidFill>
                <a:latin typeface="Roboto;900"/>
              </a:rPr>
              <a:t>What is Computer Programming?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s://images.freeimg.net/rsynced_images/floor-floorboards.jpg" id="128" name="Google Shape;128;p1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9" name="Google Shape;129;p1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2" name="Google Shape;132;p1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3" name="Google Shape;133;p1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4" name="Google Shape;134;p1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35" name="Google Shape;135;p1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6" name="Google Shape;136;p1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7" name="Google Shape;137;p17"/>
          <p:cNvSpPr/>
          <p:nvPr/>
        </p:nvSpPr>
        <p:spPr>
          <a:xfrm>
            <a:off x="228576" y="837775"/>
            <a:ext cx="7333383" cy="19011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a:t>
            </a:r>
          </a:p>
        </p:txBody>
      </p:sp>
      <p:sp>
        <p:nvSpPr>
          <p:cNvPr id="138" name="Google Shape;138;p17"/>
          <p:cNvSpPr/>
          <p:nvPr/>
        </p:nvSpPr>
        <p:spPr>
          <a:xfrm>
            <a:off x="1156975" y="2830525"/>
            <a:ext cx="5652275" cy="6954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Between Humans</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pic>
        <p:nvPicPr>
          <p:cNvPr descr="https://images.freeimg.net/rsynced_images/floor-floorboards.jpg" id="895" name="Google Shape;895;p6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96" name="Google Shape;896;p6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6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98" name="Google Shape;898;p6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99" name="Google Shape;899;p6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00" name="Google Shape;900;p6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01" name="Google Shape;901;p6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902" name="Google Shape;902;p6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03" name="Google Shape;903;p6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04" name="Google Shape;904;p6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05" name="Google Shape;905;p62"/>
          <p:cNvSpPr/>
          <p:nvPr/>
        </p:nvSpPr>
        <p:spPr>
          <a:xfrm>
            <a:off x="958725" y="9825"/>
            <a:ext cx="700681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Programming</a:t>
            </a:r>
          </a:p>
        </p:txBody>
      </p:sp>
      <p:sp>
        <p:nvSpPr>
          <p:cNvPr id="906" name="Google Shape;906;p62"/>
          <p:cNvSpPr txBox="1"/>
          <p:nvPr/>
        </p:nvSpPr>
        <p:spPr>
          <a:xfrm>
            <a:off x="999650" y="1623525"/>
            <a:ext cx="4225200" cy="26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So, </a:t>
            </a:r>
            <a:r>
              <a:rPr b="1" i="1" lang="en" sz="2500">
                <a:latin typeface="Roboto"/>
                <a:ea typeface="Roboto"/>
                <a:cs typeface="Roboto"/>
                <a:sym typeface="Roboto"/>
              </a:rPr>
              <a:t>computer programs are like sets of instructions</a:t>
            </a:r>
            <a:r>
              <a:rPr lang="en" sz="2500">
                <a:latin typeface="Roboto"/>
                <a:ea typeface="Roboto"/>
                <a:cs typeface="Roboto"/>
                <a:sym typeface="Roboto"/>
              </a:rPr>
              <a:t> </a:t>
            </a:r>
            <a:r>
              <a:rPr b="1" i="1" lang="en" sz="2500">
                <a:latin typeface="Roboto"/>
                <a:ea typeface="Roboto"/>
                <a:cs typeface="Roboto"/>
                <a:sym typeface="Roboto"/>
              </a:rPr>
              <a:t>that tell the computer what to do</a:t>
            </a:r>
            <a:r>
              <a:rPr lang="en" sz="2500">
                <a:latin typeface="Roboto"/>
                <a:ea typeface="Roboto"/>
                <a:cs typeface="Roboto"/>
                <a:sym typeface="Roboto"/>
              </a:rPr>
              <a:t>, just like you use instructions to build something with your building blocks!</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
        <p:nvSpPr>
          <p:cNvPr id="907" name="Google Shape;907;p62"/>
          <p:cNvSpPr/>
          <p:nvPr/>
        </p:nvSpPr>
        <p:spPr>
          <a:xfrm>
            <a:off x="961363" y="923350"/>
            <a:ext cx="6160117" cy="637453"/>
          </a:xfrm>
          <a:prstGeom prst="rect">
            <a:avLst/>
          </a:prstGeom>
        </p:spPr>
        <p:txBody>
          <a:bodyPr>
            <a:prstTxWarp prst="textPlain"/>
          </a:bodyPr>
          <a:lstStyle/>
          <a:p>
            <a:pPr lvl="0" algn="ctr"/>
            <a:r>
              <a:rPr b="0" i="0">
                <a:ln>
                  <a:noFill/>
                </a:ln>
                <a:solidFill>
                  <a:srgbClr val="000000"/>
                </a:solidFill>
                <a:latin typeface="Roboto;900"/>
              </a:rPr>
              <a:t>What is Computer Programming?</a:t>
            </a:r>
          </a:p>
        </p:txBody>
      </p:sp>
      <p:sp>
        <p:nvSpPr>
          <p:cNvPr id="908" name="Google Shape;908;p62"/>
          <p:cNvSpPr txBox="1"/>
          <p:nvPr/>
        </p:nvSpPr>
        <p:spPr>
          <a:xfrm>
            <a:off x="5396100" y="1665088"/>
            <a:ext cx="2515500" cy="28323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400"/>
              <a:t>// Function to collect numbers from the user</a:t>
            </a:r>
            <a:endParaRPr b="1" sz="400"/>
          </a:p>
          <a:p>
            <a:pPr indent="0" lvl="0" marL="0" rtl="0" algn="l">
              <a:spcBef>
                <a:spcPts val="0"/>
              </a:spcBef>
              <a:spcAft>
                <a:spcPts val="0"/>
              </a:spcAft>
              <a:buNone/>
            </a:pPr>
            <a:r>
              <a:rPr b="1" lang="en" sz="400"/>
              <a:t>function collectNumbers() {</a:t>
            </a:r>
            <a:endParaRPr b="1" sz="400"/>
          </a:p>
          <a:p>
            <a:pPr indent="0" lvl="0" marL="0" rtl="0" algn="l">
              <a:spcBef>
                <a:spcPts val="0"/>
              </a:spcBef>
              <a:spcAft>
                <a:spcPts val="0"/>
              </a:spcAft>
              <a:buNone/>
            </a:pPr>
            <a:r>
              <a:rPr b="1" lang="en" sz="400"/>
              <a:t>    let numbers = [];</a:t>
            </a:r>
            <a:endParaRPr b="1" sz="400"/>
          </a:p>
          <a:p>
            <a:pPr indent="0" lvl="0" marL="0" rtl="0" algn="l">
              <a:spcBef>
                <a:spcPts val="0"/>
              </a:spcBef>
              <a:spcAft>
                <a:spcPts val="0"/>
              </a:spcAft>
              <a:buNone/>
            </a:pPr>
            <a:r>
              <a:rPr b="1" lang="en" sz="400"/>
              <a:t>    for (let i = 1; i &lt;= 4; i++) {</a:t>
            </a:r>
            <a:endParaRPr b="1" sz="400"/>
          </a:p>
          <a:p>
            <a:pPr indent="0" lvl="0" marL="0" rtl="0" algn="l">
              <a:spcBef>
                <a:spcPts val="0"/>
              </a:spcBef>
              <a:spcAft>
                <a:spcPts val="0"/>
              </a:spcAft>
              <a:buNone/>
            </a:pPr>
            <a:r>
              <a:rPr b="1" lang="en" sz="400"/>
              <a:t>        let input = prompt("Enter number " + i + ":");</a:t>
            </a:r>
            <a:endParaRPr b="1" sz="400"/>
          </a:p>
          <a:p>
            <a:pPr indent="0" lvl="0" marL="0" rtl="0" algn="l">
              <a:spcBef>
                <a:spcPts val="0"/>
              </a:spcBef>
              <a:spcAft>
                <a:spcPts val="0"/>
              </a:spcAft>
              <a:buNone/>
            </a:pPr>
            <a:r>
              <a:rPr b="1" lang="en" sz="400"/>
              <a:t>        let number = parseFloat(input);</a:t>
            </a:r>
            <a:endParaRPr b="1" sz="400"/>
          </a:p>
          <a:p>
            <a:pPr indent="0" lvl="0" marL="0" rtl="0" algn="l">
              <a:spcBef>
                <a:spcPts val="0"/>
              </a:spcBef>
              <a:spcAft>
                <a:spcPts val="0"/>
              </a:spcAft>
              <a:buNone/>
            </a:pPr>
            <a:r>
              <a:rPr b="1" lang="en" sz="400"/>
              <a:t>        if (!isNaN(number)) {</a:t>
            </a:r>
            <a:endParaRPr b="1" sz="400"/>
          </a:p>
          <a:p>
            <a:pPr indent="0" lvl="0" marL="0" rtl="0" algn="l">
              <a:spcBef>
                <a:spcPts val="0"/>
              </a:spcBef>
              <a:spcAft>
                <a:spcPts val="0"/>
              </a:spcAft>
              <a:buNone/>
            </a:pPr>
            <a:r>
              <a:rPr b="1" lang="en" sz="400"/>
              <a:t>            numbers.push(number);</a:t>
            </a:r>
            <a:endParaRPr b="1" sz="400"/>
          </a:p>
          <a:p>
            <a:pPr indent="0" lvl="0" marL="0" rtl="0" algn="l">
              <a:spcBef>
                <a:spcPts val="0"/>
              </a:spcBef>
              <a:spcAft>
                <a:spcPts val="0"/>
              </a:spcAft>
              <a:buNone/>
            </a:pPr>
            <a:r>
              <a:rPr b="1" lang="en" sz="400"/>
              <a:t>        } else {</a:t>
            </a:r>
            <a:endParaRPr b="1" sz="400"/>
          </a:p>
          <a:p>
            <a:pPr indent="0" lvl="0" marL="0" rtl="0" algn="l">
              <a:spcBef>
                <a:spcPts val="0"/>
              </a:spcBef>
              <a:spcAft>
                <a:spcPts val="0"/>
              </a:spcAft>
              <a:buNone/>
            </a:pPr>
            <a:r>
              <a:rPr b="1" lang="en" sz="400"/>
              <a:t>            alert("Invalid input. Please enter a valid number.");</a:t>
            </a:r>
            <a:endParaRPr b="1" sz="400"/>
          </a:p>
          <a:p>
            <a:pPr indent="0" lvl="0" marL="0" rtl="0" algn="l">
              <a:spcBef>
                <a:spcPts val="0"/>
              </a:spcBef>
              <a:spcAft>
                <a:spcPts val="0"/>
              </a:spcAft>
              <a:buNone/>
            </a:pPr>
            <a:r>
              <a:rPr b="1" lang="en" sz="400"/>
              <a:t>            return null;</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    return numbers;</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Function to calculate sum of numbers</a:t>
            </a:r>
            <a:endParaRPr b="1" sz="400"/>
          </a:p>
          <a:p>
            <a:pPr indent="0" lvl="0" marL="0" rtl="0" algn="l">
              <a:spcBef>
                <a:spcPts val="0"/>
              </a:spcBef>
              <a:spcAft>
                <a:spcPts val="0"/>
              </a:spcAft>
              <a:buNone/>
            </a:pPr>
            <a:r>
              <a:rPr b="1" lang="en" sz="400"/>
              <a:t>function calculateSum(numbers) {</a:t>
            </a:r>
            <a:endParaRPr b="1" sz="400"/>
          </a:p>
          <a:p>
            <a:pPr indent="0" lvl="0" marL="0" rtl="0" algn="l">
              <a:spcBef>
                <a:spcPts val="0"/>
              </a:spcBef>
              <a:spcAft>
                <a:spcPts val="0"/>
              </a:spcAft>
              <a:buNone/>
            </a:pPr>
            <a:r>
              <a:rPr b="1" lang="en" sz="400"/>
              <a:t>    let sum = 0;</a:t>
            </a:r>
            <a:endParaRPr b="1" sz="400"/>
          </a:p>
          <a:p>
            <a:pPr indent="0" lvl="0" marL="0" rtl="0" algn="l">
              <a:spcBef>
                <a:spcPts val="0"/>
              </a:spcBef>
              <a:spcAft>
                <a:spcPts val="0"/>
              </a:spcAft>
              <a:buNone/>
            </a:pPr>
            <a:r>
              <a:rPr b="1" lang="en" sz="400"/>
              <a:t>    for (let number of numbers) {</a:t>
            </a:r>
            <a:endParaRPr b="1" sz="400"/>
          </a:p>
          <a:p>
            <a:pPr indent="0" lvl="0" marL="0" rtl="0" algn="l">
              <a:spcBef>
                <a:spcPts val="0"/>
              </a:spcBef>
              <a:spcAft>
                <a:spcPts val="0"/>
              </a:spcAft>
              <a:buNone/>
            </a:pPr>
            <a:r>
              <a:rPr b="1" lang="en" sz="400"/>
              <a:t>        sum += number;</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    return sum;</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Function to calculate average of numbers</a:t>
            </a:r>
            <a:endParaRPr b="1" sz="400"/>
          </a:p>
          <a:p>
            <a:pPr indent="0" lvl="0" marL="0" rtl="0" algn="l">
              <a:spcBef>
                <a:spcPts val="0"/>
              </a:spcBef>
              <a:spcAft>
                <a:spcPts val="0"/>
              </a:spcAft>
              <a:buNone/>
            </a:pPr>
            <a:r>
              <a:rPr b="1" lang="en" sz="400"/>
              <a:t>function calculateAverage(numbers) {</a:t>
            </a:r>
            <a:endParaRPr b="1" sz="400"/>
          </a:p>
          <a:p>
            <a:pPr indent="0" lvl="0" marL="0" rtl="0" algn="l">
              <a:spcBef>
                <a:spcPts val="0"/>
              </a:spcBef>
              <a:spcAft>
                <a:spcPts val="0"/>
              </a:spcAft>
              <a:buNone/>
            </a:pPr>
            <a:r>
              <a:rPr b="1" lang="en" sz="400"/>
              <a:t>    let sum = calculateSum(numbers);</a:t>
            </a:r>
            <a:endParaRPr b="1" sz="400"/>
          </a:p>
          <a:p>
            <a:pPr indent="0" lvl="0" marL="0" rtl="0" algn="l">
              <a:spcBef>
                <a:spcPts val="0"/>
              </a:spcBef>
              <a:spcAft>
                <a:spcPts val="0"/>
              </a:spcAft>
              <a:buNone/>
            </a:pPr>
            <a:r>
              <a:rPr b="1" lang="en" sz="400"/>
              <a:t>    return sum / numbers.length;</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Main function</a:t>
            </a:r>
            <a:endParaRPr b="1" sz="400"/>
          </a:p>
          <a:p>
            <a:pPr indent="0" lvl="0" marL="0" rtl="0" algn="l">
              <a:spcBef>
                <a:spcPts val="0"/>
              </a:spcBef>
              <a:spcAft>
                <a:spcPts val="0"/>
              </a:spcAft>
              <a:buNone/>
            </a:pPr>
            <a:r>
              <a:rPr b="1" lang="en" sz="400"/>
              <a:t>function main() {</a:t>
            </a:r>
            <a:endParaRPr b="1" sz="400"/>
          </a:p>
          <a:p>
            <a:pPr indent="0" lvl="0" marL="0" rtl="0" algn="l">
              <a:spcBef>
                <a:spcPts val="0"/>
              </a:spcBef>
              <a:spcAft>
                <a:spcPts val="0"/>
              </a:spcAft>
              <a:buNone/>
            </a:pPr>
            <a:r>
              <a:rPr b="1" lang="en" sz="400"/>
              <a:t>    let numbers = collectNumbers();</a:t>
            </a:r>
            <a:endParaRPr b="1" sz="400"/>
          </a:p>
          <a:p>
            <a:pPr indent="0" lvl="0" marL="0" rtl="0" algn="l">
              <a:spcBef>
                <a:spcPts val="0"/>
              </a:spcBef>
              <a:spcAft>
                <a:spcPts val="0"/>
              </a:spcAft>
              <a:buNone/>
            </a:pPr>
            <a:r>
              <a:rPr b="1" lang="en" sz="400"/>
              <a:t>    if (numbers !== null) {</a:t>
            </a:r>
            <a:endParaRPr b="1" sz="400"/>
          </a:p>
          <a:p>
            <a:pPr indent="0" lvl="0" marL="0" rtl="0" algn="l">
              <a:spcBef>
                <a:spcPts val="0"/>
              </a:spcBef>
              <a:spcAft>
                <a:spcPts val="0"/>
              </a:spcAft>
              <a:buNone/>
            </a:pPr>
            <a:r>
              <a:rPr b="1" lang="en" sz="400"/>
              <a:t>        let sum = calculateSum(numbers);</a:t>
            </a:r>
            <a:endParaRPr b="1" sz="400"/>
          </a:p>
          <a:p>
            <a:pPr indent="0" lvl="0" marL="0" rtl="0" algn="l">
              <a:spcBef>
                <a:spcPts val="0"/>
              </a:spcBef>
              <a:spcAft>
                <a:spcPts val="0"/>
              </a:spcAft>
              <a:buNone/>
            </a:pPr>
            <a:r>
              <a:rPr b="1" lang="en" sz="400"/>
              <a:t>        let average = calculateAverage(numbers);</a:t>
            </a:r>
            <a:endParaRPr b="1" sz="400"/>
          </a:p>
          <a:p>
            <a:pPr indent="0" lvl="0" marL="0" rtl="0" algn="l">
              <a:spcBef>
                <a:spcPts val="0"/>
              </a:spcBef>
              <a:spcAft>
                <a:spcPts val="0"/>
              </a:spcAft>
              <a:buNone/>
            </a:pPr>
            <a:r>
              <a:rPr b="1" lang="en" sz="400"/>
              <a:t>        alert("Sum: " + sum + "\nAverage: " + average);</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Call the main function</a:t>
            </a:r>
            <a:endParaRPr b="1" sz="400"/>
          </a:p>
          <a:p>
            <a:pPr indent="0" lvl="0" marL="0" rtl="0" algn="l">
              <a:spcBef>
                <a:spcPts val="0"/>
              </a:spcBef>
              <a:spcAft>
                <a:spcPts val="0"/>
              </a:spcAft>
              <a:buNone/>
            </a:pPr>
            <a:r>
              <a:rPr b="1" lang="en" sz="400"/>
              <a:t>main();</a:t>
            </a:r>
            <a:endParaRPr b="1" sz="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descr="https://images.freeimg.net/rsynced_images/floor-floorboards.jpg" id="913" name="Google Shape;913;p6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14" name="Google Shape;914;p6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6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6" name="Google Shape;916;p6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17" name="Google Shape;917;p6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18" name="Google Shape;918;p6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19" name="Google Shape;919;p6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920" name="Google Shape;920;p6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21" name="Google Shape;921;p6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22" name="Google Shape;922;p63"/>
          <p:cNvSpPr/>
          <p:nvPr/>
        </p:nvSpPr>
        <p:spPr>
          <a:xfrm>
            <a:off x="847725" y="146300"/>
            <a:ext cx="7146354" cy="9201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Works Cited</a:t>
            </a:r>
          </a:p>
        </p:txBody>
      </p:sp>
      <p:sp>
        <p:nvSpPr>
          <p:cNvPr id="923" name="Google Shape;923;p63"/>
          <p:cNvSpPr txBox="1"/>
          <p:nvPr/>
        </p:nvSpPr>
        <p:spPr>
          <a:xfrm>
            <a:off x="982750" y="1289425"/>
            <a:ext cx="6760500" cy="25299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Roboto"/>
              <a:buAutoNum type="arabicPeriod"/>
            </a:pPr>
            <a:r>
              <a:rPr lang="en" sz="1800">
                <a:solidFill>
                  <a:srgbClr val="0D0D0D"/>
                </a:solidFill>
                <a:highlight>
                  <a:srgbClr val="FFFFFF"/>
                </a:highlight>
                <a:latin typeface="Roboto"/>
                <a:ea typeface="Roboto"/>
                <a:cs typeface="Roboto"/>
                <a:sym typeface="Roboto"/>
              </a:rPr>
              <a:t>OpenAI. 2024. ChatGPT (2023) Algorithms &amp; Programming. Retrieved from</a:t>
            </a:r>
            <a:r>
              <a:rPr lang="en" sz="1800">
                <a:solidFill>
                  <a:srgbClr val="0D0D0D"/>
                </a:solidFill>
                <a:highlight>
                  <a:srgbClr val="FFFFFF"/>
                </a:highlight>
                <a:uFill>
                  <a:noFill/>
                </a:uFill>
                <a:latin typeface="Roboto"/>
                <a:ea typeface="Roboto"/>
                <a:cs typeface="Roboto"/>
                <a:sym typeface="Roboto"/>
                <a:hlinkClick r:id="rId10">
                  <a:extLst>
                    <a:ext uri="{A12FA001-AC4F-418D-AE19-62706E023703}">
                      <ahyp:hlinkClr val="tx"/>
                    </a:ext>
                  </a:extLst>
                </a:hlinkClick>
              </a:rPr>
              <a:t> </a:t>
            </a:r>
            <a:r>
              <a:rPr lang="en" sz="1800">
                <a:solidFill>
                  <a:schemeClr val="hlink"/>
                </a:solidFill>
                <a:highlight>
                  <a:srgbClr val="FFFFFF"/>
                </a:highlight>
                <a:uFill>
                  <a:noFill/>
                </a:uFill>
                <a:latin typeface="Roboto"/>
                <a:ea typeface="Roboto"/>
                <a:cs typeface="Roboto"/>
                <a:sym typeface="Roboto"/>
                <a:hlinkClick r:id="rId11"/>
              </a:rPr>
              <a:t>https://www.openai.com/</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AutoNum type="arabicPeriod"/>
            </a:pPr>
            <a:r>
              <a:rPr lang="en" sz="1800" u="sng">
                <a:solidFill>
                  <a:schemeClr val="hlink"/>
                </a:solidFill>
                <a:latin typeface="Roboto"/>
                <a:ea typeface="Roboto"/>
                <a:cs typeface="Roboto"/>
                <a:sym typeface="Roboto"/>
                <a:hlinkClick r:id="rId12"/>
              </a:rPr>
              <a:t>What is Braille?</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AutoNum type="arabicPeriod"/>
            </a:pPr>
            <a:r>
              <a:rPr lang="en" sz="1800" u="sng">
                <a:solidFill>
                  <a:schemeClr val="hlink"/>
                </a:solidFill>
                <a:latin typeface="Roboto"/>
                <a:ea typeface="Roboto"/>
                <a:cs typeface="Roboto"/>
                <a:sym typeface="Roboto"/>
                <a:hlinkClick r:id="rId13"/>
              </a:rPr>
              <a:t>What is Sign Language?</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AutoNum type="arabicPeriod"/>
            </a:pPr>
            <a:r>
              <a:rPr lang="en" sz="1800" u="sng">
                <a:solidFill>
                  <a:schemeClr val="hlink"/>
                </a:solidFill>
                <a:latin typeface="Roboto"/>
                <a:ea typeface="Roboto"/>
                <a:cs typeface="Roboto"/>
                <a:sym typeface="Roboto"/>
                <a:hlinkClick r:id="rId14"/>
              </a:rPr>
              <a:t>What is ASCII?</a:t>
            </a:r>
            <a:endParaRPr sz="1800">
              <a:solidFill>
                <a:schemeClr val="dk2"/>
              </a:solidFill>
              <a:latin typeface="Roboto"/>
              <a:ea typeface="Roboto"/>
              <a:cs typeface="Roboto"/>
              <a:sym typeface="Roboto"/>
            </a:endParaRPr>
          </a:p>
          <a:p>
            <a:pPr indent="-342900" lvl="0" marL="457200" rtl="0" algn="l">
              <a:lnSpc>
                <a:spcPct val="150000"/>
              </a:lnSpc>
              <a:spcBef>
                <a:spcPts val="0"/>
              </a:spcBef>
              <a:spcAft>
                <a:spcPts val="0"/>
              </a:spcAft>
              <a:buClr>
                <a:schemeClr val="dk2"/>
              </a:buClr>
              <a:buSzPts val="1800"/>
              <a:buFont typeface="Roboto"/>
              <a:buAutoNum type="arabicPeriod"/>
            </a:pPr>
            <a:r>
              <a:rPr lang="en" sz="1800" u="sng">
                <a:solidFill>
                  <a:schemeClr val="hlink"/>
                </a:solidFill>
                <a:latin typeface="Roboto"/>
                <a:ea typeface="Roboto"/>
                <a:cs typeface="Roboto"/>
                <a:sym typeface="Roboto"/>
                <a:hlinkClick r:id="rId15"/>
              </a:rPr>
              <a:t>What is Binary Code?</a:t>
            </a:r>
            <a:endParaRPr sz="18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https://images.freeimg.net/rsynced_images/floor-floorboards.jpg" id="143" name="Google Shape;143;p1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4" name="Google Shape;144;p1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7" name="Google Shape;147;p1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8" name="Google Shape;148;p1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9" name="Google Shape;149;p1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50" name="Google Shape;150;p1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1" name="Google Shape;151;p1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52" name="Google Shape;152;p1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53" name="Google Shape;153;p18"/>
          <p:cNvSpPr txBox="1"/>
          <p:nvPr/>
        </p:nvSpPr>
        <p:spPr>
          <a:xfrm>
            <a:off x="847725" y="1113475"/>
            <a:ext cx="6756000" cy="3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People create ways to communicate with each other without speaking.</a:t>
            </a:r>
            <a:endParaRPr sz="3300">
              <a:latin typeface="Roboto"/>
              <a:ea typeface="Roboto"/>
              <a:cs typeface="Roboto"/>
              <a:sym typeface="Roboto"/>
            </a:endParaRPr>
          </a:p>
          <a:p>
            <a:pPr indent="0" lvl="0" marL="0" rtl="0" algn="l">
              <a:spcBef>
                <a:spcPts val="0"/>
              </a:spcBef>
              <a:spcAft>
                <a:spcPts val="0"/>
              </a:spcAft>
              <a:buNone/>
            </a:pPr>
            <a:r>
              <a:rPr lang="en" sz="3300">
                <a:latin typeface="Roboto"/>
                <a:ea typeface="Roboto"/>
                <a:cs typeface="Roboto"/>
                <a:sym typeface="Roboto"/>
              </a:rPr>
              <a:t> We have codes with </a:t>
            </a:r>
            <a:endParaRPr sz="3300">
              <a:latin typeface="Roboto"/>
              <a:ea typeface="Roboto"/>
              <a:cs typeface="Roboto"/>
              <a:sym typeface="Roboto"/>
            </a:endParaRPr>
          </a:p>
          <a:p>
            <a:pPr indent="0" lvl="0" marL="0" rtl="0" algn="l">
              <a:spcBef>
                <a:spcPts val="0"/>
              </a:spcBef>
              <a:spcAft>
                <a:spcPts val="0"/>
              </a:spcAft>
              <a:buNone/>
            </a:pPr>
            <a:r>
              <a:rPr i="1" lang="en" sz="3300">
                <a:latin typeface="Roboto Black"/>
                <a:ea typeface="Roboto Black"/>
                <a:cs typeface="Roboto Black"/>
                <a:sym typeface="Roboto Black"/>
              </a:rPr>
              <a:t>pictures </a:t>
            </a:r>
            <a:r>
              <a:rPr lang="en" sz="3300">
                <a:latin typeface="Roboto"/>
                <a:ea typeface="Roboto"/>
                <a:cs typeface="Roboto"/>
                <a:sym typeface="Roboto"/>
              </a:rPr>
              <a:t>and </a:t>
            </a:r>
            <a:r>
              <a:rPr i="1" lang="en" sz="3300">
                <a:latin typeface="Roboto Black"/>
                <a:ea typeface="Roboto Black"/>
                <a:cs typeface="Roboto Black"/>
                <a:sym typeface="Roboto Black"/>
              </a:rPr>
              <a:t>symbols</a:t>
            </a:r>
            <a:r>
              <a:rPr lang="en" sz="3300">
                <a:latin typeface="Roboto"/>
                <a:ea typeface="Roboto"/>
                <a:cs typeface="Roboto"/>
                <a:sym typeface="Roboto"/>
              </a:rPr>
              <a:t> </a:t>
            </a:r>
            <a:endParaRPr sz="3300">
              <a:latin typeface="Roboto"/>
              <a:ea typeface="Roboto"/>
              <a:cs typeface="Roboto"/>
              <a:sym typeface="Roboto"/>
            </a:endParaRPr>
          </a:p>
          <a:p>
            <a:pPr indent="0" lvl="0" marL="0" rtl="0" algn="l">
              <a:spcBef>
                <a:spcPts val="0"/>
              </a:spcBef>
              <a:spcAft>
                <a:spcPts val="0"/>
              </a:spcAft>
              <a:buNone/>
            </a:pPr>
            <a:r>
              <a:rPr lang="en" sz="3300">
                <a:latin typeface="Roboto"/>
                <a:ea typeface="Roboto"/>
                <a:cs typeface="Roboto"/>
                <a:sym typeface="Roboto"/>
              </a:rPr>
              <a:t>to share secret messages! </a:t>
            </a:r>
            <a:endParaRPr sz="3300">
              <a:latin typeface="Roboto"/>
              <a:ea typeface="Roboto"/>
              <a:cs typeface="Roboto"/>
              <a:sym typeface="Roboto"/>
            </a:endParaRPr>
          </a:p>
        </p:txBody>
      </p:sp>
      <p:pic>
        <p:nvPicPr>
          <p:cNvPr id="154" name="Google Shape;154;p18"/>
          <p:cNvPicPr preferRelativeResize="0"/>
          <p:nvPr/>
        </p:nvPicPr>
        <p:blipFill rotWithShape="1">
          <a:blip r:embed="rId10">
            <a:alphaModFix/>
          </a:blip>
          <a:srcRect b="0" l="10192" r="10367" t="42239"/>
          <a:stretch/>
        </p:blipFill>
        <p:spPr>
          <a:xfrm>
            <a:off x="5958975" y="2306975"/>
            <a:ext cx="1986300" cy="2189800"/>
          </a:xfrm>
          <a:prstGeom prst="rect">
            <a:avLst/>
          </a:prstGeom>
          <a:noFill/>
          <a:ln>
            <a:noFill/>
          </a:ln>
        </p:spPr>
      </p:pic>
      <p:sp>
        <p:nvSpPr>
          <p:cNvPr id="155" name="Google Shape;155;p18"/>
          <p:cNvSpPr txBox="1"/>
          <p:nvPr/>
        </p:nvSpPr>
        <p:spPr>
          <a:xfrm>
            <a:off x="6648950" y="2641525"/>
            <a:ext cx="620400" cy="1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a:t>
            </a:r>
            <a:endParaRPr>
              <a:solidFill>
                <a:schemeClr val="dk2"/>
              </a:solidFill>
            </a:endParaRPr>
          </a:p>
        </p:txBody>
      </p:sp>
      <p:sp>
        <p:nvSpPr>
          <p:cNvPr id="156" name="Google Shape;156;p18"/>
          <p:cNvSpPr/>
          <p:nvPr/>
        </p:nvSpPr>
        <p:spPr>
          <a:xfrm>
            <a:off x="905925"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https://images.freeimg.net/rsynced_images/floor-floorboards.jpg" id="161" name="Google Shape;161;p1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2" name="Google Shape;162;p1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4" name="Google Shape;164;p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5" name="Google Shape;165;p1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6" name="Google Shape;166;p1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7" name="Google Shape;167;p1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68" name="Google Shape;168;p1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9" name="Google Shape;169;p1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70" name="Google Shape;170;p1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71" name="Google Shape;171;p19"/>
          <p:cNvSpPr/>
          <p:nvPr/>
        </p:nvSpPr>
        <p:spPr>
          <a:xfrm>
            <a:off x="1025850" y="50175"/>
            <a:ext cx="6738225" cy="969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Writing Algorithms</a:t>
            </a:r>
          </a:p>
        </p:txBody>
      </p:sp>
      <p:sp>
        <p:nvSpPr>
          <p:cNvPr id="172" name="Google Shape;172;p19"/>
          <p:cNvSpPr txBox="1"/>
          <p:nvPr/>
        </p:nvSpPr>
        <p:spPr>
          <a:xfrm>
            <a:off x="905925" y="1635500"/>
            <a:ext cx="4762200" cy="28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3300">
                <a:solidFill>
                  <a:schemeClr val="dk1"/>
                </a:solidFill>
                <a:highlight>
                  <a:srgbClr val="FFFFFF"/>
                </a:highlight>
                <a:latin typeface="Roboto"/>
                <a:ea typeface="Roboto"/>
                <a:cs typeface="Roboto"/>
                <a:sym typeface="Roboto"/>
              </a:rPr>
              <a:t>P</a:t>
            </a:r>
            <a:r>
              <a:rPr b="1" i="1" lang="en" sz="3300">
                <a:solidFill>
                  <a:schemeClr val="dk1"/>
                </a:solidFill>
                <a:highlight>
                  <a:srgbClr val="FFFFFF"/>
                </a:highlight>
                <a:latin typeface="Roboto"/>
                <a:ea typeface="Roboto"/>
                <a:cs typeface="Roboto"/>
                <a:sym typeface="Roboto"/>
              </a:rPr>
              <a:t>ictographs</a:t>
            </a:r>
            <a:r>
              <a:rPr lang="en" sz="3300">
                <a:solidFill>
                  <a:schemeClr val="dk1"/>
                </a:solidFill>
                <a:highlight>
                  <a:srgbClr val="FFFFFF"/>
                </a:highlight>
                <a:latin typeface="Roboto"/>
                <a:ea typeface="Roboto"/>
                <a:cs typeface="Roboto"/>
                <a:sym typeface="Roboto"/>
              </a:rPr>
              <a:t> represent letters or words. </a:t>
            </a:r>
            <a:r>
              <a:rPr lang="en" sz="3300">
                <a:solidFill>
                  <a:schemeClr val="dk1"/>
                </a:solidFill>
                <a:latin typeface="Roboto"/>
                <a:ea typeface="Roboto"/>
                <a:cs typeface="Roboto"/>
                <a:sym typeface="Roboto"/>
              </a:rPr>
              <a:t>It is a graphical representation of data using symbols, icons, or pictures. </a:t>
            </a:r>
            <a:endParaRPr sz="3300">
              <a:solidFill>
                <a:schemeClr val="dk1"/>
              </a:solidFill>
              <a:latin typeface="Roboto"/>
              <a:ea typeface="Roboto"/>
              <a:cs typeface="Roboto"/>
              <a:sym typeface="Roboto"/>
            </a:endParaRPr>
          </a:p>
        </p:txBody>
      </p:sp>
      <p:sp>
        <p:nvSpPr>
          <p:cNvPr id="173" name="Google Shape;173;p19"/>
          <p:cNvSpPr/>
          <p:nvPr/>
        </p:nvSpPr>
        <p:spPr>
          <a:xfrm>
            <a:off x="956150" y="890900"/>
            <a:ext cx="2570449" cy="744601"/>
          </a:xfrm>
          <a:prstGeom prst="rect">
            <a:avLst/>
          </a:prstGeom>
        </p:spPr>
        <p:txBody>
          <a:bodyPr>
            <a:prstTxWarp prst="textPlain"/>
          </a:bodyPr>
          <a:lstStyle/>
          <a:p>
            <a:pPr lvl="0" algn="ctr"/>
            <a:r>
              <a:rPr b="0" i="0">
                <a:ln>
                  <a:noFill/>
                </a:ln>
                <a:solidFill>
                  <a:srgbClr val="000000"/>
                </a:solidFill>
                <a:latin typeface="Roboto;900"/>
              </a:rPr>
              <a:t>Pictographs</a:t>
            </a:r>
          </a:p>
        </p:txBody>
      </p:sp>
      <p:pic>
        <p:nvPicPr>
          <p:cNvPr id="174" name="Google Shape;174;p19"/>
          <p:cNvPicPr preferRelativeResize="0"/>
          <p:nvPr/>
        </p:nvPicPr>
        <p:blipFill>
          <a:blip r:embed="rId10">
            <a:alphaModFix/>
          </a:blip>
          <a:stretch>
            <a:fillRect/>
          </a:stretch>
        </p:blipFill>
        <p:spPr>
          <a:xfrm>
            <a:off x="5609950" y="1375250"/>
            <a:ext cx="2406750" cy="316310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https://images.freeimg.net/rsynced_images/floor-floorboards.jpg" id="179" name="Google Shape;179;p2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80" name="Google Shape;180;p2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3" name="Google Shape;183;p2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84" name="Google Shape;184;p2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85" name="Google Shape;185;p2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86" name="Google Shape;186;p2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87" name="Google Shape;187;p2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88" name="Google Shape;188;p2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89" name="Google Shape;189;p20"/>
          <p:cNvSpPr/>
          <p:nvPr/>
        </p:nvSpPr>
        <p:spPr>
          <a:xfrm>
            <a:off x="1025850" y="50175"/>
            <a:ext cx="6738225" cy="969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Writing Algorithms</a:t>
            </a:r>
          </a:p>
        </p:txBody>
      </p:sp>
      <p:pic>
        <p:nvPicPr>
          <p:cNvPr id="190" name="Google Shape;190;p20"/>
          <p:cNvPicPr preferRelativeResize="0"/>
          <p:nvPr/>
        </p:nvPicPr>
        <p:blipFill>
          <a:blip r:embed="rId10">
            <a:alphaModFix/>
          </a:blip>
          <a:stretch>
            <a:fillRect/>
          </a:stretch>
        </p:blipFill>
        <p:spPr>
          <a:xfrm>
            <a:off x="1025850" y="1099200"/>
            <a:ext cx="2701525" cy="3423012"/>
          </a:xfrm>
          <a:prstGeom prst="rect">
            <a:avLst/>
          </a:prstGeom>
          <a:noFill/>
          <a:ln cap="flat" cmpd="sng" w="38100">
            <a:solidFill>
              <a:schemeClr val="dk2"/>
            </a:solidFill>
            <a:prstDash val="solid"/>
            <a:round/>
            <a:headEnd len="sm" w="sm" type="none"/>
            <a:tailEnd len="sm" w="sm" type="none"/>
          </a:ln>
        </p:spPr>
      </p:pic>
      <p:sp>
        <p:nvSpPr>
          <p:cNvPr id="191" name="Google Shape;191;p20"/>
          <p:cNvSpPr txBox="1"/>
          <p:nvPr/>
        </p:nvSpPr>
        <p:spPr>
          <a:xfrm>
            <a:off x="3700950" y="999300"/>
            <a:ext cx="3823800" cy="12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Use the </a:t>
            </a:r>
            <a:r>
              <a:rPr lang="en" sz="2500">
                <a:latin typeface="Roboto"/>
                <a:ea typeface="Roboto"/>
                <a:cs typeface="Roboto"/>
                <a:sym typeface="Roboto"/>
              </a:rPr>
              <a:t>pictograph</a:t>
            </a:r>
            <a:r>
              <a:rPr lang="en" sz="2500">
                <a:latin typeface="Roboto"/>
                <a:ea typeface="Roboto"/>
                <a:cs typeface="Roboto"/>
                <a:sym typeface="Roboto"/>
              </a:rPr>
              <a:t> chart to decode the following message!</a:t>
            </a:r>
            <a:endParaRPr sz="2500">
              <a:latin typeface="Roboto"/>
              <a:ea typeface="Roboto"/>
              <a:cs typeface="Roboto"/>
              <a:sym typeface="Roboto"/>
            </a:endParaRPr>
          </a:p>
        </p:txBody>
      </p:sp>
      <p:sp>
        <p:nvSpPr>
          <p:cNvPr id="192" name="Google Shape;192;p20"/>
          <p:cNvSpPr txBox="1"/>
          <p:nvPr/>
        </p:nvSpPr>
        <p:spPr>
          <a:xfrm>
            <a:off x="3700950" y="2349788"/>
            <a:ext cx="4175400" cy="769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800">
                <a:solidFill>
                  <a:schemeClr val="dk1"/>
                </a:solidFill>
                <a:latin typeface="Calibri"/>
                <a:ea typeface="Calibri"/>
                <a:cs typeface="Calibri"/>
                <a:sym typeface="Calibri"/>
              </a:rPr>
              <a:t>ᐂ♝ᔞᐜᙇ┒𐅬⚈🀹𐅐</a:t>
            </a:r>
            <a:endParaRPr sz="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https://images.freeimg.net/rsynced_images/floor-floorboards.jpg" id="197" name="Google Shape;197;p2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98" name="Google Shape;198;p2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01" name="Google Shape;201;p2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02" name="Google Shape;202;p2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03" name="Google Shape;203;p2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04" name="Google Shape;204;p2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05" name="Google Shape;205;p2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06" name="Google Shape;206;p2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07" name="Google Shape;207;p21"/>
          <p:cNvSpPr txBox="1"/>
          <p:nvPr/>
        </p:nvSpPr>
        <p:spPr>
          <a:xfrm>
            <a:off x="1002050" y="1274775"/>
            <a:ext cx="6562800" cy="26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highlight>
                  <a:srgbClr val="FFFFFF"/>
                </a:highlight>
                <a:latin typeface="Roboto"/>
                <a:ea typeface="Roboto"/>
                <a:cs typeface="Roboto"/>
                <a:sym typeface="Roboto"/>
              </a:rPr>
              <a:t>Braille </a:t>
            </a:r>
            <a:r>
              <a:rPr lang="en" sz="3300">
                <a:highlight>
                  <a:srgbClr val="FFFFFF"/>
                </a:highlight>
                <a:latin typeface="Roboto"/>
                <a:ea typeface="Roboto"/>
                <a:cs typeface="Roboto"/>
                <a:sym typeface="Roboto"/>
              </a:rPr>
              <a:t>is a reading and writing system for </a:t>
            </a:r>
            <a:r>
              <a:rPr lang="en" sz="3300">
                <a:latin typeface="Roboto"/>
                <a:ea typeface="Roboto"/>
                <a:cs typeface="Roboto"/>
                <a:sym typeface="Roboto"/>
              </a:rPr>
              <a:t>blind and vision impaired people</a:t>
            </a:r>
            <a:r>
              <a:rPr lang="en" sz="3300">
                <a:highlight>
                  <a:srgbClr val="FFFFFF"/>
                </a:highlight>
                <a:latin typeface="Roboto"/>
                <a:ea typeface="Roboto"/>
                <a:cs typeface="Roboto"/>
                <a:sym typeface="Roboto"/>
              </a:rPr>
              <a:t>, made up of raised dots that can be 'read' by touch. </a:t>
            </a:r>
            <a:endParaRPr sz="3300">
              <a:latin typeface="Roboto"/>
              <a:ea typeface="Roboto"/>
              <a:cs typeface="Roboto"/>
              <a:sym typeface="Roboto"/>
            </a:endParaRPr>
          </a:p>
        </p:txBody>
      </p:sp>
      <p:sp>
        <p:nvSpPr>
          <p:cNvPr id="208" name="Google Shape;208;p21"/>
          <p:cNvSpPr/>
          <p:nvPr/>
        </p:nvSpPr>
        <p:spPr>
          <a:xfrm>
            <a:off x="905925" y="110050"/>
            <a:ext cx="7004503" cy="7808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Communication Between Humans</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