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Roboto Black"/>
      <p:bold r:id="rId55"/>
      <p:boldItalic r:id="rId56"/>
    </p:embeddedFont>
    <p:embeddedFont>
      <p:font typeface="Roboto"/>
      <p:regular r:id="rId57"/>
      <p:bold r:id="rId58"/>
      <p:italic r:id="rId59"/>
      <p:boldItalic r:id="rId60"/>
    </p:embeddedFont>
    <p:embeddedFont>
      <p:font typeface="Roboto Medium"/>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38215C-0539-4CE3-AE1D-6D7326489E1B}">
  <a:tblStyle styleId="{4C38215C-0539-4CE3-AE1D-6D7326489E1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Medium-bold.fntdata"/><Relationship Id="rId61" Type="http://schemas.openxmlformats.org/officeDocument/2006/relationships/font" Target="fonts/RobotoMedium-regular.fntdata"/><Relationship Id="rId20" Type="http://schemas.openxmlformats.org/officeDocument/2006/relationships/slide" Target="slides/slide14.xml"/><Relationship Id="rId64" Type="http://schemas.openxmlformats.org/officeDocument/2006/relationships/font" Target="fonts/RobotoMedium-boldItalic.fntdata"/><Relationship Id="rId63" Type="http://schemas.openxmlformats.org/officeDocument/2006/relationships/font" Target="fonts/RobotoMedium-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Roboto-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Black-bold.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oboto-regular.fntdata"/><Relationship Id="rId12" Type="http://schemas.openxmlformats.org/officeDocument/2006/relationships/slide" Target="slides/slide6.xml"/><Relationship Id="rId56" Type="http://schemas.openxmlformats.org/officeDocument/2006/relationships/font" Target="fonts/RobotoBlack-boldItalic.fntdata"/><Relationship Id="rId15" Type="http://schemas.openxmlformats.org/officeDocument/2006/relationships/slide" Target="slides/slide9.xml"/><Relationship Id="rId59" Type="http://schemas.openxmlformats.org/officeDocument/2006/relationships/font" Target="fonts/Roboto-italic.fntdata"/><Relationship Id="rId14" Type="http://schemas.openxmlformats.org/officeDocument/2006/relationships/slide" Target="slides/slide8.xml"/><Relationship Id="rId58" Type="http://schemas.openxmlformats.org/officeDocument/2006/relationships/font" Target="fonts/Roboto-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63cc187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63cc187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63cc187d0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63cc187d0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b63cc187d0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b63cc187d0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b63cc187d0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b63cc187d0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b63cc187d0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b63cc187d0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b63cc187d0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b63cc187d0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b7f98420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b7f98420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b63cc187d0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b63cc187d0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b63cc187d0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b63cc187d0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b7f984205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b7f984205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b63cc187d0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b63cc187d0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63cc187d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63cc187d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b63cc187d0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b63cc187d0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b63cc187d0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b63cc187d0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b63cc187d0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b63cc187d0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b63cc187d0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b63cc187d0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b63cc187d0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b63cc187d0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63cc187d0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b63cc187d0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b63cc187d0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b63cc187d0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b63cc187d0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b63cc187d0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b63cc187d0_0_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b63cc187d0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b63cc187d0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b63cc187d0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63cc187d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63cc187d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b63cc187d0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b63cc187d0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b63cc187d0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b63cc187d0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b63cc187d0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b63cc187d0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b63cc187d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b63cc187d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b63cc187d0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2b63cc187d0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b63cc187d0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2b63cc187d0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b662516f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b662516f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b7f984205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b7f984205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b662516fa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2b662516fa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b662516fa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2b662516fa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63cc187d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63cc187d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b662516fa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2b662516fa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b662516fa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2b662516fa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b662516fa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b662516fa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2b662516fa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2b662516fa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b662516fa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2b662516fa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b662516faa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2b662516fa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2b662516fa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2b662516fa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2b662516faa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2b662516fa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2b662516faa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2b662516faa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63cc187d0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63cc187d0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63cc187d0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63cc187d0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b63cc187d0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b63cc187d0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63cc187d0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63cc187d0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63cc187d0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b63cc187d0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6.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1.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0"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17.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18.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19.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25.jp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5.png"/><Relationship Id="rId13" Type="http://schemas.openxmlformats.org/officeDocument/2006/relationships/hyperlink" Target="https://publicdomainvectors.org/photos/laptop.png" TargetMode="External"/><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6.png"/><Relationship Id="rId17" Type="http://schemas.openxmlformats.org/officeDocument/2006/relationships/image" Target="../media/image26.jpg"/><Relationship Id="rId16" Type="http://schemas.openxmlformats.org/officeDocument/2006/relationships/image" Target="../media/image7.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18" Type="http://schemas.openxmlformats.org/officeDocument/2006/relationships/image" Target="../media/image2.pn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8.jpg"/></Relationships>
</file>

<file path=ppt/slides/_rels/slide20.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1.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22.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23.xml.rels><?xml version="1.0" encoding="UTF-8" standalone="yes"?><Relationships xmlns="http://schemas.openxmlformats.org/package/2006/relationships"><Relationship Id="rId11" Type="http://schemas.openxmlformats.org/officeDocument/2006/relationships/image" Target="../media/image12.jpg"/><Relationship Id="rId10" Type="http://schemas.openxmlformats.org/officeDocument/2006/relationships/hyperlink" Target="http://www.youtube.com/watch?v=bY5OfBrBg1M"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4.xml.rels><?xml version="1.0" encoding="UTF-8" standalone="yes"?><Relationships xmlns="http://schemas.openxmlformats.org/package/2006/relationships"><Relationship Id="rId10" Type="http://schemas.openxmlformats.org/officeDocument/2006/relationships/image" Target="../media/image23.jp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26.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27.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28.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29.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1.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3.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9.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34.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0.jpg"/><Relationship Id="rId9" Type="http://schemas.openxmlformats.org/officeDocument/2006/relationships/hyperlink" Target="https://publicdomainvectors.org/photos/Pflanze-coloured.png" TargetMode="External"/><Relationship Id="rId5" Type="http://schemas.openxmlformats.org/officeDocument/2006/relationships/hyperlink" Target="https://images.freeimg.net/rsynced_images/floor-floorboards.jpg" TargetMode="External"/><Relationship Id="rId6" Type="http://schemas.openxmlformats.org/officeDocument/2006/relationships/image" Target="../media/image1.jpg"/><Relationship Id="rId7" Type="http://schemas.openxmlformats.org/officeDocument/2006/relationships/hyperlink" Target="https://cdn.pixabay.com/photo/2012/04/14/13/46/clock-33989_960_720.png" TargetMode="External"/><Relationship Id="rId8"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1" Type="http://schemas.openxmlformats.org/officeDocument/2006/relationships/slide" Target="/ppt/slides/slide25.xml"/><Relationship Id="rId10" Type="http://schemas.openxmlformats.org/officeDocument/2006/relationships/slide" Target="/ppt/slides/slide13.xml"/><Relationship Id="rId13" Type="http://schemas.openxmlformats.org/officeDocument/2006/relationships/slide" Target="/ppt/slides/slide32.xml"/><Relationship Id="rId12" Type="http://schemas.openxmlformats.org/officeDocument/2006/relationships/slide" Target="/ppt/slides/slide30.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slide" Target="/ppt/slides/slide5.xml"/><Relationship Id="rId15" Type="http://schemas.openxmlformats.org/officeDocument/2006/relationships/image" Target="../media/image2.png"/><Relationship Id="rId14" Type="http://schemas.openxmlformats.org/officeDocument/2006/relationships/slide" Target="/ppt/slides/slide35.xm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6.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48.xml.rels><?xml version="1.0" encoding="UTF-8" standalone="yes"?><Relationships xmlns="http://schemas.openxmlformats.org/package/2006/relationships"><Relationship Id="rId11" Type="http://schemas.openxmlformats.org/officeDocument/2006/relationships/hyperlink" Target="https://youtu.be/kM9ASKAni_s" TargetMode="External"/><Relationship Id="rId10" Type="http://schemas.openxmlformats.org/officeDocument/2006/relationships/hyperlink" Target="https://techterms.com/" TargetMode="External"/><Relationship Id="rId13" Type="http://schemas.openxmlformats.org/officeDocument/2006/relationships/hyperlink" Target="https://youtu.be/IhlXtBNNuKs" TargetMode="External"/><Relationship Id="rId12" Type="http://schemas.openxmlformats.org/officeDocument/2006/relationships/hyperlink" Target="https://www.youtube.com/watch?v=bY5OfBrBg1M" TargetMode="External"/><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14" Type="http://schemas.openxmlformats.org/officeDocument/2006/relationships/hyperlink" Target="https://openai.com/" TargetMode="Externa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4.png"/><Relationship Id="rId7" Type="http://schemas.openxmlformats.org/officeDocument/2006/relationships/hyperlink" Target="https://publicdomainvectors.org/photos/Pflanze-coloured.png" TargetMode="External"/><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8.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_rels/slide9.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4.png"/><Relationship Id="rId8" Type="http://schemas.openxmlformats.org/officeDocument/2006/relationships/hyperlink" Target="https://publicdomainvectors.org/photos/Pflanze-coloured.p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1293279" y="1261100"/>
            <a:ext cx="6034071" cy="3148750"/>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2251275" y="1657700"/>
            <a:ext cx="3967800" cy="11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8.1.2 Networks </a:t>
            </a:r>
            <a:endParaRPr sz="27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&amp;</a:t>
            </a:r>
            <a:r>
              <a:rPr lang="en" sz="2700">
                <a:solidFill>
                  <a:srgbClr val="FFFFFF"/>
                </a:solidFill>
                <a:latin typeface="Roboto Black"/>
                <a:ea typeface="Roboto Black"/>
                <a:cs typeface="Roboto Black"/>
                <a:sym typeface="Roboto Black"/>
              </a:rPr>
              <a:t> The Internet</a:t>
            </a:r>
            <a:endParaRPr sz="27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NI</a:t>
            </a:r>
            <a:endParaRPr sz="11000">
              <a:solidFill>
                <a:srgbClr val="FFFFFF"/>
              </a:solidFill>
              <a:latin typeface="Roboto Black"/>
              <a:ea typeface="Roboto Black"/>
              <a:cs typeface="Roboto Black"/>
              <a:sym typeface="Roboto Black"/>
            </a:endParaRPr>
          </a:p>
        </p:txBody>
      </p:sp>
      <p:sp>
        <p:nvSpPr>
          <p:cNvPr id="60" name="Google Shape;60;p13"/>
          <p:cNvSpPr txBox="1"/>
          <p:nvPr/>
        </p:nvSpPr>
        <p:spPr>
          <a:xfrm>
            <a:off x="8008675" y="32550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 name="Google Shape;62;p13"/>
          <p:cNvPicPr preferRelativeResize="0"/>
          <p:nvPr/>
        </p:nvPicPr>
        <p:blipFill>
          <a:blip r:embed="rId5">
            <a:alphaModFix/>
          </a:blip>
          <a:stretch>
            <a:fillRect/>
          </a:stretch>
        </p:blipFill>
        <p:spPr>
          <a:xfrm>
            <a:off x="0" y="4663225"/>
            <a:ext cx="7959875"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https://images.freeimg.net/rsynced_images/floor-floorboards.jpg" id="207" name="Google Shape;207;p2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08" name="Google Shape;208;p2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11" name="Google Shape;211;p2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12" name="Google Shape;212;p2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13" name="Google Shape;213;p2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14" name="Google Shape;214;p2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15" name="Google Shape;215;p2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16" name="Google Shape;216;p22"/>
          <p:cNvSpPr/>
          <p:nvPr/>
        </p:nvSpPr>
        <p:spPr>
          <a:xfrm>
            <a:off x="956450" y="50"/>
            <a:ext cx="7229720" cy="9563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Hardware</a:t>
            </a:r>
          </a:p>
        </p:txBody>
      </p:sp>
      <p:sp>
        <p:nvSpPr>
          <p:cNvPr id="217" name="Google Shape;217;p22"/>
          <p:cNvSpPr txBox="1"/>
          <p:nvPr/>
        </p:nvSpPr>
        <p:spPr>
          <a:xfrm>
            <a:off x="1019500" y="1071575"/>
            <a:ext cx="48243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800"/>
              </a:spcAft>
              <a:buClr>
                <a:schemeClr val="dk1"/>
              </a:buClr>
              <a:buSzPts val="1100"/>
              <a:buFont typeface="Arial"/>
              <a:buNone/>
            </a:pPr>
            <a:r>
              <a:rPr b="1" lang="en" sz="3300">
                <a:latin typeface="Roboto"/>
                <a:ea typeface="Roboto"/>
                <a:cs typeface="Roboto"/>
                <a:sym typeface="Roboto"/>
              </a:rPr>
              <a:t>Hardware </a:t>
            </a:r>
            <a:r>
              <a:rPr lang="en" sz="3300">
                <a:latin typeface="Roboto"/>
                <a:ea typeface="Roboto"/>
                <a:cs typeface="Roboto"/>
                <a:sym typeface="Roboto"/>
              </a:rPr>
              <a:t> is </a:t>
            </a:r>
            <a:r>
              <a:rPr i="1" lang="en" sz="3300">
                <a:latin typeface="Roboto"/>
                <a:ea typeface="Roboto"/>
                <a:cs typeface="Roboto"/>
                <a:sym typeface="Roboto"/>
              </a:rPr>
              <a:t>all of the </a:t>
            </a:r>
            <a:r>
              <a:rPr b="1" lang="en" sz="3300">
                <a:latin typeface="Roboto"/>
                <a:ea typeface="Roboto"/>
                <a:cs typeface="Roboto"/>
                <a:sym typeface="Roboto"/>
              </a:rPr>
              <a:t>physical equipment</a:t>
            </a:r>
            <a:r>
              <a:rPr lang="en" sz="3300">
                <a:latin typeface="Roboto"/>
                <a:ea typeface="Roboto"/>
                <a:cs typeface="Roboto"/>
                <a:sym typeface="Roboto"/>
              </a:rPr>
              <a:t> (inside and outside) t</a:t>
            </a:r>
            <a:r>
              <a:rPr i="1" lang="en" sz="3300">
                <a:latin typeface="Roboto"/>
                <a:ea typeface="Roboto"/>
                <a:cs typeface="Roboto"/>
                <a:sym typeface="Roboto"/>
              </a:rPr>
              <a:t>hat makes up a computer system.</a:t>
            </a:r>
            <a:r>
              <a:rPr lang="en" sz="3300">
                <a:latin typeface="Roboto"/>
                <a:ea typeface="Roboto"/>
                <a:cs typeface="Roboto"/>
                <a:sym typeface="Roboto"/>
              </a:rPr>
              <a:t> If you can touch it, its hardware!</a:t>
            </a:r>
            <a:endParaRPr sz="3300">
              <a:latin typeface="Roboto"/>
              <a:ea typeface="Roboto"/>
              <a:cs typeface="Roboto"/>
              <a:sym typeface="Roboto"/>
            </a:endParaRPr>
          </a:p>
        </p:txBody>
      </p:sp>
      <p:pic>
        <p:nvPicPr>
          <p:cNvPr id="218" name="Google Shape;218;p22"/>
          <p:cNvPicPr preferRelativeResize="0"/>
          <p:nvPr/>
        </p:nvPicPr>
        <p:blipFill>
          <a:blip r:embed="rId10">
            <a:alphaModFix/>
          </a:blip>
          <a:stretch>
            <a:fillRect/>
          </a:stretch>
        </p:blipFill>
        <p:spPr>
          <a:xfrm>
            <a:off x="5665075" y="1391875"/>
            <a:ext cx="2521100" cy="265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3"/>
          <p:cNvPicPr preferRelativeResize="0"/>
          <p:nvPr/>
        </p:nvPicPr>
        <p:blipFill>
          <a:blip r:embed="rId3">
            <a:alphaModFix/>
          </a:blip>
          <a:stretch>
            <a:fillRect/>
          </a:stretch>
        </p:blipFill>
        <p:spPr>
          <a:xfrm>
            <a:off x="5204025" y="1131348"/>
            <a:ext cx="3173525" cy="3245901"/>
          </a:xfrm>
          <a:prstGeom prst="rect">
            <a:avLst/>
          </a:prstGeom>
          <a:noFill/>
          <a:ln>
            <a:noFill/>
          </a:ln>
        </p:spPr>
      </p:pic>
      <p:pic>
        <p:nvPicPr>
          <p:cNvPr descr="https://images.freeimg.net/rsynced_images/floor-floorboards.jpg" id="224" name="Google Shape;224;p2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25" name="Google Shape;225;p2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7" name="Google Shape;227;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28" name="Google Shape;228;p2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29" name="Google Shape;229;p2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30" name="Google Shape;230;p2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31" name="Google Shape;231;p23"/>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232" name="Google Shape;232;p2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33" name="Google Shape;233;p23"/>
          <p:cNvSpPr/>
          <p:nvPr/>
        </p:nvSpPr>
        <p:spPr>
          <a:xfrm>
            <a:off x="905925" y="50"/>
            <a:ext cx="7310745" cy="90687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Software</a:t>
            </a:r>
          </a:p>
        </p:txBody>
      </p:sp>
      <p:sp>
        <p:nvSpPr>
          <p:cNvPr id="234" name="Google Shape;234;p23"/>
          <p:cNvSpPr txBox="1"/>
          <p:nvPr/>
        </p:nvSpPr>
        <p:spPr>
          <a:xfrm>
            <a:off x="905925" y="971450"/>
            <a:ext cx="47511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800"/>
              </a:spcAft>
              <a:buNone/>
            </a:pPr>
            <a:r>
              <a:rPr b="1" lang="en" sz="3300">
                <a:latin typeface="Roboto"/>
                <a:ea typeface="Roboto"/>
                <a:cs typeface="Roboto"/>
                <a:sym typeface="Roboto"/>
              </a:rPr>
              <a:t>Software</a:t>
            </a:r>
            <a:r>
              <a:rPr lang="en" sz="3300">
                <a:latin typeface="Roboto"/>
                <a:ea typeface="Roboto"/>
                <a:cs typeface="Roboto"/>
                <a:sym typeface="Roboto"/>
              </a:rPr>
              <a:t> are </a:t>
            </a:r>
            <a:r>
              <a:rPr i="1" lang="en" sz="3300">
                <a:latin typeface="Roboto"/>
                <a:ea typeface="Roboto"/>
                <a:cs typeface="Roboto"/>
                <a:sym typeface="Roboto"/>
              </a:rPr>
              <a:t>the </a:t>
            </a:r>
            <a:r>
              <a:rPr lang="en" sz="3300">
                <a:latin typeface="Roboto"/>
                <a:ea typeface="Roboto"/>
                <a:cs typeface="Roboto"/>
                <a:sym typeface="Roboto"/>
              </a:rPr>
              <a:t>programs that manage the computer and complete tasks for users like you.</a:t>
            </a:r>
            <a:endParaRPr sz="33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https://images.freeimg.net/rsynced_images/floor-floorboards.jpg" id="239" name="Google Shape;239;p2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40" name="Google Shape;240;p2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2" name="Google Shape;242;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43" name="Google Shape;243;p2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44" name="Google Shape;244;p2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45" name="Google Shape;245;p2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46" name="Google Shape;246;p2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47" name="Google Shape;247;p2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48" name="Google Shape;248;p24"/>
          <p:cNvSpPr/>
          <p:nvPr/>
        </p:nvSpPr>
        <p:spPr>
          <a:xfrm>
            <a:off x="1129276" y="69813"/>
            <a:ext cx="6974201" cy="8975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a:t>
            </a:r>
          </a:p>
        </p:txBody>
      </p:sp>
      <p:sp>
        <p:nvSpPr>
          <p:cNvPr id="249" name="Google Shape;249;p24"/>
          <p:cNvSpPr txBox="1"/>
          <p:nvPr/>
        </p:nvSpPr>
        <p:spPr>
          <a:xfrm>
            <a:off x="1129275" y="1120375"/>
            <a:ext cx="62595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800"/>
              </a:spcAft>
              <a:buNone/>
            </a:pPr>
            <a:r>
              <a:rPr lang="en" sz="4200">
                <a:solidFill>
                  <a:schemeClr val="dk1"/>
                </a:solidFill>
                <a:latin typeface="Roboto"/>
                <a:ea typeface="Roboto"/>
                <a:cs typeface="Roboto"/>
                <a:sym typeface="Roboto"/>
              </a:rPr>
              <a:t>You need both hardware and software in order to have a operable computer system!</a:t>
            </a:r>
            <a:endParaRPr sz="42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https://images.freeimg.net/rsynced_images/floor-floorboards.jpg" id="254" name="Google Shape;254;p2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55" name="Google Shape;255;p2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58" name="Google Shape;258;p2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59" name="Google Shape;259;p2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60" name="Google Shape;260;p2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61" name="Google Shape;261;p2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62" name="Google Shape;262;p2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63" name="Google Shape;263;p25"/>
          <p:cNvSpPr/>
          <p:nvPr/>
        </p:nvSpPr>
        <p:spPr>
          <a:xfrm>
            <a:off x="171050" y="1007385"/>
            <a:ext cx="7421634" cy="18304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Network</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https://images.freeimg.net/rsynced_images/floor-floorboards.jpg" id="268" name="Google Shape;268;p2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69" name="Google Shape;269;p2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1" name="Google Shape;271;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72" name="Google Shape;272;p2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73" name="Google Shape;273;p2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74" name="Google Shape;274;p2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75" name="Google Shape;275;p2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76" name="Google Shape;276;p2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77" name="Google Shape;277;p26"/>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278" name="Google Shape;278;p26"/>
          <p:cNvSpPr txBox="1"/>
          <p:nvPr/>
        </p:nvSpPr>
        <p:spPr>
          <a:xfrm>
            <a:off x="1130500" y="924050"/>
            <a:ext cx="65055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Roboto"/>
                <a:ea typeface="Roboto"/>
                <a:cs typeface="Roboto"/>
                <a:sym typeface="Roboto"/>
              </a:rPr>
              <a:t>I</a:t>
            </a:r>
            <a:r>
              <a:rPr lang="en" sz="3300">
                <a:latin typeface="Roboto"/>
                <a:ea typeface="Roboto"/>
                <a:cs typeface="Roboto"/>
                <a:sym typeface="Roboto"/>
              </a:rPr>
              <a:t>magine you have a bunch of friends. You all like to talk to each other and share your toys. Your friends live in different houses and in different towns. </a:t>
            </a:r>
            <a:endParaRPr sz="33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https://images.freeimg.net/rsynced_images/floor-floorboards.jpg" id="283" name="Google Shape;283;p2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84" name="Google Shape;284;p2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6" name="Google Shape;286;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87" name="Google Shape;287;p2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88" name="Google Shape;288;p2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89" name="Google Shape;289;p2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290" name="Google Shape;290;p2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91" name="Google Shape;291;p2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92" name="Google Shape;292;p27"/>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293" name="Google Shape;293;p27"/>
          <p:cNvSpPr txBox="1"/>
          <p:nvPr/>
        </p:nvSpPr>
        <p:spPr>
          <a:xfrm>
            <a:off x="1019250" y="924038"/>
            <a:ext cx="65055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Roboto"/>
                <a:ea typeface="Roboto"/>
                <a:cs typeface="Roboto"/>
                <a:sym typeface="Roboto"/>
              </a:rPr>
              <a:t>Think of the houses that your friends live in as </a:t>
            </a:r>
            <a:r>
              <a:rPr b="1" lang="en" sz="3300">
                <a:latin typeface="Roboto"/>
                <a:ea typeface="Roboto"/>
                <a:cs typeface="Roboto"/>
                <a:sym typeface="Roboto"/>
              </a:rPr>
              <a:t>computers</a:t>
            </a:r>
            <a:r>
              <a:rPr lang="en" sz="3300">
                <a:latin typeface="Roboto"/>
                <a:ea typeface="Roboto"/>
                <a:cs typeface="Roboto"/>
                <a:sym typeface="Roboto"/>
              </a:rPr>
              <a:t>. Think about the roads you travel to get to their houses as </a:t>
            </a:r>
            <a:r>
              <a:rPr b="1" lang="en" sz="3300">
                <a:latin typeface="Roboto"/>
                <a:ea typeface="Roboto"/>
                <a:cs typeface="Roboto"/>
                <a:sym typeface="Roboto"/>
              </a:rPr>
              <a:t>connections</a:t>
            </a:r>
            <a:r>
              <a:rPr lang="en" sz="3300">
                <a:latin typeface="Roboto"/>
                <a:ea typeface="Roboto"/>
                <a:cs typeface="Roboto"/>
                <a:sym typeface="Roboto"/>
              </a:rPr>
              <a:t>. </a:t>
            </a:r>
            <a:endParaRPr sz="33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https://images.freeimg.net/rsynced_images/floor-floorboards.jpg" id="298" name="Google Shape;298;p2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99" name="Google Shape;299;p2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1" name="Google Shape;301;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02" name="Google Shape;302;p2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03" name="Google Shape;303;p2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04" name="Google Shape;304;p2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05" name="Google Shape;305;p2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06" name="Google Shape;306;p2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07" name="Google Shape;307;p28"/>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08" name="Google Shape;308;p28"/>
          <p:cNvSpPr txBox="1"/>
          <p:nvPr/>
        </p:nvSpPr>
        <p:spPr>
          <a:xfrm>
            <a:off x="996225" y="924050"/>
            <a:ext cx="3786600" cy="304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latin typeface="Roboto"/>
                <a:ea typeface="Roboto"/>
                <a:cs typeface="Roboto"/>
                <a:sym typeface="Roboto"/>
              </a:rPr>
              <a:t>A </a:t>
            </a:r>
            <a:r>
              <a:rPr b="1" lang="en" sz="3100">
                <a:latin typeface="Roboto"/>
                <a:ea typeface="Roboto"/>
                <a:cs typeface="Roboto"/>
                <a:sym typeface="Roboto"/>
              </a:rPr>
              <a:t>computer network</a:t>
            </a:r>
            <a:r>
              <a:rPr lang="en" sz="3100">
                <a:latin typeface="Roboto"/>
                <a:ea typeface="Roboto"/>
                <a:cs typeface="Roboto"/>
                <a:sym typeface="Roboto"/>
              </a:rPr>
              <a:t> is like a big </a:t>
            </a:r>
            <a:r>
              <a:rPr b="1" i="1" lang="en" sz="3100">
                <a:latin typeface="Roboto"/>
                <a:ea typeface="Roboto"/>
                <a:cs typeface="Roboto"/>
                <a:sym typeface="Roboto"/>
              </a:rPr>
              <a:t>map</a:t>
            </a:r>
            <a:r>
              <a:rPr lang="en" sz="3100">
                <a:latin typeface="Roboto"/>
                <a:ea typeface="Roboto"/>
                <a:cs typeface="Roboto"/>
                <a:sym typeface="Roboto"/>
              </a:rPr>
              <a:t> that shows all the roads (</a:t>
            </a:r>
            <a:r>
              <a:rPr b="1" lang="en" sz="3100">
                <a:latin typeface="Roboto"/>
                <a:ea typeface="Roboto"/>
                <a:cs typeface="Roboto"/>
                <a:sym typeface="Roboto"/>
              </a:rPr>
              <a:t>connections</a:t>
            </a:r>
            <a:r>
              <a:rPr lang="en" sz="3100">
                <a:latin typeface="Roboto"/>
                <a:ea typeface="Roboto"/>
                <a:cs typeface="Roboto"/>
                <a:sym typeface="Roboto"/>
              </a:rPr>
              <a:t>) </a:t>
            </a:r>
            <a:r>
              <a:rPr b="1" i="1" lang="en" sz="3100">
                <a:latin typeface="Roboto"/>
                <a:ea typeface="Roboto"/>
                <a:cs typeface="Roboto"/>
                <a:sym typeface="Roboto"/>
              </a:rPr>
              <a:t>between</a:t>
            </a:r>
            <a:r>
              <a:rPr lang="en" sz="3100">
                <a:latin typeface="Roboto"/>
                <a:ea typeface="Roboto"/>
                <a:cs typeface="Roboto"/>
                <a:sym typeface="Roboto"/>
              </a:rPr>
              <a:t> the houses (</a:t>
            </a:r>
            <a:r>
              <a:rPr b="1" lang="en" sz="3100">
                <a:latin typeface="Roboto"/>
                <a:ea typeface="Roboto"/>
                <a:cs typeface="Roboto"/>
                <a:sym typeface="Roboto"/>
              </a:rPr>
              <a:t>computers</a:t>
            </a:r>
            <a:r>
              <a:rPr lang="en" sz="3100">
                <a:latin typeface="Roboto"/>
                <a:ea typeface="Roboto"/>
                <a:cs typeface="Roboto"/>
                <a:sym typeface="Roboto"/>
              </a:rPr>
              <a:t>). </a:t>
            </a:r>
            <a:endParaRPr sz="3100">
              <a:latin typeface="Roboto"/>
              <a:ea typeface="Roboto"/>
              <a:cs typeface="Roboto"/>
              <a:sym typeface="Roboto"/>
            </a:endParaRPr>
          </a:p>
        </p:txBody>
      </p:sp>
      <p:pic>
        <p:nvPicPr>
          <p:cNvPr id="309" name="Google Shape;309;p28"/>
          <p:cNvPicPr preferRelativeResize="0"/>
          <p:nvPr/>
        </p:nvPicPr>
        <p:blipFill>
          <a:blip r:embed="rId10">
            <a:alphaModFix/>
          </a:blip>
          <a:stretch>
            <a:fillRect/>
          </a:stretch>
        </p:blipFill>
        <p:spPr>
          <a:xfrm>
            <a:off x="4572000" y="842900"/>
            <a:ext cx="3342525" cy="33041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29"/>
          <p:cNvPicPr preferRelativeResize="0"/>
          <p:nvPr/>
        </p:nvPicPr>
        <p:blipFill rotWithShape="1">
          <a:blip r:embed="rId3">
            <a:alphaModFix/>
          </a:blip>
          <a:srcRect b="15202" l="0" r="0" t="-4472"/>
          <a:stretch/>
        </p:blipFill>
        <p:spPr>
          <a:xfrm>
            <a:off x="5548525" y="781050"/>
            <a:ext cx="2966824" cy="3402075"/>
          </a:xfrm>
          <a:prstGeom prst="rect">
            <a:avLst/>
          </a:prstGeom>
          <a:noFill/>
          <a:ln>
            <a:noFill/>
          </a:ln>
        </p:spPr>
      </p:pic>
      <p:pic>
        <p:nvPicPr>
          <p:cNvPr descr="https://images.freeimg.net/rsynced_images/floor-floorboards.jpg" id="315" name="Google Shape;315;p2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16" name="Google Shape;316;p2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8" name="Google Shape;318;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19" name="Google Shape;319;p2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20" name="Google Shape;320;p2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21" name="Google Shape;321;p2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22" name="Google Shape;322;p29"/>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323" name="Google Shape;323;p2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24" name="Google Shape;324;p29"/>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25" name="Google Shape;325;p29"/>
          <p:cNvSpPr txBox="1"/>
          <p:nvPr/>
        </p:nvSpPr>
        <p:spPr>
          <a:xfrm>
            <a:off x="905925" y="781050"/>
            <a:ext cx="48117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Roboto"/>
                <a:ea typeface="Roboto"/>
                <a:cs typeface="Roboto"/>
                <a:sym typeface="Roboto"/>
              </a:rPr>
              <a:t>W</a:t>
            </a:r>
            <a:r>
              <a:rPr lang="en" sz="3300">
                <a:latin typeface="Roboto"/>
                <a:ea typeface="Roboto"/>
                <a:cs typeface="Roboto"/>
                <a:sym typeface="Roboto"/>
              </a:rPr>
              <a:t>hen your friends want to share or play a game, they </a:t>
            </a:r>
            <a:r>
              <a:rPr b="1" i="1" lang="en" sz="3300">
                <a:latin typeface="Roboto"/>
                <a:ea typeface="Roboto"/>
                <a:cs typeface="Roboto"/>
                <a:sym typeface="Roboto"/>
              </a:rPr>
              <a:t>use</a:t>
            </a:r>
            <a:r>
              <a:rPr lang="en" sz="3300">
                <a:latin typeface="Roboto"/>
                <a:ea typeface="Roboto"/>
                <a:cs typeface="Roboto"/>
                <a:sym typeface="Roboto"/>
              </a:rPr>
              <a:t> these roads (</a:t>
            </a:r>
            <a:r>
              <a:rPr b="1" i="1" lang="en" sz="3300">
                <a:latin typeface="Roboto"/>
                <a:ea typeface="Roboto"/>
                <a:cs typeface="Roboto"/>
                <a:sym typeface="Roboto"/>
              </a:rPr>
              <a:t>connections</a:t>
            </a:r>
            <a:r>
              <a:rPr lang="en" sz="3300">
                <a:latin typeface="Roboto"/>
                <a:ea typeface="Roboto"/>
                <a:cs typeface="Roboto"/>
                <a:sym typeface="Roboto"/>
              </a:rPr>
              <a:t>) t</a:t>
            </a:r>
            <a:r>
              <a:rPr b="1" i="1" lang="en" sz="3300">
                <a:latin typeface="Roboto"/>
                <a:ea typeface="Roboto"/>
                <a:cs typeface="Roboto"/>
                <a:sym typeface="Roboto"/>
              </a:rPr>
              <a:t>o send messages</a:t>
            </a:r>
            <a:r>
              <a:rPr lang="en" sz="3300">
                <a:latin typeface="Roboto"/>
                <a:ea typeface="Roboto"/>
                <a:cs typeface="Roboto"/>
                <a:sym typeface="Roboto"/>
              </a:rPr>
              <a:t> back and forth between their houses (</a:t>
            </a:r>
            <a:r>
              <a:rPr b="1" i="1" lang="en" sz="3300">
                <a:latin typeface="Roboto"/>
                <a:ea typeface="Roboto"/>
                <a:cs typeface="Roboto"/>
                <a:sym typeface="Roboto"/>
              </a:rPr>
              <a:t>computers</a:t>
            </a:r>
            <a:r>
              <a:rPr lang="en" sz="3300">
                <a:latin typeface="Roboto"/>
                <a:ea typeface="Roboto"/>
                <a:cs typeface="Roboto"/>
                <a:sym typeface="Roboto"/>
              </a:rPr>
              <a:t>). </a:t>
            </a:r>
            <a:endParaRPr sz="33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30"/>
          <p:cNvPicPr preferRelativeResize="0"/>
          <p:nvPr/>
        </p:nvPicPr>
        <p:blipFill rotWithShape="1">
          <a:blip r:embed="rId3">
            <a:alphaModFix/>
          </a:blip>
          <a:srcRect b="15202" l="0" r="0" t="-4472"/>
          <a:stretch/>
        </p:blipFill>
        <p:spPr>
          <a:xfrm>
            <a:off x="5548525" y="781050"/>
            <a:ext cx="2966824" cy="3402075"/>
          </a:xfrm>
          <a:prstGeom prst="rect">
            <a:avLst/>
          </a:prstGeom>
          <a:noFill/>
          <a:ln>
            <a:noFill/>
          </a:ln>
        </p:spPr>
      </p:pic>
      <p:pic>
        <p:nvPicPr>
          <p:cNvPr descr="https://images.freeimg.net/rsynced_images/floor-floorboards.jpg" id="331" name="Google Shape;331;p3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32" name="Google Shape;332;p3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4" name="Google Shape;334;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35" name="Google Shape;335;p3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36" name="Google Shape;336;p3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37" name="Google Shape;337;p3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38" name="Google Shape;338;p3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339" name="Google Shape;339;p3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40" name="Google Shape;340;p30"/>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41" name="Google Shape;341;p30"/>
          <p:cNvSpPr txBox="1"/>
          <p:nvPr/>
        </p:nvSpPr>
        <p:spPr>
          <a:xfrm>
            <a:off x="905925" y="924050"/>
            <a:ext cx="48117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latin typeface="Roboto"/>
                <a:ea typeface="Roboto"/>
                <a:cs typeface="Roboto"/>
                <a:sym typeface="Roboto"/>
              </a:rPr>
              <a:t>Computers pass information to each other through network connections.</a:t>
            </a:r>
            <a:r>
              <a:rPr lang="en" sz="3300">
                <a:latin typeface="Roboto"/>
                <a:ea typeface="Roboto"/>
                <a:cs typeface="Roboto"/>
                <a:sym typeface="Roboto"/>
              </a:rPr>
              <a:t> </a:t>
            </a:r>
            <a:endParaRPr sz="33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https://images.freeimg.net/rsynced_images/floor-floorboards.jpg" id="346" name="Google Shape;346;p3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47" name="Google Shape;347;p3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9" name="Google Shape;349;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50" name="Google Shape;350;p3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51" name="Google Shape;351;p3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52" name="Google Shape;352;p3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53" name="Google Shape;353;p3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54" name="Google Shape;354;p3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55" name="Google Shape;355;p31"/>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56" name="Google Shape;356;p31"/>
          <p:cNvSpPr txBox="1"/>
          <p:nvPr/>
        </p:nvSpPr>
        <p:spPr>
          <a:xfrm>
            <a:off x="879563" y="950375"/>
            <a:ext cx="52986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Roboto"/>
                <a:ea typeface="Roboto"/>
                <a:cs typeface="Roboto"/>
                <a:sym typeface="Roboto"/>
              </a:rPr>
              <a:t>The </a:t>
            </a:r>
            <a:r>
              <a:rPr b="1" i="1" lang="en" sz="2600">
                <a:latin typeface="Roboto"/>
                <a:ea typeface="Roboto"/>
                <a:cs typeface="Roboto"/>
                <a:sym typeface="Roboto"/>
              </a:rPr>
              <a:t>more</a:t>
            </a:r>
            <a:r>
              <a:rPr lang="en" sz="2600">
                <a:latin typeface="Roboto"/>
                <a:ea typeface="Roboto"/>
                <a:cs typeface="Roboto"/>
                <a:sym typeface="Roboto"/>
              </a:rPr>
              <a:t> roads (</a:t>
            </a:r>
            <a:r>
              <a:rPr b="1" i="1" lang="en" sz="2600">
                <a:latin typeface="Roboto"/>
                <a:ea typeface="Roboto"/>
                <a:cs typeface="Roboto"/>
                <a:sym typeface="Roboto"/>
              </a:rPr>
              <a:t>connections) there are and the faster</a:t>
            </a:r>
            <a:r>
              <a:rPr lang="en" sz="2600">
                <a:latin typeface="Roboto"/>
                <a:ea typeface="Roboto"/>
                <a:cs typeface="Roboto"/>
                <a:sym typeface="Roboto"/>
              </a:rPr>
              <a:t> they are, the quicker your friends can share and play together! That's what computer networks do—they help </a:t>
            </a:r>
            <a:r>
              <a:rPr b="1" lang="en" sz="2600">
                <a:latin typeface="Roboto"/>
                <a:ea typeface="Roboto"/>
                <a:cs typeface="Roboto"/>
                <a:sym typeface="Roboto"/>
              </a:rPr>
              <a:t>computers talk and share stuff with each other, no matter where they are</a:t>
            </a:r>
            <a:r>
              <a:rPr lang="en" sz="2600">
                <a:latin typeface="Roboto"/>
                <a:ea typeface="Roboto"/>
                <a:cs typeface="Roboto"/>
                <a:sym typeface="Roboto"/>
              </a:rPr>
              <a:t>!</a:t>
            </a:r>
            <a:endParaRPr sz="2600">
              <a:latin typeface="Roboto"/>
              <a:ea typeface="Roboto"/>
              <a:cs typeface="Roboto"/>
              <a:sym typeface="Roboto"/>
            </a:endParaRPr>
          </a:p>
        </p:txBody>
      </p:sp>
      <p:pic>
        <p:nvPicPr>
          <p:cNvPr id="357" name="Google Shape;357;p31"/>
          <p:cNvPicPr preferRelativeResize="0"/>
          <p:nvPr/>
        </p:nvPicPr>
        <p:blipFill>
          <a:blip r:embed="rId10">
            <a:alphaModFix/>
          </a:blip>
          <a:stretch>
            <a:fillRect/>
          </a:stretch>
        </p:blipFill>
        <p:spPr>
          <a:xfrm>
            <a:off x="6081575" y="2154625"/>
            <a:ext cx="1832724" cy="1832724"/>
          </a:xfrm>
          <a:prstGeom prst="rect">
            <a:avLst/>
          </a:prstGeom>
          <a:noFill/>
          <a:ln>
            <a:noFill/>
          </a:ln>
        </p:spPr>
      </p:pic>
      <p:pic>
        <p:nvPicPr>
          <p:cNvPr id="358" name="Google Shape;358;p31"/>
          <p:cNvPicPr preferRelativeResize="0"/>
          <p:nvPr/>
        </p:nvPicPr>
        <p:blipFill>
          <a:blip r:embed="rId11">
            <a:alphaModFix/>
          </a:blip>
          <a:stretch>
            <a:fillRect/>
          </a:stretch>
        </p:blipFill>
        <p:spPr>
          <a:xfrm>
            <a:off x="6831099" y="2281725"/>
            <a:ext cx="285651" cy="282301"/>
          </a:xfrm>
          <a:prstGeom prst="rect">
            <a:avLst/>
          </a:prstGeom>
          <a:noFill/>
          <a:ln>
            <a:noFill/>
          </a:ln>
        </p:spPr>
      </p:pic>
      <p:pic>
        <p:nvPicPr>
          <p:cNvPr id="359" name="Google Shape;359;p31"/>
          <p:cNvPicPr preferRelativeResize="0"/>
          <p:nvPr/>
        </p:nvPicPr>
        <p:blipFill>
          <a:blip r:embed="rId11">
            <a:alphaModFix/>
          </a:blip>
          <a:stretch>
            <a:fillRect/>
          </a:stretch>
        </p:blipFill>
        <p:spPr>
          <a:xfrm>
            <a:off x="7083137" y="2324125"/>
            <a:ext cx="285651" cy="282301"/>
          </a:xfrm>
          <a:prstGeom prst="rect">
            <a:avLst/>
          </a:prstGeom>
          <a:noFill/>
          <a:ln>
            <a:noFill/>
          </a:ln>
        </p:spPr>
      </p:pic>
      <p:pic>
        <p:nvPicPr>
          <p:cNvPr id="360" name="Google Shape;360;p31"/>
          <p:cNvPicPr preferRelativeResize="0"/>
          <p:nvPr/>
        </p:nvPicPr>
        <p:blipFill>
          <a:blip r:embed="rId11">
            <a:alphaModFix/>
          </a:blip>
          <a:stretch>
            <a:fillRect/>
          </a:stretch>
        </p:blipFill>
        <p:spPr>
          <a:xfrm>
            <a:off x="7110785" y="2621713"/>
            <a:ext cx="230349" cy="282301"/>
          </a:xfrm>
          <a:prstGeom prst="rect">
            <a:avLst/>
          </a:prstGeom>
          <a:noFill/>
          <a:ln>
            <a:noFill/>
          </a:ln>
        </p:spPr>
      </p:pic>
      <p:pic>
        <p:nvPicPr>
          <p:cNvPr id="361" name="Google Shape;361;p31"/>
          <p:cNvPicPr preferRelativeResize="0"/>
          <p:nvPr/>
        </p:nvPicPr>
        <p:blipFill>
          <a:blip r:embed="rId11">
            <a:alphaModFix/>
          </a:blip>
          <a:stretch>
            <a:fillRect/>
          </a:stretch>
        </p:blipFill>
        <p:spPr>
          <a:xfrm>
            <a:off x="7435824" y="2821850"/>
            <a:ext cx="230352" cy="227649"/>
          </a:xfrm>
          <a:prstGeom prst="rect">
            <a:avLst/>
          </a:prstGeom>
          <a:noFill/>
          <a:ln>
            <a:noFill/>
          </a:ln>
        </p:spPr>
      </p:pic>
      <p:pic>
        <p:nvPicPr>
          <p:cNvPr id="362" name="Google Shape;362;p31"/>
          <p:cNvPicPr preferRelativeResize="0"/>
          <p:nvPr/>
        </p:nvPicPr>
        <p:blipFill>
          <a:blip r:embed="rId11">
            <a:alphaModFix/>
          </a:blip>
          <a:stretch>
            <a:fillRect/>
          </a:stretch>
        </p:blipFill>
        <p:spPr>
          <a:xfrm>
            <a:off x="7292949" y="2502422"/>
            <a:ext cx="285651" cy="282301"/>
          </a:xfrm>
          <a:prstGeom prst="rect">
            <a:avLst/>
          </a:prstGeom>
          <a:noFill/>
          <a:ln>
            <a:noFill/>
          </a:ln>
        </p:spPr>
      </p:pic>
      <p:pic>
        <p:nvPicPr>
          <p:cNvPr id="363" name="Google Shape;363;p31"/>
          <p:cNvPicPr preferRelativeResize="0"/>
          <p:nvPr/>
        </p:nvPicPr>
        <p:blipFill>
          <a:blip r:embed="rId11">
            <a:alphaModFix/>
          </a:blip>
          <a:stretch>
            <a:fillRect/>
          </a:stretch>
        </p:blipFill>
        <p:spPr>
          <a:xfrm>
            <a:off x="7083124" y="3518710"/>
            <a:ext cx="285674" cy="282326"/>
          </a:xfrm>
          <a:prstGeom prst="rect">
            <a:avLst/>
          </a:prstGeom>
          <a:noFill/>
          <a:ln>
            <a:noFill/>
          </a:ln>
        </p:spPr>
      </p:pic>
      <p:pic>
        <p:nvPicPr>
          <p:cNvPr id="364" name="Google Shape;364;p31"/>
          <p:cNvPicPr preferRelativeResize="0"/>
          <p:nvPr/>
        </p:nvPicPr>
        <p:blipFill>
          <a:blip r:embed="rId11">
            <a:alphaModFix/>
          </a:blip>
          <a:stretch>
            <a:fillRect/>
          </a:stretch>
        </p:blipFill>
        <p:spPr>
          <a:xfrm>
            <a:off x="7435824" y="3086625"/>
            <a:ext cx="230352" cy="227649"/>
          </a:xfrm>
          <a:prstGeom prst="rect">
            <a:avLst/>
          </a:prstGeom>
          <a:noFill/>
          <a:ln>
            <a:noFill/>
          </a:ln>
        </p:spPr>
      </p:pic>
      <p:pic>
        <p:nvPicPr>
          <p:cNvPr id="365" name="Google Shape;365;p31"/>
          <p:cNvPicPr preferRelativeResize="0"/>
          <p:nvPr/>
        </p:nvPicPr>
        <p:blipFill>
          <a:blip r:embed="rId11">
            <a:alphaModFix/>
          </a:blip>
          <a:stretch>
            <a:fillRect/>
          </a:stretch>
        </p:blipFill>
        <p:spPr>
          <a:xfrm>
            <a:off x="7320599" y="3325000"/>
            <a:ext cx="230352" cy="227649"/>
          </a:xfrm>
          <a:prstGeom prst="rect">
            <a:avLst/>
          </a:prstGeom>
          <a:noFill/>
          <a:ln>
            <a:noFill/>
          </a:ln>
        </p:spPr>
      </p:pic>
      <p:pic>
        <p:nvPicPr>
          <p:cNvPr id="366" name="Google Shape;366;p31"/>
          <p:cNvPicPr preferRelativeResize="0"/>
          <p:nvPr/>
        </p:nvPicPr>
        <p:blipFill>
          <a:blip r:embed="rId11">
            <a:alphaModFix/>
          </a:blip>
          <a:stretch>
            <a:fillRect/>
          </a:stretch>
        </p:blipFill>
        <p:spPr>
          <a:xfrm>
            <a:off x="6216999" y="3059297"/>
            <a:ext cx="285674" cy="282326"/>
          </a:xfrm>
          <a:prstGeom prst="rect">
            <a:avLst/>
          </a:prstGeom>
          <a:noFill/>
          <a:ln>
            <a:noFill/>
          </a:ln>
        </p:spPr>
      </p:pic>
      <p:pic>
        <p:nvPicPr>
          <p:cNvPr id="367" name="Google Shape;367;p31"/>
          <p:cNvPicPr preferRelativeResize="0"/>
          <p:nvPr/>
        </p:nvPicPr>
        <p:blipFill>
          <a:blip r:embed="rId11">
            <a:alphaModFix/>
          </a:blip>
          <a:stretch>
            <a:fillRect/>
          </a:stretch>
        </p:blipFill>
        <p:spPr>
          <a:xfrm>
            <a:off x="6330649" y="3325010"/>
            <a:ext cx="285674" cy="282326"/>
          </a:xfrm>
          <a:prstGeom prst="rect">
            <a:avLst/>
          </a:prstGeom>
          <a:noFill/>
          <a:ln>
            <a:noFill/>
          </a:ln>
        </p:spPr>
      </p:pic>
      <p:pic>
        <p:nvPicPr>
          <p:cNvPr id="368" name="Google Shape;368;p31"/>
          <p:cNvPicPr preferRelativeResize="0"/>
          <p:nvPr/>
        </p:nvPicPr>
        <p:blipFill>
          <a:blip r:embed="rId11">
            <a:alphaModFix/>
          </a:blip>
          <a:stretch>
            <a:fillRect/>
          </a:stretch>
        </p:blipFill>
        <p:spPr>
          <a:xfrm>
            <a:off x="6545424" y="3575860"/>
            <a:ext cx="285674" cy="282326"/>
          </a:xfrm>
          <a:prstGeom prst="rect">
            <a:avLst/>
          </a:prstGeom>
          <a:noFill/>
          <a:ln>
            <a:noFill/>
          </a:ln>
        </p:spPr>
      </p:pic>
      <p:pic>
        <p:nvPicPr>
          <p:cNvPr id="369" name="Google Shape;369;p31"/>
          <p:cNvPicPr preferRelativeResize="0"/>
          <p:nvPr/>
        </p:nvPicPr>
        <p:blipFill>
          <a:blip r:embed="rId11">
            <a:alphaModFix/>
          </a:blip>
          <a:stretch>
            <a:fillRect/>
          </a:stretch>
        </p:blipFill>
        <p:spPr>
          <a:xfrm>
            <a:off x="6768799" y="3204385"/>
            <a:ext cx="285674" cy="282326"/>
          </a:xfrm>
          <a:prstGeom prst="rect">
            <a:avLst/>
          </a:prstGeom>
          <a:noFill/>
          <a:ln>
            <a:noFill/>
          </a:ln>
        </p:spPr>
      </p:pic>
      <p:pic>
        <p:nvPicPr>
          <p:cNvPr id="370" name="Google Shape;370;p31"/>
          <p:cNvPicPr preferRelativeResize="0"/>
          <p:nvPr/>
        </p:nvPicPr>
        <p:blipFill>
          <a:blip r:embed="rId11">
            <a:alphaModFix/>
          </a:blip>
          <a:stretch>
            <a:fillRect/>
          </a:stretch>
        </p:blipFill>
        <p:spPr>
          <a:xfrm>
            <a:off x="6259749" y="2767172"/>
            <a:ext cx="285674" cy="282326"/>
          </a:xfrm>
          <a:prstGeom prst="rect">
            <a:avLst/>
          </a:prstGeom>
          <a:noFill/>
          <a:ln>
            <a:noFill/>
          </a:ln>
        </p:spPr>
      </p:pic>
      <p:pic>
        <p:nvPicPr>
          <p:cNvPr id="371" name="Google Shape;371;p31"/>
          <p:cNvPicPr preferRelativeResize="0"/>
          <p:nvPr/>
        </p:nvPicPr>
        <p:blipFill>
          <a:blip r:embed="rId11">
            <a:alphaModFix/>
          </a:blip>
          <a:stretch>
            <a:fillRect/>
          </a:stretch>
        </p:blipFill>
        <p:spPr>
          <a:xfrm>
            <a:off x="6216999" y="2370147"/>
            <a:ext cx="285674" cy="282326"/>
          </a:xfrm>
          <a:prstGeom prst="rect">
            <a:avLst/>
          </a:prstGeom>
          <a:noFill/>
          <a:ln>
            <a:noFill/>
          </a:ln>
        </p:spPr>
      </p:pic>
      <p:pic>
        <p:nvPicPr>
          <p:cNvPr id="372" name="Google Shape;372;p31"/>
          <p:cNvPicPr preferRelativeResize="0"/>
          <p:nvPr/>
        </p:nvPicPr>
        <p:blipFill>
          <a:blip r:embed="rId11">
            <a:alphaModFix/>
          </a:blip>
          <a:stretch>
            <a:fillRect/>
          </a:stretch>
        </p:blipFill>
        <p:spPr>
          <a:xfrm>
            <a:off x="6533374" y="2652472"/>
            <a:ext cx="285674" cy="282326"/>
          </a:xfrm>
          <a:prstGeom prst="rect">
            <a:avLst/>
          </a:prstGeom>
          <a:noFill/>
          <a:ln>
            <a:noFill/>
          </a:ln>
        </p:spPr>
      </p:pic>
      <p:pic>
        <p:nvPicPr>
          <p:cNvPr id="373" name="Google Shape;373;p31"/>
          <p:cNvPicPr preferRelativeResize="0"/>
          <p:nvPr/>
        </p:nvPicPr>
        <p:blipFill>
          <a:blip r:embed="rId11">
            <a:alphaModFix/>
          </a:blip>
          <a:stretch>
            <a:fillRect/>
          </a:stretch>
        </p:blipFill>
        <p:spPr>
          <a:xfrm>
            <a:off x="6588374" y="2370147"/>
            <a:ext cx="285674" cy="282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417812" y="69550"/>
            <a:ext cx="5528738" cy="2303775"/>
          </a:xfrm>
          <a:prstGeom prst="rect">
            <a:avLst/>
          </a:prstGeom>
          <a:noFill/>
          <a:ln>
            <a:noFill/>
          </a:ln>
        </p:spPr>
      </p:pic>
      <p:sp>
        <p:nvSpPr>
          <p:cNvPr id="73" name="Google Shape;73;p14"/>
          <p:cNvSpPr txBox="1"/>
          <p:nvPr/>
        </p:nvSpPr>
        <p:spPr>
          <a:xfrm>
            <a:off x="1608775" y="6955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74" name="Google Shape;74;p14"/>
          <p:cNvSpPr txBox="1"/>
          <p:nvPr/>
        </p:nvSpPr>
        <p:spPr>
          <a:xfrm>
            <a:off x="1608775" y="448875"/>
            <a:ext cx="52272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Technology:</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8.1.2.NI.1: </a:t>
            </a:r>
            <a:r>
              <a:rPr lang="en" sz="1200">
                <a:solidFill>
                  <a:srgbClr val="FFFFFF"/>
                </a:solidFill>
                <a:latin typeface="Roboto"/>
                <a:ea typeface="Roboto"/>
                <a:cs typeface="Roboto"/>
                <a:sym typeface="Roboto"/>
              </a:rPr>
              <a:t>Model and describe how individuals use computers to connect to other individuals, places, information, and ideas through a network. </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8.1.2.NI.2: </a:t>
            </a:r>
            <a:r>
              <a:rPr lang="en" sz="1200">
                <a:solidFill>
                  <a:srgbClr val="FFFFFF"/>
                </a:solidFill>
                <a:latin typeface="Roboto"/>
                <a:ea typeface="Roboto"/>
                <a:cs typeface="Roboto"/>
                <a:sym typeface="Roboto"/>
              </a:rPr>
              <a:t>Describe how the Internet enables individuals to connect with others worldwide. </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8.1.2.NI.3: </a:t>
            </a:r>
            <a:r>
              <a:rPr lang="en" sz="1200">
                <a:solidFill>
                  <a:srgbClr val="FFFFFF"/>
                </a:solidFill>
                <a:latin typeface="Roboto"/>
                <a:ea typeface="Roboto"/>
                <a:cs typeface="Roboto"/>
                <a:sym typeface="Roboto"/>
              </a:rPr>
              <a:t>Create a password that secures access to a device. Explain why it is important to create unique passwords that are not shared with others. </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8.1.2.NI.4: </a:t>
            </a:r>
            <a:r>
              <a:rPr lang="en" sz="1200">
                <a:solidFill>
                  <a:srgbClr val="FFFFFF"/>
                </a:solidFill>
                <a:latin typeface="Roboto"/>
                <a:ea typeface="Roboto"/>
                <a:cs typeface="Roboto"/>
                <a:sym typeface="Roboto"/>
              </a:rPr>
              <a:t>Explain why access to devices need to be secured. </a:t>
            </a:r>
            <a:endParaRPr sz="1100">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1209875" y="3049613"/>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257798" y="3817075"/>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1888875" y="2404300"/>
            <a:ext cx="1369975" cy="9527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145600" y="2808050"/>
            <a:ext cx="861000" cy="1899125"/>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0" name="Google Shape;90;p14"/>
          <p:cNvSpPr txBox="1"/>
          <p:nvPr/>
        </p:nvSpPr>
        <p:spPr>
          <a:xfrm>
            <a:off x="82829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rotWithShape="1">
          <a:blip r:embed="rId17">
            <a:alphaModFix/>
          </a:blip>
          <a:srcRect b="29512" l="44205" r="0" t="0"/>
          <a:stretch/>
        </p:blipFill>
        <p:spPr>
          <a:xfrm>
            <a:off x="2116225" y="2503100"/>
            <a:ext cx="810875" cy="377101"/>
          </a:xfrm>
          <a:prstGeom prst="rect">
            <a:avLst/>
          </a:prstGeom>
          <a:noFill/>
          <a:ln>
            <a:noFill/>
          </a:ln>
        </p:spPr>
      </p:pic>
      <p:pic>
        <p:nvPicPr>
          <p:cNvPr id="92" name="Google Shape;92;p14"/>
          <p:cNvPicPr preferRelativeResize="0"/>
          <p:nvPr/>
        </p:nvPicPr>
        <p:blipFill>
          <a:blip r:embed="rId18">
            <a:alphaModFix/>
          </a:blip>
          <a:stretch>
            <a:fillRect/>
          </a:stretch>
        </p:blipFill>
        <p:spPr>
          <a:xfrm>
            <a:off x="0" y="4601688"/>
            <a:ext cx="8282701" cy="541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descr="https://images.freeimg.net/rsynced_images/floor-floorboards.jpg" id="378" name="Google Shape;378;p3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79" name="Google Shape;379;p3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1" name="Google Shape;381;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82" name="Google Shape;382;p3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83" name="Google Shape;383;p3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84" name="Google Shape;384;p3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385" name="Google Shape;385;p3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86" name="Google Shape;386;p3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87" name="Google Shape;387;p32"/>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88" name="Google Shape;388;p32"/>
          <p:cNvSpPr txBox="1"/>
          <p:nvPr/>
        </p:nvSpPr>
        <p:spPr>
          <a:xfrm>
            <a:off x="485775" y="981075"/>
            <a:ext cx="7591200" cy="22068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 sz="3100">
                <a:solidFill>
                  <a:srgbClr val="0A0A0A"/>
                </a:solidFill>
                <a:highlight>
                  <a:srgbClr val="FFFFFF"/>
                </a:highlight>
                <a:latin typeface="Roboto Medium"/>
                <a:ea typeface="Roboto Medium"/>
                <a:cs typeface="Roboto Medium"/>
                <a:sym typeface="Roboto Medium"/>
              </a:rPr>
              <a:t>A </a:t>
            </a:r>
            <a:r>
              <a:rPr b="1" i="1" lang="en" sz="3100">
                <a:solidFill>
                  <a:srgbClr val="0A0A0A"/>
                </a:solidFill>
                <a:highlight>
                  <a:srgbClr val="FFFFFF"/>
                </a:highlight>
                <a:latin typeface="Roboto"/>
                <a:ea typeface="Roboto"/>
                <a:cs typeface="Roboto"/>
                <a:sym typeface="Roboto"/>
              </a:rPr>
              <a:t>computer network</a:t>
            </a:r>
            <a:r>
              <a:rPr lang="en" sz="3100">
                <a:solidFill>
                  <a:srgbClr val="0A0A0A"/>
                </a:solidFill>
                <a:highlight>
                  <a:srgbClr val="FFFFFF"/>
                </a:highlight>
                <a:latin typeface="Roboto Medium"/>
                <a:ea typeface="Roboto Medium"/>
                <a:cs typeface="Roboto Medium"/>
                <a:sym typeface="Roboto Medium"/>
              </a:rPr>
              <a:t> has lots of devices that are connected via wires or wireless to communicate with one another to share  information and resources. </a:t>
            </a:r>
            <a:endParaRPr sz="2700">
              <a:latin typeface="Roboto"/>
              <a:ea typeface="Roboto"/>
              <a:cs typeface="Roboto"/>
              <a:sym typeface="Roboto"/>
            </a:endParaRPr>
          </a:p>
        </p:txBody>
      </p:sp>
      <p:pic>
        <p:nvPicPr>
          <p:cNvPr id="389" name="Google Shape;389;p32"/>
          <p:cNvPicPr preferRelativeResize="0"/>
          <p:nvPr/>
        </p:nvPicPr>
        <p:blipFill>
          <a:blip r:embed="rId10">
            <a:alphaModFix/>
          </a:blip>
          <a:stretch>
            <a:fillRect/>
          </a:stretch>
        </p:blipFill>
        <p:spPr>
          <a:xfrm>
            <a:off x="1323975" y="2987950"/>
            <a:ext cx="1613725" cy="1613725"/>
          </a:xfrm>
          <a:prstGeom prst="rect">
            <a:avLst/>
          </a:prstGeom>
          <a:noFill/>
          <a:ln>
            <a:noFill/>
          </a:ln>
        </p:spPr>
      </p:pic>
      <p:pic>
        <p:nvPicPr>
          <p:cNvPr id="390" name="Google Shape;390;p32"/>
          <p:cNvPicPr preferRelativeResize="0"/>
          <p:nvPr/>
        </p:nvPicPr>
        <p:blipFill>
          <a:blip r:embed="rId10">
            <a:alphaModFix/>
          </a:blip>
          <a:stretch>
            <a:fillRect/>
          </a:stretch>
        </p:blipFill>
        <p:spPr>
          <a:xfrm>
            <a:off x="3009900" y="2987950"/>
            <a:ext cx="1613725" cy="1613725"/>
          </a:xfrm>
          <a:prstGeom prst="rect">
            <a:avLst/>
          </a:prstGeom>
          <a:noFill/>
          <a:ln>
            <a:noFill/>
          </a:ln>
        </p:spPr>
      </p:pic>
      <p:pic>
        <p:nvPicPr>
          <p:cNvPr id="391" name="Google Shape;391;p32"/>
          <p:cNvPicPr preferRelativeResize="0"/>
          <p:nvPr/>
        </p:nvPicPr>
        <p:blipFill>
          <a:blip r:embed="rId10">
            <a:alphaModFix/>
          </a:blip>
          <a:stretch>
            <a:fillRect/>
          </a:stretch>
        </p:blipFill>
        <p:spPr>
          <a:xfrm flipH="1">
            <a:off x="4867275" y="2987950"/>
            <a:ext cx="1613725" cy="1613725"/>
          </a:xfrm>
          <a:prstGeom prst="rect">
            <a:avLst/>
          </a:prstGeom>
          <a:noFill/>
          <a:ln>
            <a:noFill/>
          </a:ln>
        </p:spPr>
      </p:pic>
      <p:cxnSp>
        <p:nvCxnSpPr>
          <p:cNvPr id="392" name="Google Shape;392;p32"/>
          <p:cNvCxnSpPr/>
          <p:nvPr/>
        </p:nvCxnSpPr>
        <p:spPr>
          <a:xfrm flipH="1" rot="10800000">
            <a:off x="3657600" y="3285975"/>
            <a:ext cx="2247900" cy="19200"/>
          </a:xfrm>
          <a:prstGeom prst="straightConnector1">
            <a:avLst/>
          </a:prstGeom>
          <a:noFill/>
          <a:ln cap="flat" cmpd="sng" w="38100">
            <a:solidFill>
              <a:srgbClr val="999999"/>
            </a:solidFill>
            <a:prstDash val="solid"/>
            <a:round/>
            <a:headEnd len="med" w="med" type="none"/>
            <a:tailEnd len="med" w="med" type="none"/>
          </a:ln>
        </p:spPr>
      </p:cxnSp>
      <p:cxnSp>
        <p:nvCxnSpPr>
          <p:cNvPr id="393" name="Google Shape;393;p32"/>
          <p:cNvCxnSpPr/>
          <p:nvPr/>
        </p:nvCxnSpPr>
        <p:spPr>
          <a:xfrm rot="10800000">
            <a:off x="1952625" y="3267075"/>
            <a:ext cx="990600" cy="0"/>
          </a:xfrm>
          <a:prstGeom prst="straightConnector1">
            <a:avLst/>
          </a:prstGeom>
          <a:noFill/>
          <a:ln cap="flat" cmpd="sng" w="38100">
            <a:solidFill>
              <a:srgbClr val="B7B7B7"/>
            </a:solidFill>
            <a:prstDash val="solid"/>
            <a:round/>
            <a:headEnd len="med" w="med" type="none"/>
            <a:tailEnd len="med" w="med" type="none"/>
          </a:ln>
        </p:spPr>
      </p:cxnSp>
      <p:cxnSp>
        <p:nvCxnSpPr>
          <p:cNvPr id="394" name="Google Shape;394;p32"/>
          <p:cNvCxnSpPr>
            <a:stCxn id="390" idx="3"/>
            <a:endCxn id="391" idx="3"/>
          </p:cNvCxnSpPr>
          <p:nvPr/>
        </p:nvCxnSpPr>
        <p:spPr>
          <a:xfrm>
            <a:off x="4623626" y="3794813"/>
            <a:ext cx="243600" cy="0"/>
          </a:xfrm>
          <a:prstGeom prst="straightConnector1">
            <a:avLst/>
          </a:prstGeom>
          <a:noFill/>
          <a:ln cap="flat" cmpd="sng" w="38100">
            <a:solidFill>
              <a:srgbClr val="999999"/>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33"/>
          <p:cNvPicPr preferRelativeResize="0"/>
          <p:nvPr/>
        </p:nvPicPr>
        <p:blipFill>
          <a:blip r:embed="rId3">
            <a:alphaModFix/>
          </a:blip>
          <a:stretch>
            <a:fillRect/>
          </a:stretch>
        </p:blipFill>
        <p:spPr>
          <a:xfrm>
            <a:off x="4625275" y="1187850"/>
            <a:ext cx="3705300" cy="3314675"/>
          </a:xfrm>
          <a:prstGeom prst="rect">
            <a:avLst/>
          </a:prstGeom>
          <a:noFill/>
          <a:ln>
            <a:noFill/>
          </a:ln>
        </p:spPr>
      </p:pic>
      <p:pic>
        <p:nvPicPr>
          <p:cNvPr descr="https://images.freeimg.net/rsynced_images/floor-floorboards.jpg" id="400" name="Google Shape;400;p3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01" name="Google Shape;401;p3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3" name="Google Shape;403;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04" name="Google Shape;404;p3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05" name="Google Shape;405;p3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06" name="Google Shape;406;p3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07" name="Google Shape;407;p33"/>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408" name="Google Shape;408;p3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09" name="Google Shape;409;p33"/>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410" name="Google Shape;410;p33"/>
          <p:cNvSpPr txBox="1"/>
          <p:nvPr/>
        </p:nvSpPr>
        <p:spPr>
          <a:xfrm>
            <a:off x="847725" y="981075"/>
            <a:ext cx="4076700" cy="2885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300">
                <a:solidFill>
                  <a:srgbClr val="0A0A0A"/>
                </a:solidFill>
                <a:highlight>
                  <a:srgbClr val="FFFFFF"/>
                </a:highlight>
                <a:latin typeface="Roboto"/>
                <a:ea typeface="Roboto"/>
                <a:cs typeface="Roboto"/>
                <a:sym typeface="Roboto"/>
              </a:rPr>
              <a:t>Traditional computer networks</a:t>
            </a:r>
            <a:r>
              <a:rPr lang="en" sz="3300">
                <a:solidFill>
                  <a:srgbClr val="0A0A0A"/>
                </a:solidFill>
                <a:highlight>
                  <a:srgbClr val="FFFFFF"/>
                </a:highlight>
                <a:latin typeface="Roboto"/>
                <a:ea typeface="Roboto"/>
                <a:cs typeface="Roboto"/>
                <a:sym typeface="Roboto"/>
              </a:rPr>
              <a:t> have desktop computers connect to printers.  </a:t>
            </a:r>
            <a:endParaRPr sz="33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34"/>
          <p:cNvPicPr preferRelativeResize="0"/>
          <p:nvPr/>
        </p:nvPicPr>
        <p:blipFill>
          <a:blip r:embed="rId3">
            <a:alphaModFix/>
          </a:blip>
          <a:stretch>
            <a:fillRect/>
          </a:stretch>
        </p:blipFill>
        <p:spPr>
          <a:xfrm>
            <a:off x="5734050" y="1052450"/>
            <a:ext cx="2419351" cy="3344600"/>
          </a:xfrm>
          <a:prstGeom prst="rect">
            <a:avLst/>
          </a:prstGeom>
          <a:noFill/>
          <a:ln>
            <a:noFill/>
          </a:ln>
        </p:spPr>
      </p:pic>
      <p:pic>
        <p:nvPicPr>
          <p:cNvPr descr="https://images.freeimg.net/rsynced_images/floor-floorboards.jpg" id="416" name="Google Shape;416;p3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17" name="Google Shape;417;p3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9" name="Google Shape;419;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20" name="Google Shape;420;p3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21" name="Google Shape;421;p3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22" name="Google Shape;422;p3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23" name="Google Shape;423;p34"/>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424" name="Google Shape;424;p3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25" name="Google Shape;425;p34"/>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426" name="Google Shape;426;p34"/>
          <p:cNvSpPr txBox="1"/>
          <p:nvPr/>
        </p:nvSpPr>
        <p:spPr>
          <a:xfrm>
            <a:off x="847725" y="990600"/>
            <a:ext cx="5286300" cy="28035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200">
                <a:solidFill>
                  <a:srgbClr val="0A0A0A"/>
                </a:solidFill>
                <a:highlight>
                  <a:srgbClr val="FFFFFF"/>
                </a:highlight>
                <a:latin typeface="Roboto"/>
                <a:ea typeface="Roboto"/>
                <a:cs typeface="Roboto"/>
                <a:sym typeface="Roboto"/>
              </a:rPr>
              <a:t>Modern computer networks </a:t>
            </a:r>
            <a:r>
              <a:rPr lang="en" sz="3200">
                <a:solidFill>
                  <a:srgbClr val="0A0A0A"/>
                </a:solidFill>
                <a:highlight>
                  <a:srgbClr val="FFFFFF"/>
                </a:highlight>
                <a:latin typeface="Roboto"/>
                <a:ea typeface="Roboto"/>
                <a:cs typeface="Roboto"/>
                <a:sym typeface="Roboto"/>
              </a:rPr>
              <a:t>include a lot of </a:t>
            </a:r>
            <a:r>
              <a:rPr lang="en" sz="3200">
                <a:solidFill>
                  <a:srgbClr val="0A0A0A"/>
                </a:solidFill>
                <a:highlight>
                  <a:srgbClr val="FFFFFF"/>
                </a:highlight>
                <a:latin typeface="Roboto"/>
                <a:ea typeface="Roboto"/>
                <a:cs typeface="Roboto"/>
                <a:sym typeface="Roboto"/>
              </a:rPr>
              <a:t>different devices like laptops, tablets, smart phones, smart TVs and other electronics.</a:t>
            </a:r>
            <a:r>
              <a:rPr lang="en" sz="3200">
                <a:solidFill>
                  <a:srgbClr val="0A0A0A"/>
                </a:solidFill>
                <a:highlight>
                  <a:srgbClr val="FFFFFF"/>
                </a:highlight>
                <a:latin typeface="Roboto"/>
                <a:ea typeface="Roboto"/>
                <a:cs typeface="Roboto"/>
                <a:sym typeface="Roboto"/>
              </a:rPr>
              <a:t> </a:t>
            </a:r>
            <a:endParaRPr sz="3200">
              <a:solidFill>
                <a:srgbClr val="0A0A0A"/>
              </a:solidFill>
              <a:highlight>
                <a:srgbClr val="FFFFFF"/>
              </a:highlight>
              <a:latin typeface="Roboto Medium"/>
              <a:ea typeface="Roboto Medium"/>
              <a:cs typeface="Roboto Medium"/>
              <a:sym typeface="Roboto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https://images.freeimg.net/rsynced_images/floor-floorboards.jpg" id="431" name="Google Shape;431;p3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32" name="Google Shape;432;p3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4" name="Google Shape;434;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35" name="Google Shape;435;p3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36" name="Google Shape;436;p3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37" name="Google Shape;437;p3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38" name="Google Shape;438;p3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39" name="Google Shape;439;p3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40" name="Google Shape;440;p35"/>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pic>
        <p:nvPicPr>
          <p:cNvPr descr="#computernetworks #advantagesofcomputernetworks #disadvantagesofcomputernetworks&#10;THIS VIDEO EXPLAINS WHAT IS A COMPUTER NETWORK. IT GIVES THE INTRODUCTION OF COMPUTER NETWORKS, BASIC COMPONENTS OF COMPUTER NETWORK, BENEFITS AND DRAWBACKS OF COMPUTER NETWORK. AT THE END OF THE VIDEO THERE IS A QUIZ ON THIS TOPIC.&#10;&#10;&#10;FOR KID'S QUIZ : https://www.youtube.com/playlist?list=PLSzuwmVgelNwcof3tll4ZURj6C3Xfw1b5&#10;FOR SOLAR SYSTEM QUIZ : https://www.youtube.com/playlist?list=PLSzuwmVgelNwu1khHIxciHO19LqXRqG05&#10;FOR SCIENCE EDUCATIONAL VIDEOS : https://www.youtube.com/playlist?list=PLSzuwmVgelNzKprPVbIWTYGHnJRDzp7k-&#10;FOR GENERAL KNOWLEDGE QUIZ : https://www.youtube.com/playlist?list=PLSzuwmVgelNw-s6TWUvCNBo0uolReIIYE&#10;FOR COMPUTER QUIZ : https://www.youtube.com/playlist?list=PLSzuwmVgelNwmeBE_Ccsu6QxU4xYaly_B&#10;FOR FUNDAMENTAL COMPUTER LEARNING : https://www.youtube.com/playlist?list=PLSzuwmVgelNxSi7pWzRTPOSiqdXHLI0GP&#10;Follow us on Facebook  :     https://www.facebook.com/Make-It-Easy-Education-109595893776445/&#10;&#10;For more  videos please visit :&#10;https://www.youtube.com/channel/UCW7WugaHVra-5NaONjZmwGQ&#10;&#10;Make It Easy education is the passport to the knowledgeable future.&#10;&#10;Our main motive is to educate and encourage students to think wisely in the different field. Make It Easy Education makes learning a easy process.It can be viewed by anyone within any age group. The information is easy and simple to understand .&#10;&#10;Make It Easy Education aims in making your competitive life easier." id="441" name="Google Shape;441;p35" title="COMPUTER NETWORKS || INTRODUCTION || ADVANTAGES AND DISADVANTAGES OF COMPUTER NETWORK">
            <a:hlinkClick r:id="rId10"/>
          </p:cNvPr>
          <p:cNvPicPr preferRelativeResize="0"/>
          <p:nvPr/>
        </p:nvPicPr>
        <p:blipFill>
          <a:blip r:embed="rId11">
            <a:alphaModFix/>
          </a:blip>
          <a:stretch>
            <a:fillRect/>
          </a:stretch>
        </p:blipFill>
        <p:spPr>
          <a:xfrm>
            <a:off x="920175" y="924050"/>
            <a:ext cx="6604575" cy="3533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descr="https://images.freeimg.net/rsynced_images/floor-floorboards.jpg" id="446" name="Google Shape;446;p3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47" name="Google Shape;447;p3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9" name="Google Shape;449;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50" name="Google Shape;450;p3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51" name="Google Shape;451;p3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52" name="Google Shape;452;p3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53" name="Google Shape;453;p3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54" name="Google Shape;454;p3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55" name="Google Shape;455;p36"/>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456" name="Google Shape;456;p36"/>
          <p:cNvSpPr txBox="1"/>
          <p:nvPr/>
        </p:nvSpPr>
        <p:spPr>
          <a:xfrm>
            <a:off x="952500" y="3209875"/>
            <a:ext cx="7200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Roboto"/>
                <a:ea typeface="Roboto"/>
                <a:cs typeface="Roboto"/>
                <a:sym typeface="Roboto"/>
              </a:rPr>
              <a:t>Remember, c</a:t>
            </a:r>
            <a:r>
              <a:rPr lang="en" sz="2400">
                <a:solidFill>
                  <a:schemeClr val="dk1"/>
                </a:solidFill>
                <a:latin typeface="Roboto"/>
                <a:ea typeface="Roboto"/>
                <a:cs typeface="Roboto"/>
                <a:sym typeface="Roboto"/>
              </a:rPr>
              <a:t>omputer networks are used to connect individuals to other individuals, places, information, and ideas.</a:t>
            </a:r>
            <a:endParaRPr sz="2400">
              <a:latin typeface="Roboto"/>
              <a:ea typeface="Roboto"/>
              <a:cs typeface="Roboto"/>
              <a:sym typeface="Roboto"/>
            </a:endParaRPr>
          </a:p>
        </p:txBody>
      </p:sp>
      <p:pic>
        <p:nvPicPr>
          <p:cNvPr id="457" name="Google Shape;457;p36"/>
          <p:cNvPicPr preferRelativeResize="0"/>
          <p:nvPr/>
        </p:nvPicPr>
        <p:blipFill>
          <a:blip r:embed="rId10">
            <a:alphaModFix/>
          </a:blip>
          <a:stretch>
            <a:fillRect/>
          </a:stretch>
        </p:blipFill>
        <p:spPr>
          <a:xfrm>
            <a:off x="2181538" y="1057325"/>
            <a:ext cx="3919624" cy="21525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https://images.freeimg.net/rsynced_images/floor-floorboards.jpg" id="462" name="Google Shape;462;p3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63" name="Google Shape;463;p3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5" name="Google Shape;465;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66" name="Google Shape;466;p3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67" name="Google Shape;467;p3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68" name="Google Shape;468;p3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69" name="Google Shape;469;p3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70" name="Google Shape;470;p3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71" name="Google Shape;471;p37"/>
          <p:cNvSpPr/>
          <p:nvPr/>
        </p:nvSpPr>
        <p:spPr>
          <a:xfrm>
            <a:off x="171050" y="1007375"/>
            <a:ext cx="7353704" cy="14582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Internet</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38"/>
          <p:cNvPicPr preferRelativeResize="0"/>
          <p:nvPr/>
        </p:nvPicPr>
        <p:blipFill>
          <a:blip r:embed="rId3">
            <a:alphaModFix/>
          </a:blip>
          <a:stretch>
            <a:fillRect/>
          </a:stretch>
        </p:blipFill>
        <p:spPr>
          <a:xfrm>
            <a:off x="5852575" y="874503"/>
            <a:ext cx="2447923" cy="2011648"/>
          </a:xfrm>
          <a:prstGeom prst="rect">
            <a:avLst/>
          </a:prstGeom>
          <a:noFill/>
          <a:ln>
            <a:noFill/>
          </a:ln>
        </p:spPr>
      </p:pic>
      <p:pic>
        <p:nvPicPr>
          <p:cNvPr descr="https://images.freeimg.net/rsynced_images/floor-floorboards.jpg" id="477" name="Google Shape;477;p3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78" name="Google Shape;478;p3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0" name="Google Shape;480;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81" name="Google Shape;481;p3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82" name="Google Shape;482;p3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83" name="Google Shape;483;p3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484" name="Google Shape;484;p38"/>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485" name="Google Shape;485;p3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86" name="Google Shape;486;p38"/>
          <p:cNvSpPr/>
          <p:nvPr/>
        </p:nvSpPr>
        <p:spPr>
          <a:xfrm>
            <a:off x="1000125" y="88850"/>
            <a:ext cx="7153281" cy="692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the Internet?</a:t>
            </a:r>
          </a:p>
        </p:txBody>
      </p:sp>
      <p:sp>
        <p:nvSpPr>
          <p:cNvPr id="487" name="Google Shape;487;p38"/>
          <p:cNvSpPr txBox="1"/>
          <p:nvPr/>
        </p:nvSpPr>
        <p:spPr>
          <a:xfrm>
            <a:off x="847725" y="890900"/>
            <a:ext cx="5061900" cy="36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2"/>
                </a:solidFill>
                <a:latin typeface="Roboto"/>
                <a:ea typeface="Roboto"/>
                <a:cs typeface="Roboto"/>
                <a:sym typeface="Roboto"/>
              </a:rPr>
              <a:t>The </a:t>
            </a:r>
            <a:r>
              <a:rPr b="1" lang="en" sz="3000">
                <a:solidFill>
                  <a:schemeClr val="dk2"/>
                </a:solidFill>
                <a:latin typeface="Roboto"/>
                <a:ea typeface="Roboto"/>
                <a:cs typeface="Roboto"/>
                <a:sym typeface="Roboto"/>
              </a:rPr>
              <a:t>Internet</a:t>
            </a:r>
            <a:r>
              <a:rPr lang="en" sz="3000">
                <a:solidFill>
                  <a:schemeClr val="dk2"/>
                </a:solidFill>
                <a:latin typeface="Roboto"/>
                <a:ea typeface="Roboto"/>
                <a:cs typeface="Roboto"/>
                <a:sym typeface="Roboto"/>
              </a:rPr>
              <a:t> is also called the </a:t>
            </a:r>
            <a:r>
              <a:rPr b="1" i="1" lang="en" sz="3000">
                <a:solidFill>
                  <a:schemeClr val="dk2"/>
                </a:solidFill>
                <a:latin typeface="Roboto"/>
                <a:ea typeface="Roboto"/>
                <a:cs typeface="Roboto"/>
                <a:sym typeface="Roboto"/>
              </a:rPr>
              <a:t>world wide web.</a:t>
            </a:r>
            <a:r>
              <a:rPr lang="en" sz="3000">
                <a:solidFill>
                  <a:schemeClr val="dk2"/>
                </a:solidFill>
                <a:latin typeface="Roboto"/>
                <a:ea typeface="Roboto"/>
                <a:cs typeface="Roboto"/>
                <a:sym typeface="Roboto"/>
              </a:rPr>
              <a:t> Imagine the Internet as a super, duper, humongous library that has every book, movie, video game, picture and other stuff in it ever made.  </a:t>
            </a:r>
            <a:endParaRPr sz="3000">
              <a:solidFill>
                <a:schemeClr val="dk2"/>
              </a:solidFill>
              <a:latin typeface="Roboto"/>
              <a:ea typeface="Roboto"/>
              <a:cs typeface="Roboto"/>
              <a:sym typeface="Roboto"/>
            </a:endParaRPr>
          </a:p>
        </p:txBody>
      </p:sp>
      <p:pic>
        <p:nvPicPr>
          <p:cNvPr id="488" name="Google Shape;488;p38"/>
          <p:cNvPicPr preferRelativeResize="0"/>
          <p:nvPr/>
        </p:nvPicPr>
        <p:blipFill>
          <a:blip r:embed="rId3">
            <a:alphaModFix/>
          </a:blip>
          <a:stretch>
            <a:fillRect/>
          </a:stretch>
        </p:blipFill>
        <p:spPr>
          <a:xfrm>
            <a:off x="5791200" y="2752725"/>
            <a:ext cx="2447923" cy="18489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id="493" name="Google Shape;493;p39"/>
          <p:cNvPicPr preferRelativeResize="0"/>
          <p:nvPr/>
        </p:nvPicPr>
        <p:blipFill>
          <a:blip r:embed="rId3">
            <a:alphaModFix/>
          </a:blip>
          <a:stretch>
            <a:fillRect/>
          </a:stretch>
        </p:blipFill>
        <p:spPr>
          <a:xfrm>
            <a:off x="605600" y="890900"/>
            <a:ext cx="2266400" cy="3820624"/>
          </a:xfrm>
          <a:prstGeom prst="rect">
            <a:avLst/>
          </a:prstGeom>
          <a:noFill/>
          <a:ln>
            <a:noFill/>
          </a:ln>
        </p:spPr>
      </p:pic>
      <p:pic>
        <p:nvPicPr>
          <p:cNvPr descr="https://images.freeimg.net/rsynced_images/floor-floorboards.jpg" id="494" name="Google Shape;494;p3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95" name="Google Shape;495;p3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7" name="Google Shape;497;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98" name="Google Shape;498;p3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99" name="Google Shape;499;p3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00" name="Google Shape;500;p3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01" name="Google Shape;501;p39"/>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502" name="Google Shape;502;p3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03" name="Google Shape;503;p39"/>
          <p:cNvSpPr/>
          <p:nvPr/>
        </p:nvSpPr>
        <p:spPr>
          <a:xfrm>
            <a:off x="1000125" y="88850"/>
            <a:ext cx="7153281" cy="692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the Internet?</a:t>
            </a:r>
          </a:p>
        </p:txBody>
      </p:sp>
      <p:sp>
        <p:nvSpPr>
          <p:cNvPr id="504" name="Google Shape;504;p39"/>
          <p:cNvSpPr txBox="1"/>
          <p:nvPr/>
        </p:nvSpPr>
        <p:spPr>
          <a:xfrm>
            <a:off x="3030738" y="1638838"/>
            <a:ext cx="4848600" cy="21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chemeClr val="dk2"/>
                </a:solidFill>
                <a:latin typeface="Roboto"/>
                <a:ea typeface="Roboto"/>
                <a:cs typeface="Roboto"/>
                <a:sym typeface="Roboto"/>
              </a:rPr>
              <a:t>P</a:t>
            </a:r>
            <a:r>
              <a:rPr lang="en" sz="2700">
                <a:solidFill>
                  <a:schemeClr val="dk2"/>
                </a:solidFill>
                <a:latin typeface="Roboto"/>
                <a:ea typeface="Roboto"/>
                <a:cs typeface="Roboto"/>
                <a:sym typeface="Roboto"/>
              </a:rPr>
              <a:t>icture yourself with a magical map that can take you to any book in the library just by touching it. </a:t>
            </a:r>
            <a:endParaRPr sz="2700">
              <a:solidFill>
                <a:schemeClr val="dk2"/>
              </a:solidFill>
              <a:latin typeface="Roboto"/>
              <a:ea typeface="Roboto"/>
              <a:cs typeface="Roboto"/>
              <a:sym typeface="Roboto"/>
            </a:endParaRPr>
          </a:p>
        </p:txBody>
      </p:sp>
      <p:pic>
        <p:nvPicPr>
          <p:cNvPr id="505" name="Google Shape;505;p39"/>
          <p:cNvPicPr preferRelativeResize="0"/>
          <p:nvPr/>
        </p:nvPicPr>
        <p:blipFill>
          <a:blip r:embed="rId11">
            <a:alphaModFix/>
          </a:blip>
          <a:stretch>
            <a:fillRect/>
          </a:stretch>
        </p:blipFill>
        <p:spPr>
          <a:xfrm>
            <a:off x="850499" y="2833175"/>
            <a:ext cx="1776650" cy="1057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40"/>
          <p:cNvPicPr preferRelativeResize="0"/>
          <p:nvPr/>
        </p:nvPicPr>
        <p:blipFill>
          <a:blip r:embed="rId3">
            <a:alphaModFix/>
          </a:blip>
          <a:stretch>
            <a:fillRect/>
          </a:stretch>
        </p:blipFill>
        <p:spPr>
          <a:xfrm>
            <a:off x="555008" y="1149108"/>
            <a:ext cx="2266402" cy="3617200"/>
          </a:xfrm>
          <a:prstGeom prst="rect">
            <a:avLst/>
          </a:prstGeom>
          <a:noFill/>
          <a:ln>
            <a:noFill/>
          </a:ln>
        </p:spPr>
      </p:pic>
      <p:pic>
        <p:nvPicPr>
          <p:cNvPr descr="https://images.freeimg.net/rsynced_images/floor-floorboards.jpg" id="511" name="Google Shape;511;p4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12" name="Google Shape;512;p4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14" name="Google Shape;514;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15" name="Google Shape;515;p4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16" name="Google Shape;516;p4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17" name="Google Shape;517;p4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18" name="Google Shape;518;p4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519" name="Google Shape;519;p4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20" name="Google Shape;520;p40"/>
          <p:cNvSpPr/>
          <p:nvPr/>
        </p:nvSpPr>
        <p:spPr>
          <a:xfrm>
            <a:off x="1000125" y="88850"/>
            <a:ext cx="7153281" cy="692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the Internet?</a:t>
            </a:r>
          </a:p>
        </p:txBody>
      </p:sp>
      <p:sp>
        <p:nvSpPr>
          <p:cNvPr id="521" name="Google Shape;521;p40"/>
          <p:cNvSpPr txBox="1"/>
          <p:nvPr/>
        </p:nvSpPr>
        <p:spPr>
          <a:xfrm>
            <a:off x="2986250" y="890900"/>
            <a:ext cx="4779000" cy="361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dk2"/>
                </a:solidFill>
                <a:latin typeface="Roboto"/>
                <a:ea typeface="Roboto"/>
                <a:cs typeface="Roboto"/>
                <a:sym typeface="Roboto"/>
              </a:rPr>
              <a:t>So, when you want to watch a funny video of cats or learn about dinosaurs, you can use this magical map (</a:t>
            </a:r>
            <a:r>
              <a:rPr b="1" i="1" lang="en" sz="2300">
                <a:solidFill>
                  <a:schemeClr val="dk2"/>
                </a:solidFill>
                <a:latin typeface="Roboto"/>
                <a:ea typeface="Roboto"/>
                <a:cs typeface="Roboto"/>
                <a:sym typeface="Roboto"/>
              </a:rPr>
              <a:t>the Internet</a:t>
            </a:r>
            <a:r>
              <a:rPr lang="en" sz="2300">
                <a:solidFill>
                  <a:schemeClr val="dk2"/>
                </a:solidFill>
                <a:latin typeface="Roboto"/>
                <a:ea typeface="Roboto"/>
                <a:cs typeface="Roboto"/>
                <a:sym typeface="Roboto"/>
              </a:rPr>
              <a:t>) to find what you're looking for, just like flipping through books in a library. You can even talk to your friends who are far away by sending messages through this magical map.</a:t>
            </a:r>
            <a:endParaRPr sz="2300">
              <a:solidFill>
                <a:schemeClr val="dk2"/>
              </a:solidFill>
              <a:latin typeface="Roboto"/>
              <a:ea typeface="Roboto"/>
              <a:cs typeface="Roboto"/>
              <a:sym typeface="Roboto"/>
            </a:endParaRPr>
          </a:p>
        </p:txBody>
      </p:sp>
      <p:pic>
        <p:nvPicPr>
          <p:cNvPr id="522" name="Google Shape;522;p40"/>
          <p:cNvPicPr preferRelativeResize="0"/>
          <p:nvPr/>
        </p:nvPicPr>
        <p:blipFill>
          <a:blip r:embed="rId11">
            <a:alphaModFix/>
          </a:blip>
          <a:stretch>
            <a:fillRect/>
          </a:stretch>
        </p:blipFill>
        <p:spPr>
          <a:xfrm>
            <a:off x="778300" y="2923750"/>
            <a:ext cx="1819800" cy="1057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41"/>
          <p:cNvPicPr preferRelativeResize="0"/>
          <p:nvPr/>
        </p:nvPicPr>
        <p:blipFill>
          <a:blip r:embed="rId3">
            <a:alphaModFix/>
          </a:blip>
          <a:stretch>
            <a:fillRect/>
          </a:stretch>
        </p:blipFill>
        <p:spPr>
          <a:xfrm>
            <a:off x="605600" y="890900"/>
            <a:ext cx="2266400" cy="3820624"/>
          </a:xfrm>
          <a:prstGeom prst="rect">
            <a:avLst/>
          </a:prstGeom>
          <a:noFill/>
          <a:ln>
            <a:noFill/>
          </a:ln>
        </p:spPr>
      </p:pic>
      <p:pic>
        <p:nvPicPr>
          <p:cNvPr descr="https://images.freeimg.net/rsynced_images/floor-floorboards.jpg" id="528" name="Google Shape;528;p4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29" name="Google Shape;529;p4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1" name="Google Shape;531;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32" name="Google Shape;532;p4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33" name="Google Shape;533;p4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34" name="Google Shape;534;p4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35" name="Google Shape;535;p41"/>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536" name="Google Shape;536;p4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37" name="Google Shape;537;p41"/>
          <p:cNvSpPr/>
          <p:nvPr/>
        </p:nvSpPr>
        <p:spPr>
          <a:xfrm>
            <a:off x="1000125" y="88850"/>
            <a:ext cx="7153281" cy="692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the Internet?</a:t>
            </a:r>
          </a:p>
        </p:txBody>
      </p:sp>
      <p:sp>
        <p:nvSpPr>
          <p:cNvPr id="538" name="Google Shape;538;p41"/>
          <p:cNvSpPr txBox="1"/>
          <p:nvPr/>
        </p:nvSpPr>
        <p:spPr>
          <a:xfrm>
            <a:off x="2965975" y="1160900"/>
            <a:ext cx="4848600" cy="27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The Internet is like a magical map that helps you find and visit all the cool stuff on the Internet.</a:t>
            </a:r>
            <a:endParaRPr b="1" sz="33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pic>
        <p:nvPicPr>
          <p:cNvPr id="539" name="Google Shape;539;p41"/>
          <p:cNvPicPr preferRelativeResize="0"/>
          <p:nvPr/>
        </p:nvPicPr>
        <p:blipFill>
          <a:blip r:embed="rId11">
            <a:alphaModFix/>
          </a:blip>
          <a:stretch>
            <a:fillRect/>
          </a:stretch>
        </p:blipFill>
        <p:spPr>
          <a:xfrm>
            <a:off x="850499" y="2833200"/>
            <a:ext cx="1776650" cy="105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1800" u="sng">
                <a:latin typeface="Roboto"/>
                <a:ea typeface="Roboto"/>
                <a:cs typeface="Roboto"/>
                <a:sym typeface="Roboto"/>
              </a:rPr>
              <a:t>Core Concept </a:t>
            </a:r>
            <a:r>
              <a:rPr b="1" lang="en" sz="2100" u="sng">
                <a:latin typeface="Roboto"/>
                <a:ea typeface="Roboto"/>
                <a:cs typeface="Roboto"/>
                <a:sym typeface="Roboto"/>
              </a:rPr>
              <a:t> 8.1.2</a:t>
            </a:r>
            <a:r>
              <a:rPr b="1" lang="en" sz="2500" u="sng">
                <a:latin typeface="Roboto"/>
                <a:ea typeface="Roboto"/>
                <a:cs typeface="Roboto"/>
                <a:sym typeface="Roboto"/>
              </a:rPr>
              <a:t> </a:t>
            </a:r>
            <a:r>
              <a:rPr b="1" lang="en" sz="2500" u="sng">
                <a:latin typeface="Roboto"/>
                <a:ea typeface="Roboto"/>
                <a:cs typeface="Roboto"/>
                <a:sym typeface="Roboto"/>
              </a:rPr>
              <a:t>Networks &amp; The Internet</a:t>
            </a:r>
            <a:r>
              <a:rPr lang="en" sz="2400">
                <a:solidFill>
                  <a:schemeClr val="dk1"/>
                </a:solidFill>
                <a:latin typeface="Roboto"/>
                <a:ea typeface="Roboto"/>
                <a:cs typeface="Roboto"/>
                <a:sym typeface="Roboto"/>
              </a:rPr>
              <a:t>  </a:t>
            </a:r>
            <a:endParaRPr sz="2400">
              <a:latin typeface="Roboto"/>
              <a:ea typeface="Roboto"/>
              <a:cs typeface="Roboto"/>
              <a:sym typeface="Roboto"/>
            </a:endParaRPr>
          </a:p>
        </p:txBody>
      </p:sp>
      <p:sp>
        <p:nvSpPr>
          <p:cNvPr id="105" name="Google Shape;105;p1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t/>
            </a:r>
            <a:endParaRPr sz="11000">
              <a:solidFill>
                <a:schemeClr val="lt1"/>
              </a:solidFill>
              <a:latin typeface="Roboto Black"/>
              <a:ea typeface="Roboto Black"/>
              <a:cs typeface="Roboto Black"/>
              <a:sym typeface="Roboto Black"/>
            </a:endParaRPr>
          </a:p>
        </p:txBody>
      </p:sp>
      <p:sp>
        <p:nvSpPr>
          <p:cNvPr id="106" name="Google Shape;106;p15"/>
          <p:cNvSpPr txBox="1"/>
          <p:nvPr/>
        </p:nvSpPr>
        <p:spPr>
          <a:xfrm>
            <a:off x="8210275"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82952" cy="459575"/>
          </a:xfrm>
          <a:prstGeom prst="rect">
            <a:avLst/>
          </a:prstGeom>
          <a:noFill/>
          <a:ln>
            <a:noFill/>
          </a:ln>
        </p:spPr>
      </p:pic>
      <p:sp>
        <p:nvSpPr>
          <p:cNvPr id="108" name="Google Shape;108;p15"/>
          <p:cNvSpPr txBox="1"/>
          <p:nvPr/>
        </p:nvSpPr>
        <p:spPr>
          <a:xfrm>
            <a:off x="1384325" y="890900"/>
            <a:ext cx="5762700" cy="30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Computing devices typically do not operate in isolation. Networks connect computing devices to share information and resources and are an increasingly integral part of computing. Networks and communication systems provide greater connectivity in the computing world.</a:t>
            </a:r>
            <a:endParaRPr sz="24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descr="https://images.freeimg.net/rsynced_images/floor-floorboards.jpg" id="544" name="Google Shape;544;p4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45" name="Google Shape;545;p4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7" name="Google Shape;547;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48" name="Google Shape;548;p4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49" name="Google Shape;549;p4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50" name="Google Shape;550;p4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51" name="Google Shape;551;p4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552" name="Google Shape;552;p4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53" name="Google Shape;553;p42"/>
          <p:cNvSpPr/>
          <p:nvPr/>
        </p:nvSpPr>
        <p:spPr>
          <a:xfrm>
            <a:off x="103125" y="950075"/>
            <a:ext cx="7535920" cy="18687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Networks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descr="https://images.freeimg.net/rsynced_images/floor-floorboards.jpg" id="558" name="Google Shape;558;p4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59" name="Google Shape;559;p4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61" name="Google Shape;561;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62" name="Google Shape;562;p4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63" name="Google Shape;563;p4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64" name="Google Shape;564;p4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65" name="Google Shape;565;p4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566" name="Google Shape;566;p4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67" name="Google Shape;567;p43"/>
          <p:cNvSpPr/>
          <p:nvPr/>
        </p:nvSpPr>
        <p:spPr>
          <a:xfrm>
            <a:off x="1055375" y="92825"/>
            <a:ext cx="7031345"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Networks</a:t>
            </a:r>
          </a:p>
        </p:txBody>
      </p:sp>
      <p:sp>
        <p:nvSpPr>
          <p:cNvPr id="568" name="Google Shape;568;p43"/>
          <p:cNvSpPr txBox="1"/>
          <p:nvPr/>
        </p:nvSpPr>
        <p:spPr>
          <a:xfrm>
            <a:off x="847725" y="781050"/>
            <a:ext cx="59376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3000">
                <a:solidFill>
                  <a:schemeClr val="dk1"/>
                </a:solidFill>
                <a:latin typeface="Roboto"/>
                <a:ea typeface="Roboto"/>
                <a:cs typeface="Roboto"/>
                <a:sym typeface="Roboto"/>
              </a:rPr>
              <a:t>Computer networks come in different sizes.</a:t>
            </a:r>
            <a:r>
              <a:rPr lang="en" sz="3000">
                <a:solidFill>
                  <a:schemeClr val="dk1"/>
                </a:solidFill>
                <a:latin typeface="Roboto"/>
                <a:ea typeface="Roboto"/>
                <a:cs typeface="Roboto"/>
                <a:sym typeface="Roboto"/>
              </a:rPr>
              <a:t> Some are very small like the one in a </a:t>
            </a:r>
            <a:r>
              <a:rPr lang="en" sz="3000">
                <a:solidFill>
                  <a:schemeClr val="dk1"/>
                </a:solidFill>
                <a:latin typeface="Roboto"/>
                <a:ea typeface="Roboto"/>
                <a:cs typeface="Roboto"/>
                <a:sym typeface="Roboto"/>
              </a:rPr>
              <a:t>classroom</a:t>
            </a:r>
            <a:r>
              <a:rPr lang="en" sz="3000">
                <a:solidFill>
                  <a:schemeClr val="dk1"/>
                </a:solidFill>
                <a:latin typeface="Roboto"/>
                <a:ea typeface="Roboto"/>
                <a:cs typeface="Roboto"/>
                <a:sym typeface="Roboto"/>
              </a:rPr>
              <a:t> that connects all computers to one printer.  And some are very large. </a:t>
            </a:r>
            <a:r>
              <a:rPr b="1" i="1" lang="en" sz="3000">
                <a:solidFill>
                  <a:schemeClr val="dk1"/>
                </a:solidFill>
                <a:latin typeface="Roboto"/>
                <a:ea typeface="Roboto"/>
                <a:cs typeface="Roboto"/>
                <a:sym typeface="Roboto"/>
              </a:rPr>
              <a:t>The Internet is the largest computer network in </a:t>
            </a:r>
            <a:r>
              <a:rPr b="1" i="1" lang="en" sz="3000">
                <a:solidFill>
                  <a:schemeClr val="dk1"/>
                </a:solidFill>
                <a:latin typeface="Roboto"/>
                <a:ea typeface="Roboto"/>
                <a:cs typeface="Roboto"/>
                <a:sym typeface="Roboto"/>
              </a:rPr>
              <a:t>the</a:t>
            </a:r>
            <a:r>
              <a:rPr b="1" i="1" lang="en" sz="3000">
                <a:solidFill>
                  <a:schemeClr val="dk1"/>
                </a:solidFill>
                <a:latin typeface="Roboto"/>
                <a:ea typeface="Roboto"/>
                <a:cs typeface="Roboto"/>
                <a:sym typeface="Roboto"/>
              </a:rPr>
              <a:t> world!</a:t>
            </a:r>
            <a:endParaRPr b="1" i="1" sz="3000">
              <a:solidFill>
                <a:schemeClr val="dk1"/>
              </a:solidFill>
              <a:latin typeface="Roboto"/>
              <a:ea typeface="Roboto"/>
              <a:cs typeface="Roboto"/>
              <a:sym typeface="Roboto"/>
            </a:endParaRPr>
          </a:p>
        </p:txBody>
      </p:sp>
      <p:pic>
        <p:nvPicPr>
          <p:cNvPr id="569" name="Google Shape;569;p43"/>
          <p:cNvPicPr preferRelativeResize="0"/>
          <p:nvPr/>
        </p:nvPicPr>
        <p:blipFill>
          <a:blip r:embed="rId10">
            <a:alphaModFix/>
          </a:blip>
          <a:stretch>
            <a:fillRect/>
          </a:stretch>
        </p:blipFill>
        <p:spPr>
          <a:xfrm>
            <a:off x="6317100" y="1803075"/>
            <a:ext cx="2098698" cy="271410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https://images.freeimg.net/rsynced_images/floor-floorboards.jpg" id="574" name="Google Shape;574;p4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75" name="Google Shape;575;p4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7" name="Google Shape;577;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78" name="Google Shape;578;p4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79" name="Google Shape;579;p4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80" name="Google Shape;580;p4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81" name="Google Shape;581;p4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582" name="Google Shape;582;p4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83" name="Google Shape;583;p44"/>
          <p:cNvSpPr/>
          <p:nvPr/>
        </p:nvSpPr>
        <p:spPr>
          <a:xfrm>
            <a:off x="103125" y="950075"/>
            <a:ext cx="7431180" cy="14582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Protocols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45"/>
          <p:cNvPicPr preferRelativeResize="0"/>
          <p:nvPr/>
        </p:nvPicPr>
        <p:blipFill>
          <a:blip r:embed="rId3">
            <a:alphaModFix/>
          </a:blip>
          <a:stretch>
            <a:fillRect/>
          </a:stretch>
        </p:blipFill>
        <p:spPr>
          <a:xfrm>
            <a:off x="5134413" y="1350150"/>
            <a:ext cx="3038474" cy="3216525"/>
          </a:xfrm>
          <a:prstGeom prst="rect">
            <a:avLst/>
          </a:prstGeom>
          <a:noFill/>
          <a:ln>
            <a:noFill/>
          </a:ln>
        </p:spPr>
      </p:pic>
      <p:pic>
        <p:nvPicPr>
          <p:cNvPr descr="https://images.freeimg.net/rsynced_images/floor-floorboards.jpg" id="589" name="Google Shape;589;p45">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90" name="Google Shape;590;p4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2" name="Google Shape;592;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93" name="Google Shape;593;p45">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94" name="Google Shape;594;p45">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95" name="Google Shape;595;p4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596" name="Google Shape;596;p45"/>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597" name="Google Shape;597;p4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98" name="Google Shape;598;p45"/>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599" name="Google Shape;599;p45"/>
          <p:cNvSpPr txBox="1"/>
          <p:nvPr/>
        </p:nvSpPr>
        <p:spPr>
          <a:xfrm>
            <a:off x="847725" y="1350150"/>
            <a:ext cx="4619700" cy="2885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 sz="3300">
                <a:latin typeface="Roboto"/>
                <a:ea typeface="Roboto"/>
                <a:cs typeface="Roboto"/>
                <a:sym typeface="Roboto"/>
              </a:rPr>
              <a:t>A </a:t>
            </a:r>
            <a:r>
              <a:rPr b="1" lang="en" sz="3300">
                <a:latin typeface="Roboto"/>
                <a:ea typeface="Roboto"/>
                <a:cs typeface="Roboto"/>
                <a:sym typeface="Roboto"/>
              </a:rPr>
              <a:t>p</a:t>
            </a:r>
            <a:r>
              <a:rPr b="1" lang="en" sz="3300">
                <a:latin typeface="Roboto"/>
                <a:ea typeface="Roboto"/>
                <a:cs typeface="Roboto"/>
                <a:sym typeface="Roboto"/>
              </a:rPr>
              <a:t>rotocol</a:t>
            </a:r>
            <a:r>
              <a:rPr lang="en" sz="3300">
                <a:latin typeface="Roboto"/>
                <a:ea typeface="Roboto"/>
                <a:cs typeface="Roboto"/>
                <a:sym typeface="Roboto"/>
              </a:rPr>
              <a:t> is </a:t>
            </a:r>
            <a:r>
              <a:rPr b="1" lang="en" sz="3300">
                <a:latin typeface="Roboto"/>
                <a:ea typeface="Roboto"/>
                <a:cs typeface="Roboto"/>
                <a:sym typeface="Roboto"/>
              </a:rPr>
              <a:t>a </a:t>
            </a:r>
            <a:r>
              <a:rPr b="1" i="1" lang="en" sz="3300">
                <a:latin typeface="Roboto"/>
                <a:ea typeface="Roboto"/>
                <a:cs typeface="Roboto"/>
                <a:sym typeface="Roboto"/>
              </a:rPr>
              <a:t>standard set of rules</a:t>
            </a:r>
            <a:r>
              <a:rPr i="1" lang="en" sz="3300">
                <a:latin typeface="Roboto"/>
                <a:ea typeface="Roboto"/>
                <a:cs typeface="Roboto"/>
                <a:sym typeface="Roboto"/>
              </a:rPr>
              <a:t> </a:t>
            </a:r>
            <a:r>
              <a:rPr lang="en" sz="3300">
                <a:latin typeface="Roboto"/>
                <a:ea typeface="Roboto"/>
                <a:cs typeface="Roboto"/>
                <a:sym typeface="Roboto"/>
              </a:rPr>
              <a:t>that </a:t>
            </a:r>
            <a:r>
              <a:rPr b="1" lang="en" sz="3300">
                <a:latin typeface="Roboto"/>
                <a:ea typeface="Roboto"/>
                <a:cs typeface="Roboto"/>
                <a:sym typeface="Roboto"/>
              </a:rPr>
              <a:t>allow electronic devices to communicate with each other. </a:t>
            </a:r>
            <a:r>
              <a:rPr lang="en" sz="3300">
                <a:latin typeface="Roboto"/>
                <a:ea typeface="Roboto"/>
                <a:cs typeface="Roboto"/>
                <a:sym typeface="Roboto"/>
              </a:rPr>
              <a:t> </a:t>
            </a:r>
            <a:endParaRPr sz="33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descr="https://cdn.pixabay.com/photo/2020/10/04/14/40/network-5626578_960_720.jpg" id="604" name="Google Shape;604;p46">
            <a:hlinkClick r:id="rId3"/>
          </p:cNvPr>
          <p:cNvPicPr preferRelativeResize="0"/>
          <p:nvPr/>
        </p:nvPicPr>
        <p:blipFill>
          <a:blip r:embed="rId4">
            <a:alphaModFix/>
          </a:blip>
          <a:stretch>
            <a:fillRect/>
          </a:stretch>
        </p:blipFill>
        <p:spPr>
          <a:xfrm>
            <a:off x="5245391" y="1394575"/>
            <a:ext cx="3037310" cy="2829388"/>
          </a:xfrm>
          <a:prstGeom prst="rect">
            <a:avLst/>
          </a:prstGeom>
          <a:noFill/>
          <a:ln>
            <a:noFill/>
          </a:ln>
        </p:spPr>
      </p:pic>
      <p:pic>
        <p:nvPicPr>
          <p:cNvPr descr="https://images.freeimg.net/rsynced_images/floor-floorboards.jpg" id="605" name="Google Shape;605;p46">
            <a:hlinkClick r:id="rId5"/>
          </p:cNvPr>
          <p:cNvPicPr preferRelativeResize="0"/>
          <p:nvPr/>
        </p:nvPicPr>
        <p:blipFill rotWithShape="1">
          <a:blip r:embed="rId6">
            <a:alphaModFix/>
          </a:blip>
          <a:srcRect b="0" l="0" r="0" t="82640"/>
          <a:stretch/>
        </p:blipFill>
        <p:spPr>
          <a:xfrm>
            <a:off x="0" y="4601675"/>
            <a:ext cx="9144001" cy="541825"/>
          </a:xfrm>
          <a:prstGeom prst="rect">
            <a:avLst/>
          </a:prstGeom>
          <a:noFill/>
          <a:ln>
            <a:noFill/>
          </a:ln>
        </p:spPr>
      </p:pic>
      <p:sp>
        <p:nvSpPr>
          <p:cNvPr id="606" name="Google Shape;606;p4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8" name="Google Shape;608;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09" name="Google Shape;609;p46">
            <a:hlinkClick r:id="rId7"/>
          </p:cNvPr>
          <p:cNvPicPr preferRelativeResize="0"/>
          <p:nvPr/>
        </p:nvPicPr>
        <p:blipFill>
          <a:blip r:embed="rId8">
            <a:alphaModFix/>
          </a:blip>
          <a:stretch>
            <a:fillRect/>
          </a:stretch>
        </p:blipFill>
        <p:spPr>
          <a:xfrm>
            <a:off x="103125" y="146300"/>
            <a:ext cx="744601" cy="744601"/>
          </a:xfrm>
          <a:prstGeom prst="rect">
            <a:avLst/>
          </a:prstGeom>
          <a:noFill/>
          <a:ln>
            <a:noFill/>
          </a:ln>
        </p:spPr>
      </p:pic>
      <p:pic>
        <p:nvPicPr>
          <p:cNvPr descr="https://publicdomainvectors.org/photos/Pflanze-coloured.png" id="610" name="Google Shape;610;p46">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611" name="Google Shape;611;p4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12" name="Google Shape;612;p46"/>
          <p:cNvPicPr preferRelativeResize="0"/>
          <p:nvPr/>
        </p:nvPicPr>
        <p:blipFill>
          <a:blip r:embed="rId11">
            <a:alphaModFix/>
          </a:blip>
          <a:stretch>
            <a:fillRect/>
          </a:stretch>
        </p:blipFill>
        <p:spPr>
          <a:xfrm>
            <a:off x="0" y="4663225"/>
            <a:ext cx="8282701" cy="459575"/>
          </a:xfrm>
          <a:prstGeom prst="rect">
            <a:avLst/>
          </a:prstGeom>
          <a:noFill/>
          <a:ln>
            <a:noFill/>
          </a:ln>
        </p:spPr>
      </p:pic>
      <p:sp>
        <p:nvSpPr>
          <p:cNvPr id="613" name="Google Shape;613;p4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14" name="Google Shape;614;p46"/>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615" name="Google Shape;615;p46"/>
          <p:cNvSpPr txBox="1"/>
          <p:nvPr/>
        </p:nvSpPr>
        <p:spPr>
          <a:xfrm>
            <a:off x="905925" y="1394575"/>
            <a:ext cx="4504200" cy="2639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 sz="3000">
                <a:latin typeface="Roboto"/>
                <a:ea typeface="Roboto"/>
                <a:cs typeface="Roboto"/>
                <a:sym typeface="Roboto"/>
              </a:rPr>
              <a:t>There are different types of</a:t>
            </a:r>
            <a:r>
              <a:rPr lang="en" sz="3000">
                <a:latin typeface="Roboto"/>
                <a:ea typeface="Roboto"/>
                <a:cs typeface="Roboto"/>
                <a:sym typeface="Roboto"/>
              </a:rPr>
              <a:t> </a:t>
            </a:r>
            <a:r>
              <a:rPr b="1" lang="en" sz="3000">
                <a:latin typeface="Roboto"/>
                <a:ea typeface="Roboto"/>
                <a:cs typeface="Roboto"/>
                <a:sym typeface="Roboto"/>
              </a:rPr>
              <a:t>protocols</a:t>
            </a:r>
            <a:r>
              <a:rPr lang="en" sz="3000">
                <a:latin typeface="Roboto"/>
                <a:ea typeface="Roboto"/>
                <a:cs typeface="Roboto"/>
                <a:sym typeface="Roboto"/>
              </a:rPr>
              <a:t> for the different types of jobs or tasks needed to make the Internet work.</a:t>
            </a:r>
            <a:endParaRPr sz="3000">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descr="https://images.freeimg.net/rsynced_images/floor-floorboards.jpg" id="620" name="Google Shape;620;p4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21" name="Google Shape;621;p4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3" name="Google Shape;623;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24" name="Google Shape;624;p4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25" name="Google Shape;625;p4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26" name="Google Shape;626;p4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27" name="Google Shape;627;p4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628" name="Google Shape;628;p4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29" name="Google Shape;629;p47"/>
          <p:cNvSpPr/>
          <p:nvPr/>
        </p:nvSpPr>
        <p:spPr>
          <a:xfrm>
            <a:off x="103125" y="950075"/>
            <a:ext cx="7354955" cy="18381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Accessing the Internet</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descr="https://images.freeimg.net/rsynced_images/floor-floorboards.jpg" id="634" name="Google Shape;634;p4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35" name="Google Shape;635;p4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7" name="Google Shape;637;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38" name="Google Shape;638;p4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39" name="Google Shape;639;p4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40" name="Google Shape;640;p4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41" name="Google Shape;641;p4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642" name="Google Shape;642;p4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43" name="Google Shape;643;p48"/>
          <p:cNvSpPr/>
          <p:nvPr/>
        </p:nvSpPr>
        <p:spPr>
          <a:xfrm>
            <a:off x="1034400" y="124050"/>
            <a:ext cx="6967920" cy="6570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Login Process</a:t>
            </a:r>
          </a:p>
        </p:txBody>
      </p:sp>
      <p:sp>
        <p:nvSpPr>
          <p:cNvPr id="644" name="Google Shape;644;p48"/>
          <p:cNvSpPr txBox="1"/>
          <p:nvPr/>
        </p:nvSpPr>
        <p:spPr>
          <a:xfrm>
            <a:off x="1034400" y="702800"/>
            <a:ext cx="66387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Roboto"/>
                <a:ea typeface="Roboto"/>
                <a:cs typeface="Roboto"/>
                <a:sym typeface="Roboto"/>
              </a:rPr>
              <a:t>The computer logon process is like having a secret code. I</a:t>
            </a:r>
            <a:r>
              <a:rPr lang="en" sz="3300">
                <a:latin typeface="Roboto"/>
                <a:ea typeface="Roboto"/>
                <a:cs typeface="Roboto"/>
                <a:sym typeface="Roboto"/>
              </a:rPr>
              <a:t>magine you have a magical treehouse that only you and your friends can enter. But to get inside, you need a secret code. That secret code is like your password. </a:t>
            </a:r>
            <a:endParaRPr sz="3300">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descr="https://images.freeimg.net/rsynced_images/floor-floorboards.jpg" id="649" name="Google Shape;649;p4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50" name="Google Shape;650;p4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2" name="Google Shape;652;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53" name="Google Shape;653;p4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54" name="Google Shape;654;p4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55" name="Google Shape;655;p4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56" name="Google Shape;656;p4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657" name="Google Shape;657;p4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58" name="Google Shape;658;p49"/>
          <p:cNvSpPr/>
          <p:nvPr/>
        </p:nvSpPr>
        <p:spPr>
          <a:xfrm>
            <a:off x="1034400" y="124050"/>
            <a:ext cx="6967920" cy="6570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Login Process</a:t>
            </a:r>
          </a:p>
        </p:txBody>
      </p:sp>
      <p:sp>
        <p:nvSpPr>
          <p:cNvPr id="659" name="Google Shape;659;p49"/>
          <p:cNvSpPr txBox="1"/>
          <p:nvPr/>
        </p:nvSpPr>
        <p:spPr>
          <a:xfrm>
            <a:off x="1034400" y="781050"/>
            <a:ext cx="66387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Roboto"/>
                <a:ea typeface="Roboto"/>
                <a:cs typeface="Roboto"/>
                <a:sym typeface="Roboto"/>
              </a:rPr>
              <a:t>So, when you get to the treehouse you state your name </a:t>
            </a:r>
            <a:r>
              <a:rPr b="1" lang="en" sz="3300">
                <a:latin typeface="Roboto"/>
                <a:ea typeface="Roboto"/>
                <a:cs typeface="Roboto"/>
                <a:sym typeface="Roboto"/>
              </a:rPr>
              <a:t>(username)</a:t>
            </a:r>
            <a:r>
              <a:rPr lang="en" sz="3300">
                <a:latin typeface="Roboto"/>
                <a:ea typeface="Roboto"/>
                <a:cs typeface="Roboto"/>
                <a:sym typeface="Roboto"/>
              </a:rPr>
              <a:t> and then you give your secret code </a:t>
            </a:r>
            <a:r>
              <a:rPr b="1" lang="en" sz="3300">
                <a:latin typeface="Roboto"/>
                <a:ea typeface="Roboto"/>
                <a:cs typeface="Roboto"/>
                <a:sym typeface="Roboto"/>
              </a:rPr>
              <a:t>(password).</a:t>
            </a:r>
            <a:r>
              <a:rPr lang="en" sz="3300">
                <a:latin typeface="Roboto"/>
                <a:ea typeface="Roboto"/>
                <a:cs typeface="Roboto"/>
                <a:sym typeface="Roboto"/>
              </a:rPr>
              <a:t> </a:t>
            </a:r>
            <a:endParaRPr sz="33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descr="https://images.freeimg.net/rsynced_images/floor-floorboards.jpg" id="664" name="Google Shape;664;p5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65" name="Google Shape;665;p5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7" name="Google Shape;667;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68" name="Google Shape;668;p5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69" name="Google Shape;669;p5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70" name="Google Shape;670;p5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71" name="Google Shape;671;p50"/>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672" name="Google Shape;672;p5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73" name="Google Shape;673;p50"/>
          <p:cNvSpPr/>
          <p:nvPr/>
        </p:nvSpPr>
        <p:spPr>
          <a:xfrm>
            <a:off x="1034400" y="124050"/>
            <a:ext cx="6967920" cy="6570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Login Process</a:t>
            </a:r>
          </a:p>
        </p:txBody>
      </p:sp>
      <p:sp>
        <p:nvSpPr>
          <p:cNvPr id="674" name="Google Shape;674;p50"/>
          <p:cNvSpPr txBox="1"/>
          <p:nvPr/>
        </p:nvSpPr>
        <p:spPr>
          <a:xfrm>
            <a:off x="996425" y="935575"/>
            <a:ext cx="66429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Roboto"/>
                <a:ea typeface="Roboto"/>
                <a:cs typeface="Roboto"/>
                <a:sym typeface="Roboto"/>
              </a:rPr>
              <a:t>The treehouse keeper checks to make sure the your information is on the members only list. If it is, the keeper lets you in. But if it's the wrong the door will be shut tight and you will not be allowed to go in.</a:t>
            </a:r>
            <a:endParaRPr sz="30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pic>
        <p:nvPicPr>
          <p:cNvPr descr="https://images.freeimg.net/rsynced_images/floor-floorboards.jpg" id="679" name="Google Shape;679;p5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0" name="Google Shape;680;p5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2" name="Google Shape;682;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83" name="Google Shape;683;p5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84" name="Google Shape;684;p5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85" name="Google Shape;685;p5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686" name="Google Shape;686;p5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687" name="Google Shape;687;p5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88" name="Google Shape;688;p51"/>
          <p:cNvSpPr/>
          <p:nvPr/>
        </p:nvSpPr>
        <p:spPr>
          <a:xfrm>
            <a:off x="1034400" y="124050"/>
            <a:ext cx="6967920" cy="6570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Login Process</a:t>
            </a:r>
          </a:p>
        </p:txBody>
      </p:sp>
      <p:sp>
        <p:nvSpPr>
          <p:cNvPr id="689" name="Google Shape;689;p51"/>
          <p:cNvSpPr txBox="1"/>
          <p:nvPr/>
        </p:nvSpPr>
        <p:spPr>
          <a:xfrm>
            <a:off x="941063" y="781050"/>
            <a:ext cx="71190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Roboto"/>
                <a:ea typeface="Roboto"/>
                <a:cs typeface="Roboto"/>
                <a:sym typeface="Roboto"/>
              </a:rPr>
              <a:t>Before </a:t>
            </a:r>
            <a:r>
              <a:rPr lang="en" sz="3200">
                <a:latin typeface="Roboto"/>
                <a:ea typeface="Roboto"/>
                <a:cs typeface="Roboto"/>
                <a:sym typeface="Roboto"/>
              </a:rPr>
              <a:t>you can use your desktop, laptop, tablet or similar devices, you must first give your name (</a:t>
            </a:r>
            <a:r>
              <a:rPr b="1" lang="en" sz="3200">
                <a:latin typeface="Roboto"/>
                <a:ea typeface="Roboto"/>
                <a:cs typeface="Roboto"/>
                <a:sym typeface="Roboto"/>
              </a:rPr>
              <a:t>username</a:t>
            </a:r>
            <a:r>
              <a:rPr lang="en" sz="3200">
                <a:latin typeface="Roboto"/>
                <a:ea typeface="Roboto"/>
                <a:cs typeface="Roboto"/>
                <a:sym typeface="Roboto"/>
              </a:rPr>
              <a:t>) and secret code (</a:t>
            </a:r>
            <a:r>
              <a:rPr b="1" lang="en" sz="3200">
                <a:latin typeface="Roboto"/>
                <a:ea typeface="Roboto"/>
                <a:cs typeface="Roboto"/>
                <a:sym typeface="Roboto"/>
              </a:rPr>
              <a:t>password</a:t>
            </a:r>
            <a:r>
              <a:rPr lang="en" sz="3200">
                <a:latin typeface="Roboto"/>
                <a:ea typeface="Roboto"/>
                <a:cs typeface="Roboto"/>
                <a:sym typeface="Roboto"/>
              </a:rPr>
              <a:t>). This is called the </a:t>
            </a:r>
            <a:r>
              <a:rPr b="1" i="1" lang="en" sz="3200">
                <a:latin typeface="Roboto"/>
                <a:ea typeface="Roboto"/>
                <a:cs typeface="Roboto"/>
                <a:sym typeface="Roboto"/>
              </a:rPr>
              <a:t>login process.</a:t>
            </a:r>
            <a:r>
              <a:rPr lang="en" sz="3200">
                <a:latin typeface="Roboto"/>
                <a:ea typeface="Roboto"/>
                <a:cs typeface="Roboto"/>
                <a:sym typeface="Roboto"/>
              </a:rPr>
              <a:t> </a:t>
            </a:r>
            <a:r>
              <a:rPr lang="en" sz="3200">
                <a:latin typeface="Roboto"/>
                <a:ea typeface="Roboto"/>
                <a:cs typeface="Roboto"/>
                <a:sym typeface="Roboto"/>
              </a:rPr>
              <a:t>Remember</a:t>
            </a:r>
            <a:r>
              <a:rPr lang="en" sz="3200">
                <a:latin typeface="Roboto"/>
                <a:ea typeface="Roboto"/>
                <a:cs typeface="Roboto"/>
                <a:sym typeface="Roboto"/>
              </a:rPr>
              <a:t>, your device just want to make sure you are really you! </a:t>
            </a:r>
            <a:endParaRPr sz="32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2121875" y="342750"/>
            <a:ext cx="3847200" cy="30708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300" u="sng">
                <a:latin typeface="Roboto"/>
                <a:ea typeface="Roboto"/>
                <a:cs typeface="Roboto"/>
                <a:sym typeface="Roboto"/>
              </a:rPr>
              <a:t>Topics Covered</a:t>
            </a:r>
            <a:endParaRPr b="1" sz="2300" u="sng">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Background Vocabulary</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Computer Network </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The Internet</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Types of Networks</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Network Protocols</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Accessing the Internet</a:t>
            </a:r>
            <a:endParaRPr sz="1800">
              <a:latin typeface="Roboto"/>
              <a:ea typeface="Roboto"/>
              <a:cs typeface="Roboto"/>
              <a:sym typeface="Roboto"/>
            </a:endParaRPr>
          </a:p>
        </p:txBody>
      </p:sp>
      <p:sp>
        <p:nvSpPr>
          <p:cNvPr id="121" name="Google Shape;121;p1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22" name="Google Shape;122;p16"/>
          <p:cNvPicPr preferRelativeResize="0"/>
          <p:nvPr/>
        </p:nvPicPr>
        <p:blipFill>
          <a:blip r:embed="rId15">
            <a:alphaModFix/>
          </a:blip>
          <a:stretch>
            <a:fillRect/>
          </a:stretch>
        </p:blipFill>
        <p:spPr>
          <a:xfrm>
            <a:off x="0" y="4663225"/>
            <a:ext cx="8282701" cy="459575"/>
          </a:xfrm>
          <a:prstGeom prst="rect">
            <a:avLst/>
          </a:prstGeom>
          <a:noFill/>
          <a:ln>
            <a:noFill/>
          </a:ln>
        </p:spPr>
      </p:pic>
      <p:sp>
        <p:nvSpPr>
          <p:cNvPr id="123" name="Google Shape;123;p1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pic>
        <p:nvPicPr>
          <p:cNvPr descr="https://images.freeimg.net/rsynced_images/floor-floorboards.jpg" id="694" name="Google Shape;694;p5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95" name="Google Shape;695;p5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7" name="Google Shape;697;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98" name="Google Shape;698;p5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99" name="Google Shape;699;p5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00" name="Google Shape;700;p5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01" name="Google Shape;701;p5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02" name="Google Shape;702;p5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03" name="Google Shape;703;p52"/>
          <p:cNvSpPr/>
          <p:nvPr/>
        </p:nvSpPr>
        <p:spPr>
          <a:xfrm>
            <a:off x="1034400" y="124050"/>
            <a:ext cx="6967920" cy="6570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The Login Process</a:t>
            </a:r>
          </a:p>
        </p:txBody>
      </p:sp>
      <p:sp>
        <p:nvSpPr>
          <p:cNvPr id="704" name="Google Shape;704;p52"/>
          <p:cNvSpPr txBox="1"/>
          <p:nvPr/>
        </p:nvSpPr>
        <p:spPr>
          <a:xfrm>
            <a:off x="865563" y="863250"/>
            <a:ext cx="73056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oboto"/>
                <a:ea typeface="Roboto"/>
                <a:cs typeface="Roboto"/>
                <a:sym typeface="Roboto"/>
              </a:rPr>
              <a:t>The </a:t>
            </a:r>
            <a:r>
              <a:rPr b="1" i="1" lang="en" sz="3000">
                <a:latin typeface="Roboto"/>
                <a:ea typeface="Roboto"/>
                <a:cs typeface="Roboto"/>
                <a:sym typeface="Roboto"/>
              </a:rPr>
              <a:t>username</a:t>
            </a:r>
            <a:r>
              <a:rPr lang="en" sz="3000">
                <a:latin typeface="Roboto"/>
                <a:ea typeface="Roboto"/>
                <a:cs typeface="Roboto"/>
                <a:sym typeface="Roboto"/>
              </a:rPr>
              <a:t> and </a:t>
            </a:r>
            <a:r>
              <a:rPr b="1" lang="en" sz="3000">
                <a:latin typeface="Roboto"/>
                <a:ea typeface="Roboto"/>
                <a:cs typeface="Roboto"/>
                <a:sym typeface="Roboto"/>
              </a:rPr>
              <a:t>password</a:t>
            </a:r>
            <a:r>
              <a:rPr lang="en" sz="3000">
                <a:latin typeface="Roboto"/>
                <a:ea typeface="Roboto"/>
                <a:cs typeface="Roboto"/>
                <a:sym typeface="Roboto"/>
              </a:rPr>
              <a:t> make up  your account information. The username usually stays the same. Your password should be changed sometimes. </a:t>
            </a:r>
            <a:r>
              <a:rPr lang="en" sz="3000">
                <a:latin typeface="Roboto"/>
                <a:ea typeface="Roboto"/>
                <a:cs typeface="Roboto"/>
                <a:sym typeface="Roboto"/>
              </a:rPr>
              <a:t>Just remember to keep your password in a safe place and keep it private. </a:t>
            </a:r>
            <a:r>
              <a:rPr b="1" i="1" lang="en" sz="3000">
                <a:latin typeface="Roboto"/>
                <a:ea typeface="Roboto"/>
                <a:cs typeface="Roboto"/>
                <a:sym typeface="Roboto"/>
              </a:rPr>
              <a:t>Never share personal  </a:t>
            </a:r>
            <a:r>
              <a:rPr b="1" i="1" lang="en" sz="3000">
                <a:latin typeface="Roboto"/>
                <a:ea typeface="Roboto"/>
                <a:cs typeface="Roboto"/>
                <a:sym typeface="Roboto"/>
              </a:rPr>
              <a:t>information. </a:t>
            </a:r>
            <a:endParaRPr b="1" i="1" sz="3000">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pic>
        <p:nvPicPr>
          <p:cNvPr descr="https://images.freeimg.net/rsynced_images/floor-floorboards.jpg" id="709" name="Google Shape;709;p5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10" name="Google Shape;710;p5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2" name="Google Shape;712;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3" name="Google Shape;713;p5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14" name="Google Shape;714;p5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15" name="Google Shape;715;p5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16" name="Google Shape;716;p5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17" name="Google Shape;717;p5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18" name="Google Shape;718;p53"/>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719" name="Google Shape;719;p53"/>
          <p:cNvSpPr txBox="1"/>
          <p:nvPr/>
        </p:nvSpPr>
        <p:spPr>
          <a:xfrm>
            <a:off x="905924" y="1138075"/>
            <a:ext cx="66189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Roboto"/>
                <a:ea typeface="Roboto"/>
                <a:cs typeface="Roboto"/>
                <a:sym typeface="Roboto"/>
              </a:rPr>
              <a:t>In order to keep your password secure you need to do two things:</a:t>
            </a:r>
            <a:endParaRPr sz="3200">
              <a:latin typeface="Roboto"/>
              <a:ea typeface="Roboto"/>
              <a:cs typeface="Roboto"/>
              <a:sym typeface="Roboto"/>
            </a:endParaRPr>
          </a:p>
          <a:p>
            <a:pPr indent="-431800" lvl="0" marL="914400" rtl="0" algn="l">
              <a:spcBef>
                <a:spcPts val="0"/>
              </a:spcBef>
              <a:spcAft>
                <a:spcPts val="0"/>
              </a:spcAft>
              <a:buSzPts val="3200"/>
              <a:buFont typeface="Roboto"/>
              <a:buAutoNum type="arabicPeriod"/>
            </a:pPr>
            <a:r>
              <a:rPr lang="en" sz="3200">
                <a:latin typeface="Roboto"/>
                <a:ea typeface="Roboto"/>
                <a:cs typeface="Roboto"/>
                <a:sym typeface="Roboto"/>
              </a:rPr>
              <a:t>Change it every few months.</a:t>
            </a:r>
            <a:endParaRPr sz="3200">
              <a:latin typeface="Roboto"/>
              <a:ea typeface="Roboto"/>
              <a:cs typeface="Roboto"/>
              <a:sym typeface="Roboto"/>
            </a:endParaRPr>
          </a:p>
          <a:p>
            <a:pPr indent="-431800" lvl="0" marL="914400" rtl="0" algn="l">
              <a:spcBef>
                <a:spcPts val="0"/>
              </a:spcBef>
              <a:spcAft>
                <a:spcPts val="0"/>
              </a:spcAft>
              <a:buSzPts val="3200"/>
              <a:buFont typeface="Roboto"/>
              <a:buAutoNum type="arabicPeriod"/>
            </a:pPr>
            <a:r>
              <a:rPr lang="en" sz="3200">
                <a:latin typeface="Roboto"/>
                <a:ea typeface="Roboto"/>
                <a:cs typeface="Roboto"/>
                <a:sym typeface="Roboto"/>
              </a:rPr>
              <a:t>Create a strong password. </a:t>
            </a:r>
            <a:endParaRPr sz="3200">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pic>
        <p:nvPicPr>
          <p:cNvPr descr="https://images.freeimg.net/rsynced_images/floor-floorboards.jpg" id="724" name="Google Shape;724;p5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25" name="Google Shape;725;p5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7" name="Google Shape;727;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28" name="Google Shape;728;p5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29" name="Google Shape;729;p5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30" name="Google Shape;730;p5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31" name="Google Shape;731;p5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32" name="Google Shape;732;p5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33" name="Google Shape;733;p54"/>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734" name="Google Shape;734;p54"/>
          <p:cNvSpPr txBox="1"/>
          <p:nvPr/>
        </p:nvSpPr>
        <p:spPr>
          <a:xfrm>
            <a:off x="847724" y="957325"/>
            <a:ext cx="68106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3300">
                <a:latin typeface="Roboto"/>
                <a:ea typeface="Roboto"/>
                <a:cs typeface="Roboto"/>
                <a:sym typeface="Roboto"/>
              </a:rPr>
              <a:t>Weak passwords</a:t>
            </a:r>
            <a:r>
              <a:rPr lang="en" sz="3300">
                <a:latin typeface="Roboto"/>
                <a:ea typeface="Roboto"/>
                <a:cs typeface="Roboto"/>
                <a:sym typeface="Roboto"/>
              </a:rPr>
              <a:t> are simple and easy to guess, often consisting of common words, phrases, or patterns.</a:t>
            </a:r>
            <a:endParaRPr sz="3300">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pic>
        <p:nvPicPr>
          <p:cNvPr descr="https://images.freeimg.net/rsynced_images/floor-floorboards.jpg" id="739" name="Google Shape;739;p5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40" name="Google Shape;740;p5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2" name="Google Shape;742;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43" name="Google Shape;743;p5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44" name="Google Shape;744;p5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45" name="Google Shape;745;p5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46" name="Google Shape;746;p5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47" name="Google Shape;747;p5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48" name="Google Shape;748;p55"/>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749" name="Google Shape;749;p55"/>
          <p:cNvSpPr txBox="1"/>
          <p:nvPr/>
        </p:nvSpPr>
        <p:spPr>
          <a:xfrm>
            <a:off x="540950" y="890900"/>
            <a:ext cx="7307100" cy="352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800">
                <a:latin typeface="Roboto"/>
                <a:ea typeface="Roboto"/>
                <a:cs typeface="Roboto"/>
                <a:sym typeface="Roboto"/>
              </a:rPr>
              <a:t>Strong passwords</a:t>
            </a:r>
            <a:r>
              <a:rPr lang="en" sz="2800">
                <a:latin typeface="Roboto"/>
                <a:ea typeface="Roboto"/>
                <a:cs typeface="Roboto"/>
                <a:sym typeface="Roboto"/>
              </a:rPr>
              <a:t> make it difficult for others to guess and gain access to your device and your personal, private </a:t>
            </a:r>
            <a:r>
              <a:rPr lang="en" sz="2800">
                <a:latin typeface="Roboto"/>
                <a:ea typeface="Roboto"/>
                <a:cs typeface="Roboto"/>
                <a:sym typeface="Roboto"/>
              </a:rPr>
              <a:t>information</a:t>
            </a:r>
            <a:r>
              <a:rPr lang="en" sz="2800">
                <a:latin typeface="Roboto"/>
                <a:ea typeface="Roboto"/>
                <a:cs typeface="Roboto"/>
                <a:sym typeface="Roboto"/>
              </a:rPr>
              <a:t>. Strong passwords typically contain:</a:t>
            </a:r>
            <a:endParaRPr sz="2800">
              <a:latin typeface="Roboto"/>
              <a:ea typeface="Roboto"/>
              <a:cs typeface="Roboto"/>
              <a:sym typeface="Roboto"/>
            </a:endParaRPr>
          </a:p>
          <a:p>
            <a:pPr indent="-387350" lvl="0" marL="1371600" rtl="0" algn="l">
              <a:spcBef>
                <a:spcPts val="0"/>
              </a:spcBef>
              <a:spcAft>
                <a:spcPts val="0"/>
              </a:spcAft>
              <a:buSzPts val="2500"/>
              <a:buFont typeface="Roboto"/>
              <a:buChar char="●"/>
            </a:pPr>
            <a:r>
              <a:rPr b="1" i="1" lang="en" sz="2500">
                <a:latin typeface="Roboto"/>
                <a:ea typeface="Roboto"/>
                <a:cs typeface="Roboto"/>
                <a:sym typeface="Roboto"/>
              </a:rPr>
              <a:t>6 or more characters:</a:t>
            </a:r>
            <a:endParaRPr b="1" i="1" sz="2500">
              <a:latin typeface="Roboto"/>
              <a:ea typeface="Roboto"/>
              <a:cs typeface="Roboto"/>
              <a:sym typeface="Roboto"/>
            </a:endParaRPr>
          </a:p>
          <a:p>
            <a:pPr indent="-387350" lvl="0" marL="1371600" rtl="0" algn="l">
              <a:spcBef>
                <a:spcPts val="0"/>
              </a:spcBef>
              <a:spcAft>
                <a:spcPts val="0"/>
              </a:spcAft>
              <a:buSzPts val="2500"/>
              <a:buFont typeface="Roboto"/>
              <a:buChar char="●"/>
            </a:pPr>
            <a:r>
              <a:rPr b="1" i="1" lang="en" sz="2500">
                <a:latin typeface="Roboto"/>
                <a:ea typeface="Roboto"/>
                <a:cs typeface="Roboto"/>
                <a:sym typeface="Roboto"/>
              </a:rPr>
              <a:t>contain upper and lower case letters,</a:t>
            </a:r>
            <a:endParaRPr b="1" i="1" sz="2500">
              <a:latin typeface="Roboto"/>
              <a:ea typeface="Roboto"/>
              <a:cs typeface="Roboto"/>
              <a:sym typeface="Roboto"/>
            </a:endParaRPr>
          </a:p>
          <a:p>
            <a:pPr indent="-387350" lvl="0" marL="1371600" rtl="0" algn="l">
              <a:spcBef>
                <a:spcPts val="0"/>
              </a:spcBef>
              <a:spcAft>
                <a:spcPts val="0"/>
              </a:spcAft>
              <a:buSzPts val="2500"/>
              <a:buFont typeface="Roboto"/>
              <a:buChar char="●"/>
            </a:pPr>
            <a:r>
              <a:rPr b="1" i="1" lang="en" sz="2500">
                <a:latin typeface="Roboto"/>
                <a:ea typeface="Roboto"/>
                <a:cs typeface="Roboto"/>
                <a:sym typeface="Roboto"/>
              </a:rPr>
              <a:t>numbers, and </a:t>
            </a:r>
            <a:endParaRPr b="1" i="1" sz="2500">
              <a:latin typeface="Roboto"/>
              <a:ea typeface="Roboto"/>
              <a:cs typeface="Roboto"/>
              <a:sym typeface="Roboto"/>
            </a:endParaRPr>
          </a:p>
          <a:p>
            <a:pPr indent="-419100" lvl="0" marL="1371600" rtl="0" algn="l">
              <a:spcBef>
                <a:spcPts val="0"/>
              </a:spcBef>
              <a:spcAft>
                <a:spcPts val="0"/>
              </a:spcAft>
              <a:buSzPts val="3000"/>
              <a:buFont typeface="Roboto"/>
              <a:buChar char="●"/>
            </a:pPr>
            <a:r>
              <a:rPr b="1" i="1" lang="en" sz="2500">
                <a:latin typeface="Roboto"/>
                <a:ea typeface="Roboto"/>
                <a:cs typeface="Roboto"/>
                <a:sym typeface="Roboto"/>
              </a:rPr>
              <a:t>special characters</a:t>
            </a:r>
            <a:r>
              <a:rPr b="1" i="1" lang="en" sz="3000">
                <a:latin typeface="Roboto"/>
                <a:ea typeface="Roboto"/>
                <a:cs typeface="Roboto"/>
                <a:sym typeface="Roboto"/>
              </a:rPr>
              <a:t>.</a:t>
            </a:r>
            <a:r>
              <a:rPr b="1" i="1" lang="en" sz="3000">
                <a:latin typeface="Roboto"/>
                <a:ea typeface="Roboto"/>
                <a:cs typeface="Roboto"/>
                <a:sym typeface="Roboto"/>
              </a:rPr>
              <a:t> </a:t>
            </a:r>
            <a:endParaRPr b="1" i="1" sz="30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pic>
        <p:nvPicPr>
          <p:cNvPr descr="https://images.freeimg.net/rsynced_images/floor-floorboards.jpg" id="754" name="Google Shape;754;p5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55" name="Google Shape;755;p5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7" name="Google Shape;757;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58" name="Google Shape;758;p5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59" name="Google Shape;759;p5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60" name="Google Shape;760;p5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61" name="Google Shape;761;p5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62" name="Google Shape;762;p5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63" name="Google Shape;763;p56"/>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764" name="Google Shape;764;p56"/>
          <p:cNvSpPr txBox="1"/>
          <p:nvPr/>
        </p:nvSpPr>
        <p:spPr>
          <a:xfrm>
            <a:off x="996450" y="863700"/>
            <a:ext cx="6573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latin typeface="Roboto"/>
                <a:ea typeface="Roboto"/>
                <a:cs typeface="Roboto"/>
                <a:sym typeface="Roboto"/>
              </a:rPr>
              <a:t>Let’s look at some passwords and discuss whether they are strong or weak.</a:t>
            </a:r>
            <a:endParaRPr sz="2700">
              <a:latin typeface="Roboto"/>
              <a:ea typeface="Roboto"/>
              <a:cs typeface="Roboto"/>
              <a:sym typeface="Roboto"/>
            </a:endParaRPr>
          </a:p>
        </p:txBody>
      </p:sp>
      <p:graphicFrame>
        <p:nvGraphicFramePr>
          <p:cNvPr id="765" name="Google Shape;765;p56"/>
          <p:cNvGraphicFramePr/>
          <p:nvPr/>
        </p:nvGraphicFramePr>
        <p:xfrm>
          <a:off x="2097400" y="1962150"/>
          <a:ext cx="3000000" cy="3000000"/>
        </p:xfrm>
        <a:graphic>
          <a:graphicData uri="http://schemas.openxmlformats.org/drawingml/2006/table">
            <a:tbl>
              <a:tblPr>
                <a:noFill/>
                <a:tableStyleId>{4C38215C-0539-4CE3-AE1D-6D7326489E1B}</a:tableStyleId>
              </a:tblPr>
              <a:tblGrid>
                <a:gridCol w="2307650"/>
                <a:gridCol w="2350100"/>
              </a:tblGrid>
              <a:tr h="162950">
                <a:tc>
                  <a:txBody>
                    <a:bodyPr/>
                    <a:lstStyle/>
                    <a:p>
                      <a:pPr indent="0" lvl="0" marL="0" rtl="0" algn="ctr">
                        <a:spcBef>
                          <a:spcPts val="0"/>
                        </a:spcBef>
                        <a:spcAft>
                          <a:spcPts val="0"/>
                        </a:spcAft>
                        <a:buNone/>
                      </a:pPr>
                      <a:r>
                        <a:rPr b="1" lang="en" sz="1800">
                          <a:latin typeface="Roboto"/>
                          <a:ea typeface="Roboto"/>
                          <a:cs typeface="Roboto"/>
                          <a:sym typeface="Roboto"/>
                        </a:rPr>
                        <a:t>abcdefg</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Roboto"/>
                          <a:ea typeface="Roboto"/>
                          <a:cs typeface="Roboto"/>
                          <a:sym typeface="Roboto"/>
                        </a:rPr>
                        <a:t>123456</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800">
                          <a:latin typeface="Roboto"/>
                          <a:ea typeface="Roboto"/>
                          <a:cs typeface="Roboto"/>
                          <a:sym typeface="Roboto"/>
                        </a:rPr>
                        <a:t>password</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Roboto"/>
                          <a:ea typeface="Roboto"/>
                          <a:cs typeface="Roboto"/>
                          <a:sym typeface="Roboto"/>
                        </a:rPr>
                        <a:t>abc123</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800">
                          <a:latin typeface="Roboto"/>
                          <a:ea typeface="Roboto"/>
                          <a:cs typeface="Roboto"/>
                          <a:sym typeface="Roboto"/>
                        </a:rPr>
                        <a:t>mytoys</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Roboto"/>
                          <a:ea typeface="Roboto"/>
                          <a:cs typeface="Roboto"/>
                          <a:sym typeface="Roboto"/>
                        </a:rPr>
                        <a:t>hello</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800">
                          <a:latin typeface="Roboto"/>
                          <a:ea typeface="Roboto"/>
                          <a:cs typeface="Roboto"/>
                          <a:sym typeface="Roboto"/>
                        </a:rPr>
                        <a:t>Rvt54vBz</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Roboto"/>
                          <a:ea typeface="Roboto"/>
                          <a:cs typeface="Roboto"/>
                          <a:sym typeface="Roboto"/>
                        </a:rPr>
                        <a:t>cat$D0g$z</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800">
                          <a:latin typeface="Roboto"/>
                          <a:ea typeface="Roboto"/>
                          <a:cs typeface="Roboto"/>
                          <a:sym typeface="Roboto"/>
                        </a:rPr>
                        <a:t>hst8$3wl</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Roboto"/>
                          <a:ea typeface="Roboto"/>
                          <a:cs typeface="Roboto"/>
                          <a:sym typeface="Roboto"/>
                        </a:rPr>
                        <a:t>la75k$RT</a:t>
                      </a:r>
                      <a:endParaRPr b="1" sz="1800">
                        <a:latin typeface="Roboto"/>
                        <a:ea typeface="Roboto"/>
                        <a:cs typeface="Roboto"/>
                        <a:sym typeface="Roboto"/>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pic>
        <p:nvPicPr>
          <p:cNvPr descr="https://images.freeimg.net/rsynced_images/floor-floorboards.jpg" id="770" name="Google Shape;770;p5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71" name="Google Shape;771;p5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3" name="Google Shape;773;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74" name="Google Shape;774;p5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75" name="Google Shape;775;p5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76" name="Google Shape;776;p5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77" name="Google Shape;777;p5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78" name="Google Shape;778;p5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79" name="Google Shape;779;p57"/>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780" name="Google Shape;780;p57"/>
          <p:cNvSpPr txBox="1"/>
          <p:nvPr/>
        </p:nvSpPr>
        <p:spPr>
          <a:xfrm>
            <a:off x="905925" y="1247700"/>
            <a:ext cx="7013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Roboto"/>
                <a:ea typeface="Roboto"/>
                <a:cs typeface="Roboto"/>
                <a:sym typeface="Roboto"/>
              </a:rPr>
              <a:t>Now, I want you to practice creating a password</a:t>
            </a:r>
            <a:r>
              <a:rPr lang="en" sz="2400">
                <a:latin typeface="Roboto"/>
                <a:ea typeface="Roboto"/>
                <a:cs typeface="Roboto"/>
                <a:sym typeface="Roboto"/>
              </a:rPr>
              <a:t>.</a:t>
            </a:r>
            <a:endParaRPr sz="2400">
              <a:latin typeface="Roboto"/>
              <a:ea typeface="Roboto"/>
              <a:cs typeface="Roboto"/>
              <a:sym typeface="Roboto"/>
            </a:endParaRPr>
          </a:p>
        </p:txBody>
      </p:sp>
      <p:graphicFrame>
        <p:nvGraphicFramePr>
          <p:cNvPr id="781" name="Google Shape;781;p57"/>
          <p:cNvGraphicFramePr/>
          <p:nvPr/>
        </p:nvGraphicFramePr>
        <p:xfrm>
          <a:off x="905925" y="1790575"/>
          <a:ext cx="3000000" cy="3000000"/>
        </p:xfrm>
        <a:graphic>
          <a:graphicData uri="http://schemas.openxmlformats.org/drawingml/2006/table">
            <a:tbl>
              <a:tblPr>
                <a:noFill/>
                <a:tableStyleId>{4C38215C-0539-4CE3-AE1D-6D7326489E1B}</a:tableStyleId>
              </a:tblPr>
              <a:tblGrid>
                <a:gridCol w="1206500"/>
                <a:gridCol w="1206500"/>
                <a:gridCol w="1206500"/>
                <a:gridCol w="1206500"/>
                <a:gridCol w="1206500"/>
                <a:gridCol w="1206500"/>
              </a:tblGrid>
              <a:tr h="812775">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r>
              <a:tr h="812775">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r>
              <a:tr h="812775">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76200">
                      <a:solidFill>
                        <a:srgbClr val="FF0000"/>
                      </a:solidFill>
                      <a:prstDash val="solid"/>
                      <a:round/>
                      <a:headEnd len="sm" w="sm" type="none"/>
                      <a:tailEnd len="sm" w="sm" type="none"/>
                    </a:lnL>
                    <a:lnR cap="flat" cmpd="sng" w="76200">
                      <a:solidFill>
                        <a:srgbClr val="FF0000"/>
                      </a:solidFill>
                      <a:prstDash val="solid"/>
                      <a:round/>
                      <a:headEnd len="sm" w="sm" type="none"/>
                      <a:tailEnd len="sm" w="sm" type="none"/>
                    </a:lnR>
                    <a:lnT cap="flat" cmpd="sng" w="76200">
                      <a:solidFill>
                        <a:srgbClr val="FF0000"/>
                      </a:solidFill>
                      <a:prstDash val="solid"/>
                      <a:round/>
                      <a:headEnd len="sm" w="sm" type="none"/>
                      <a:tailEnd len="sm" w="sm" type="none"/>
                    </a:lnT>
                    <a:lnB cap="flat" cmpd="sng" w="76200">
                      <a:solidFill>
                        <a:srgbClr val="FF000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pic>
        <p:nvPicPr>
          <p:cNvPr descr="https://images.freeimg.net/rsynced_images/floor-floorboards.jpg" id="786" name="Google Shape;786;p5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87" name="Google Shape;787;p5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9" name="Google Shape;789;p5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90" name="Google Shape;790;p5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91" name="Google Shape;791;p5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92" name="Google Shape;792;p5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793" name="Google Shape;793;p5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94" name="Google Shape;794;p5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95" name="Google Shape;795;p58"/>
          <p:cNvSpPr/>
          <p:nvPr/>
        </p:nvSpPr>
        <p:spPr>
          <a:xfrm>
            <a:off x="986850" y="1160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796" name="Google Shape;796;p58"/>
          <p:cNvSpPr txBox="1"/>
          <p:nvPr/>
        </p:nvSpPr>
        <p:spPr>
          <a:xfrm>
            <a:off x="232113" y="890888"/>
            <a:ext cx="71190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Roboto"/>
                <a:ea typeface="Roboto"/>
                <a:cs typeface="Roboto"/>
                <a:sym typeface="Roboto"/>
              </a:rPr>
              <a:t>Here are some reasons </a:t>
            </a:r>
            <a:r>
              <a:rPr b="1" i="1" lang="en" sz="3000">
                <a:latin typeface="Roboto"/>
                <a:ea typeface="Roboto"/>
                <a:cs typeface="Roboto"/>
                <a:sym typeface="Roboto"/>
              </a:rPr>
              <a:t>why you need a strong password:</a:t>
            </a:r>
            <a:endParaRPr b="1" i="1" sz="30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1. Stop Unauthorized Access. </a:t>
            </a:r>
            <a:endParaRPr sz="26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2. Protect Sensitive Information. </a:t>
            </a:r>
            <a:endParaRPr sz="26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3. Mitigation of Security Risks. </a:t>
            </a:r>
            <a:endParaRPr sz="26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4. Compliance Requirements.</a:t>
            </a:r>
            <a:endParaRPr sz="26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5. Maintaining Trust and Reputation. </a:t>
            </a:r>
            <a:endParaRPr sz="2600">
              <a:latin typeface="Roboto"/>
              <a:ea typeface="Roboto"/>
              <a:cs typeface="Roboto"/>
              <a:sym typeface="Roboto"/>
            </a:endParaRPr>
          </a:p>
          <a:p>
            <a:pPr indent="0" lvl="0" marL="914400" rtl="0" algn="l">
              <a:spcBef>
                <a:spcPts val="0"/>
              </a:spcBef>
              <a:spcAft>
                <a:spcPts val="0"/>
              </a:spcAft>
              <a:buNone/>
            </a:pPr>
            <a:r>
              <a:rPr lang="en" sz="2600">
                <a:latin typeface="Roboto"/>
                <a:ea typeface="Roboto"/>
                <a:cs typeface="Roboto"/>
                <a:sym typeface="Roboto"/>
              </a:rPr>
              <a:t>6. Preventing Account Takeover.</a:t>
            </a:r>
            <a:endParaRPr sz="2600">
              <a:latin typeface="Roboto"/>
              <a:ea typeface="Roboto"/>
              <a:cs typeface="Roboto"/>
              <a:sym typeface="Roboto"/>
            </a:endParaRPr>
          </a:p>
        </p:txBody>
      </p:sp>
      <p:pic>
        <p:nvPicPr>
          <p:cNvPr id="797" name="Google Shape;797;p58"/>
          <p:cNvPicPr preferRelativeResize="0"/>
          <p:nvPr/>
        </p:nvPicPr>
        <p:blipFill>
          <a:blip r:embed="rId10">
            <a:alphaModFix/>
          </a:blip>
          <a:stretch>
            <a:fillRect/>
          </a:stretch>
        </p:blipFill>
        <p:spPr>
          <a:xfrm>
            <a:off x="5789927" y="1413876"/>
            <a:ext cx="2586127" cy="26951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pic>
        <p:nvPicPr>
          <p:cNvPr descr="https://images.freeimg.net/rsynced_images/floor-floorboards.jpg" id="802" name="Google Shape;802;p5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03" name="Google Shape;803;p5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5" name="Google Shape;805;p5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06" name="Google Shape;806;p5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07" name="Google Shape;807;p5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08" name="Google Shape;808;p5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09" name="Google Shape;809;p5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10" name="Google Shape;810;p5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11" name="Google Shape;811;p59"/>
          <p:cNvSpPr/>
          <p:nvPr/>
        </p:nvSpPr>
        <p:spPr>
          <a:xfrm>
            <a:off x="996450" y="85700"/>
            <a:ext cx="7156959" cy="8051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Protecting Your Password</a:t>
            </a:r>
          </a:p>
        </p:txBody>
      </p:sp>
      <p:sp>
        <p:nvSpPr>
          <p:cNvPr id="812" name="Google Shape;812;p59"/>
          <p:cNvSpPr txBox="1"/>
          <p:nvPr/>
        </p:nvSpPr>
        <p:spPr>
          <a:xfrm>
            <a:off x="996450" y="1078200"/>
            <a:ext cx="63012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Roboto"/>
                <a:ea typeface="Roboto"/>
                <a:cs typeface="Roboto"/>
                <a:sym typeface="Roboto"/>
              </a:rPr>
              <a:t>Remember</a:t>
            </a:r>
            <a:r>
              <a:rPr lang="en" sz="3300">
                <a:latin typeface="Roboto"/>
                <a:ea typeface="Roboto"/>
                <a:cs typeface="Roboto"/>
                <a:sym typeface="Roboto"/>
              </a:rPr>
              <a:t>, </a:t>
            </a:r>
            <a:r>
              <a:rPr b="1" i="1" lang="en" sz="3300">
                <a:latin typeface="Roboto"/>
                <a:ea typeface="Roboto"/>
                <a:cs typeface="Roboto"/>
                <a:sym typeface="Roboto"/>
              </a:rPr>
              <a:t>strong passwords are needed</a:t>
            </a:r>
            <a:r>
              <a:rPr lang="en" sz="3300">
                <a:latin typeface="Roboto"/>
                <a:ea typeface="Roboto"/>
                <a:cs typeface="Roboto"/>
                <a:sym typeface="Roboto"/>
              </a:rPr>
              <a:t> to maintain the security and integrity of your devices, accounts, and personal information. </a:t>
            </a:r>
            <a:endParaRPr sz="3300">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pic>
        <p:nvPicPr>
          <p:cNvPr descr="https://images.freeimg.net/rsynced_images/floor-floorboards.jpg" id="817" name="Google Shape;817;p6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18" name="Google Shape;818;p6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6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0" name="Google Shape;820;p6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21" name="Google Shape;821;p6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22" name="Google Shape;822;p6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23" name="Google Shape;823;p6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824" name="Google Shape;824;p60"/>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25" name="Google Shape;825;p6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26" name="Google Shape;826;p60"/>
          <p:cNvSpPr/>
          <p:nvPr/>
        </p:nvSpPr>
        <p:spPr>
          <a:xfrm>
            <a:off x="1243175" y="142275"/>
            <a:ext cx="6775745"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Works Cited</a:t>
            </a:r>
          </a:p>
        </p:txBody>
      </p:sp>
      <p:sp>
        <p:nvSpPr>
          <p:cNvPr id="827" name="Google Shape;827;p60"/>
          <p:cNvSpPr txBox="1"/>
          <p:nvPr/>
        </p:nvSpPr>
        <p:spPr>
          <a:xfrm>
            <a:off x="1243175" y="1125650"/>
            <a:ext cx="6443700" cy="20319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4A86E8"/>
              </a:buClr>
              <a:buSzPts val="2400"/>
              <a:buFont typeface="Roboto"/>
              <a:buAutoNum type="arabicPeriod"/>
            </a:pPr>
            <a:r>
              <a:rPr lang="en" sz="2400" u="sng">
                <a:solidFill>
                  <a:srgbClr val="4A86E8"/>
                </a:solidFill>
                <a:latin typeface="Roboto"/>
                <a:ea typeface="Roboto"/>
                <a:cs typeface="Roboto"/>
                <a:sym typeface="Roboto"/>
                <a:hlinkClick r:id="rId10">
                  <a:extLst>
                    <a:ext uri="{A12FA001-AC4F-418D-AE19-62706E023703}">
                      <ahyp:hlinkClr val="tx"/>
                    </a:ext>
                  </a:extLst>
                </a:hlinkClick>
              </a:rPr>
              <a:t>TechTerms.com</a:t>
            </a:r>
            <a:endParaRPr sz="2400">
              <a:solidFill>
                <a:srgbClr val="4A86E8"/>
              </a:solidFill>
              <a:latin typeface="Roboto"/>
              <a:ea typeface="Roboto"/>
              <a:cs typeface="Roboto"/>
              <a:sym typeface="Roboto"/>
            </a:endParaRPr>
          </a:p>
          <a:p>
            <a:pPr indent="-381000" lvl="0" marL="457200" rtl="0" algn="l">
              <a:spcBef>
                <a:spcPts val="0"/>
              </a:spcBef>
              <a:spcAft>
                <a:spcPts val="0"/>
              </a:spcAft>
              <a:buClr>
                <a:srgbClr val="4A86E8"/>
              </a:buClr>
              <a:buSzPts val="2400"/>
              <a:buFont typeface="Roboto"/>
              <a:buAutoNum type="arabicPeriod"/>
            </a:pPr>
            <a:r>
              <a:rPr lang="en" sz="2400" u="sng">
                <a:solidFill>
                  <a:srgbClr val="4A86E8"/>
                </a:solidFill>
                <a:latin typeface="Roboto"/>
                <a:ea typeface="Roboto"/>
                <a:cs typeface="Roboto"/>
                <a:sym typeface="Roboto"/>
                <a:hlinkClick r:id="rId11">
                  <a:extLst>
                    <a:ext uri="{A12FA001-AC4F-418D-AE19-62706E023703}">
                      <ahyp:hlinkClr val="tx"/>
                    </a:ext>
                  </a:extLst>
                </a:hlinkClick>
              </a:rPr>
              <a:t>Algorithms</a:t>
            </a:r>
            <a:endParaRPr sz="2400">
              <a:solidFill>
                <a:srgbClr val="4A86E8"/>
              </a:solidFill>
              <a:latin typeface="Roboto"/>
              <a:ea typeface="Roboto"/>
              <a:cs typeface="Roboto"/>
              <a:sym typeface="Roboto"/>
            </a:endParaRPr>
          </a:p>
          <a:p>
            <a:pPr indent="-381000" lvl="0" marL="457200" rtl="0" algn="l">
              <a:spcBef>
                <a:spcPts val="0"/>
              </a:spcBef>
              <a:spcAft>
                <a:spcPts val="0"/>
              </a:spcAft>
              <a:buClr>
                <a:srgbClr val="4A86E8"/>
              </a:buClr>
              <a:buSzPts val="2400"/>
              <a:buFont typeface="Roboto"/>
              <a:buAutoNum type="arabicPeriod"/>
            </a:pPr>
            <a:r>
              <a:rPr lang="en" sz="2400" u="sng">
                <a:solidFill>
                  <a:srgbClr val="4A86E8"/>
                </a:solidFill>
                <a:latin typeface="Roboto"/>
                <a:ea typeface="Roboto"/>
                <a:cs typeface="Roboto"/>
                <a:sym typeface="Roboto"/>
                <a:hlinkClick r:id="rId12">
                  <a:extLst>
                    <a:ext uri="{A12FA001-AC4F-418D-AE19-62706E023703}">
                      <ahyp:hlinkClr val="tx"/>
                    </a:ext>
                  </a:extLst>
                </a:hlinkClick>
              </a:rPr>
              <a:t>Introduction to Computer Networks</a:t>
            </a:r>
            <a:endParaRPr sz="2400">
              <a:solidFill>
                <a:srgbClr val="4A86E8"/>
              </a:solidFill>
              <a:latin typeface="Roboto"/>
              <a:ea typeface="Roboto"/>
              <a:cs typeface="Roboto"/>
              <a:sym typeface="Roboto"/>
            </a:endParaRPr>
          </a:p>
          <a:p>
            <a:pPr indent="-381000" lvl="0" marL="457200" rtl="0" algn="l">
              <a:spcBef>
                <a:spcPts val="0"/>
              </a:spcBef>
              <a:spcAft>
                <a:spcPts val="0"/>
              </a:spcAft>
              <a:buClr>
                <a:srgbClr val="4A86E8"/>
              </a:buClr>
              <a:buSzPts val="2400"/>
              <a:buFont typeface="Roboto"/>
              <a:buAutoNum type="arabicPeriod"/>
            </a:pPr>
            <a:r>
              <a:rPr lang="en" sz="2400" u="sng">
                <a:solidFill>
                  <a:srgbClr val="4A86E8"/>
                </a:solidFill>
                <a:latin typeface="Roboto"/>
                <a:ea typeface="Roboto"/>
                <a:cs typeface="Roboto"/>
                <a:sym typeface="Roboto"/>
                <a:hlinkClick r:id="rId13">
                  <a:extLst>
                    <a:ext uri="{A12FA001-AC4F-418D-AE19-62706E023703}">
                      <ahyp:hlinkClr val="tx"/>
                    </a:ext>
                  </a:extLst>
                </a:hlinkClick>
              </a:rPr>
              <a:t>RBC Cyber Security -  Powerful Passwords</a:t>
            </a:r>
            <a:endParaRPr/>
          </a:p>
          <a:p>
            <a:pPr indent="-381000" lvl="0" marL="457200" rtl="0" algn="l">
              <a:spcBef>
                <a:spcPts val="0"/>
              </a:spcBef>
              <a:spcAft>
                <a:spcPts val="0"/>
              </a:spcAft>
              <a:buClr>
                <a:srgbClr val="4A86E8"/>
              </a:buClr>
              <a:buSzPts val="2400"/>
              <a:buFont typeface="Roboto"/>
              <a:buAutoNum type="arabicPeriod"/>
            </a:pPr>
            <a:r>
              <a:rPr lang="en" sz="2400" u="sng">
                <a:solidFill>
                  <a:srgbClr val="4A86E8"/>
                </a:solidFill>
                <a:latin typeface="Roboto"/>
                <a:ea typeface="Roboto"/>
                <a:cs typeface="Roboto"/>
                <a:sym typeface="Roboto"/>
                <a:hlinkClick r:id="rId14">
                  <a:extLst>
                    <a:ext uri="{A12FA001-AC4F-418D-AE19-62706E023703}">
                      <ahyp:hlinkClr val="tx"/>
                    </a:ext>
                  </a:extLst>
                </a:hlinkClick>
              </a:rPr>
              <a:t>OpenAI. (2023-2024). ChatGPT (3.5)</a:t>
            </a:r>
            <a:r>
              <a:rPr lang="en" sz="2400">
                <a:solidFill>
                  <a:srgbClr val="4A86E8"/>
                </a:solidFill>
                <a:latin typeface="Roboto"/>
                <a:ea typeface="Roboto"/>
                <a:cs typeface="Roboto"/>
                <a:sym typeface="Roboto"/>
              </a:rPr>
              <a:t> </a:t>
            </a:r>
            <a:endParaRPr sz="2400">
              <a:solidFill>
                <a:srgbClr val="4A86E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s://images.freeimg.net/rsynced_images/floor-floorboards.jpg" id="128" name="Google Shape;128;p1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9" name="Google Shape;129;p1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 name="Google Shape;132;p1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3" name="Google Shape;133;p1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 name="Google Shape;134;p1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35" name="Google Shape;135;p1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36" name="Google Shape;136;p1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37" name="Google Shape;137;p17"/>
          <p:cNvSpPr/>
          <p:nvPr/>
        </p:nvSpPr>
        <p:spPr>
          <a:xfrm>
            <a:off x="103125" y="1208700"/>
            <a:ext cx="7664037" cy="14389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https://images.freeimg.net/rsynced_images/floor-floorboards.jpg" id="142" name="Google Shape;142;p1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3" name="Google Shape;143;p1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5" name="Google Shape;145;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6" name="Google Shape;146;p1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7" name="Google Shape;147;p1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8" name="Google Shape;148;p1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49" name="Google Shape;149;p1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50" name="Google Shape;150;p1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51" name="Google Shape;151;p18"/>
          <p:cNvSpPr/>
          <p:nvPr/>
        </p:nvSpPr>
        <p:spPr>
          <a:xfrm>
            <a:off x="1345975" y="69825"/>
            <a:ext cx="6767858" cy="8975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a:t>
            </a:r>
          </a:p>
        </p:txBody>
      </p:sp>
      <p:sp>
        <p:nvSpPr>
          <p:cNvPr id="152" name="Google Shape;152;p18"/>
          <p:cNvSpPr txBox="1"/>
          <p:nvPr>
            <p:ph idx="4294967295" type="subTitle"/>
          </p:nvPr>
        </p:nvSpPr>
        <p:spPr>
          <a:xfrm>
            <a:off x="1277300" y="890900"/>
            <a:ext cx="6481200" cy="3628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solidFill>
                  <a:srgbClr val="000000"/>
                </a:solidFill>
                <a:latin typeface="Roboto"/>
                <a:ea typeface="Roboto"/>
                <a:cs typeface="Roboto"/>
                <a:sym typeface="Roboto"/>
              </a:rPr>
              <a:t>Before discussing networks, we will define the following key vocabulary words:</a:t>
            </a:r>
            <a:endParaRPr sz="3300">
              <a:solidFill>
                <a:srgbClr val="000000"/>
              </a:solidFill>
              <a:latin typeface="Roboto"/>
              <a:ea typeface="Roboto"/>
              <a:cs typeface="Roboto"/>
              <a:sym typeface="Roboto"/>
            </a:endParaRPr>
          </a:p>
          <a:p>
            <a:pPr indent="-419100" lvl="0" marL="2743200" rtl="0" algn="l">
              <a:spcBef>
                <a:spcPts val="0"/>
              </a:spcBef>
              <a:spcAft>
                <a:spcPts val="0"/>
              </a:spcAft>
              <a:buClr>
                <a:srgbClr val="000000"/>
              </a:buClr>
              <a:buSzPts val="3000"/>
              <a:buFont typeface="Roboto"/>
              <a:buChar char="●"/>
            </a:pPr>
            <a:r>
              <a:rPr lang="en" sz="3000">
                <a:solidFill>
                  <a:srgbClr val="000000"/>
                </a:solidFill>
                <a:latin typeface="Roboto"/>
                <a:ea typeface="Roboto"/>
                <a:cs typeface="Roboto"/>
                <a:sym typeface="Roboto"/>
              </a:rPr>
              <a:t>Data</a:t>
            </a:r>
            <a:endParaRPr sz="3000">
              <a:solidFill>
                <a:srgbClr val="000000"/>
              </a:solidFill>
              <a:latin typeface="Roboto"/>
              <a:ea typeface="Roboto"/>
              <a:cs typeface="Roboto"/>
              <a:sym typeface="Roboto"/>
            </a:endParaRPr>
          </a:p>
          <a:p>
            <a:pPr indent="-419100" lvl="0" marL="2743200" rtl="0" algn="l">
              <a:spcBef>
                <a:spcPts val="0"/>
              </a:spcBef>
              <a:spcAft>
                <a:spcPts val="0"/>
              </a:spcAft>
              <a:buClr>
                <a:srgbClr val="000000"/>
              </a:buClr>
              <a:buSzPts val="3000"/>
              <a:buFont typeface="Roboto"/>
              <a:buChar char="●"/>
            </a:pPr>
            <a:r>
              <a:rPr lang="en" sz="3000">
                <a:solidFill>
                  <a:srgbClr val="000000"/>
                </a:solidFill>
                <a:latin typeface="Roboto"/>
                <a:ea typeface="Roboto"/>
                <a:cs typeface="Roboto"/>
                <a:sym typeface="Roboto"/>
              </a:rPr>
              <a:t>Hardware</a:t>
            </a:r>
            <a:endParaRPr sz="3000">
              <a:solidFill>
                <a:srgbClr val="000000"/>
              </a:solidFill>
              <a:latin typeface="Roboto"/>
              <a:ea typeface="Roboto"/>
              <a:cs typeface="Roboto"/>
              <a:sym typeface="Roboto"/>
            </a:endParaRPr>
          </a:p>
          <a:p>
            <a:pPr indent="-419100" lvl="0" marL="2743200" rtl="0" algn="l">
              <a:spcBef>
                <a:spcPts val="0"/>
              </a:spcBef>
              <a:spcAft>
                <a:spcPts val="0"/>
              </a:spcAft>
              <a:buClr>
                <a:srgbClr val="000000"/>
              </a:buClr>
              <a:buSzPts val="3000"/>
              <a:buFont typeface="Roboto"/>
              <a:buChar char="●"/>
            </a:pPr>
            <a:r>
              <a:rPr lang="en" sz="3000">
                <a:solidFill>
                  <a:srgbClr val="000000"/>
                </a:solidFill>
                <a:latin typeface="Roboto"/>
                <a:ea typeface="Roboto"/>
                <a:cs typeface="Roboto"/>
                <a:sym typeface="Roboto"/>
              </a:rPr>
              <a:t>Software</a:t>
            </a:r>
            <a:endParaRPr sz="3000">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9"/>
          <p:cNvPicPr preferRelativeResize="0"/>
          <p:nvPr/>
        </p:nvPicPr>
        <p:blipFill>
          <a:blip r:embed="rId3">
            <a:alphaModFix/>
          </a:blip>
          <a:stretch>
            <a:fillRect/>
          </a:stretch>
        </p:blipFill>
        <p:spPr>
          <a:xfrm>
            <a:off x="4476141" y="1029252"/>
            <a:ext cx="3722459" cy="3572426"/>
          </a:xfrm>
          <a:prstGeom prst="rect">
            <a:avLst/>
          </a:prstGeom>
          <a:noFill/>
          <a:ln>
            <a:noFill/>
          </a:ln>
        </p:spPr>
      </p:pic>
      <p:pic>
        <p:nvPicPr>
          <p:cNvPr descr="https://images.freeimg.net/rsynced_images/floor-floorboards.jpg" id="158" name="Google Shape;158;p1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59" name="Google Shape;159;p1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1" name="Google Shape;161;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2" name="Google Shape;162;p1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3" name="Google Shape;163;p1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4" name="Google Shape;164;p1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65" name="Google Shape;165;p19"/>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66" name="Google Shape;166;p1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67" name="Google Shape;167;p19"/>
          <p:cNvSpPr/>
          <p:nvPr/>
        </p:nvSpPr>
        <p:spPr>
          <a:xfrm>
            <a:off x="1129271" y="50"/>
            <a:ext cx="6683245" cy="8975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Data</a:t>
            </a:r>
          </a:p>
        </p:txBody>
      </p:sp>
      <p:sp>
        <p:nvSpPr>
          <p:cNvPr id="168" name="Google Shape;168;p19"/>
          <p:cNvSpPr txBox="1"/>
          <p:nvPr/>
        </p:nvSpPr>
        <p:spPr>
          <a:xfrm>
            <a:off x="1015900" y="1142175"/>
            <a:ext cx="3882000" cy="23370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 sz="3300">
                <a:solidFill>
                  <a:schemeClr val="dk1"/>
                </a:solidFill>
                <a:latin typeface="Roboto"/>
                <a:ea typeface="Roboto"/>
                <a:cs typeface="Roboto"/>
                <a:sym typeface="Roboto"/>
              </a:rPr>
              <a:t>Data is the </a:t>
            </a:r>
            <a:r>
              <a:rPr i="1" lang="en" sz="3300">
                <a:solidFill>
                  <a:srgbClr val="FF0000"/>
                </a:solidFill>
                <a:latin typeface="Roboto"/>
                <a:ea typeface="Roboto"/>
                <a:cs typeface="Roboto"/>
                <a:sym typeface="Roboto"/>
              </a:rPr>
              <a:t>information </a:t>
            </a:r>
            <a:r>
              <a:rPr lang="en" sz="3300">
                <a:solidFill>
                  <a:schemeClr val="dk1"/>
                </a:solidFill>
                <a:latin typeface="Roboto"/>
                <a:ea typeface="Roboto"/>
                <a:cs typeface="Roboto"/>
                <a:sym typeface="Roboto"/>
              </a:rPr>
              <a:t> you send and receive over the Internet. </a:t>
            </a:r>
            <a:endParaRPr sz="33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0"/>
          <p:cNvPicPr preferRelativeResize="0"/>
          <p:nvPr/>
        </p:nvPicPr>
        <p:blipFill>
          <a:blip r:embed="rId3">
            <a:alphaModFix/>
          </a:blip>
          <a:stretch>
            <a:fillRect/>
          </a:stretch>
        </p:blipFill>
        <p:spPr>
          <a:xfrm>
            <a:off x="4476141" y="1029252"/>
            <a:ext cx="3722459" cy="3572426"/>
          </a:xfrm>
          <a:prstGeom prst="rect">
            <a:avLst/>
          </a:prstGeom>
          <a:noFill/>
          <a:ln>
            <a:noFill/>
          </a:ln>
        </p:spPr>
      </p:pic>
      <p:pic>
        <p:nvPicPr>
          <p:cNvPr descr="https://images.freeimg.net/rsynced_images/floor-floorboards.jpg" id="174" name="Google Shape;174;p2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75" name="Google Shape;175;p2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8" name="Google Shape;178;p2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79" name="Google Shape;179;p2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80" name="Google Shape;180;p2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81" name="Google Shape;181;p2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82" name="Google Shape;182;p2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83" name="Google Shape;183;p20"/>
          <p:cNvSpPr/>
          <p:nvPr/>
        </p:nvSpPr>
        <p:spPr>
          <a:xfrm>
            <a:off x="1129271" y="50"/>
            <a:ext cx="6683245" cy="8975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Data</a:t>
            </a:r>
          </a:p>
        </p:txBody>
      </p:sp>
      <p:sp>
        <p:nvSpPr>
          <p:cNvPr id="184" name="Google Shape;184;p20"/>
          <p:cNvSpPr txBox="1"/>
          <p:nvPr/>
        </p:nvSpPr>
        <p:spPr>
          <a:xfrm>
            <a:off x="963350" y="952975"/>
            <a:ext cx="2505000" cy="692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300">
                <a:solidFill>
                  <a:schemeClr val="dk1"/>
                </a:solidFill>
                <a:latin typeface="Roboto"/>
                <a:ea typeface="Roboto"/>
                <a:cs typeface="Roboto"/>
                <a:sym typeface="Roboto"/>
              </a:rPr>
              <a:t>Question:</a:t>
            </a:r>
            <a:endParaRPr b="1" sz="3300">
              <a:latin typeface="Roboto"/>
              <a:ea typeface="Roboto"/>
              <a:cs typeface="Roboto"/>
              <a:sym typeface="Roboto"/>
            </a:endParaRPr>
          </a:p>
        </p:txBody>
      </p:sp>
      <p:sp>
        <p:nvSpPr>
          <p:cNvPr id="185" name="Google Shape;185;p20"/>
          <p:cNvSpPr txBox="1"/>
          <p:nvPr/>
        </p:nvSpPr>
        <p:spPr>
          <a:xfrm>
            <a:off x="1009000" y="1650125"/>
            <a:ext cx="3467100" cy="21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2"/>
                </a:solidFill>
                <a:latin typeface="Roboto"/>
                <a:ea typeface="Roboto"/>
                <a:cs typeface="Roboto"/>
                <a:sym typeface="Roboto"/>
              </a:rPr>
              <a:t>What types of data do you send or </a:t>
            </a:r>
            <a:r>
              <a:rPr lang="en" sz="3300">
                <a:solidFill>
                  <a:schemeClr val="dk2"/>
                </a:solidFill>
                <a:latin typeface="Roboto"/>
                <a:ea typeface="Roboto"/>
                <a:cs typeface="Roboto"/>
                <a:sym typeface="Roboto"/>
              </a:rPr>
              <a:t>receive</a:t>
            </a:r>
            <a:r>
              <a:rPr lang="en" sz="3300">
                <a:solidFill>
                  <a:schemeClr val="dk2"/>
                </a:solidFill>
                <a:latin typeface="Roboto"/>
                <a:ea typeface="Roboto"/>
                <a:cs typeface="Roboto"/>
                <a:sym typeface="Roboto"/>
              </a:rPr>
              <a:t> over the internet?</a:t>
            </a:r>
            <a:endParaRPr sz="33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1"/>
          <p:cNvPicPr preferRelativeResize="0"/>
          <p:nvPr/>
        </p:nvPicPr>
        <p:blipFill>
          <a:blip r:embed="rId3">
            <a:alphaModFix/>
          </a:blip>
          <a:stretch>
            <a:fillRect/>
          </a:stretch>
        </p:blipFill>
        <p:spPr>
          <a:xfrm>
            <a:off x="4476141" y="1029252"/>
            <a:ext cx="3722459" cy="3572426"/>
          </a:xfrm>
          <a:prstGeom prst="rect">
            <a:avLst/>
          </a:prstGeom>
          <a:noFill/>
          <a:ln>
            <a:noFill/>
          </a:ln>
        </p:spPr>
      </p:pic>
      <p:pic>
        <p:nvPicPr>
          <p:cNvPr descr="https://images.freeimg.net/rsynced_images/floor-floorboards.jpg" id="191" name="Google Shape;191;p2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92" name="Google Shape;192;p2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4" name="Google Shape;194;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95" name="Google Shape;195;p2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96" name="Google Shape;196;p2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97" name="Google Shape;197;p2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 </a:t>
            </a:r>
            <a:r>
              <a:rPr b="1" lang="en" sz="3300">
                <a:solidFill>
                  <a:schemeClr val="lt1"/>
                </a:solidFill>
              </a:rPr>
              <a:t>   </a:t>
            </a:r>
            <a:endParaRPr b="1" sz="3300">
              <a:solidFill>
                <a:schemeClr val="lt1"/>
              </a:solidFill>
            </a:endParaRPr>
          </a:p>
        </p:txBody>
      </p:sp>
      <p:pic>
        <p:nvPicPr>
          <p:cNvPr id="198" name="Google Shape;198;p21"/>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99" name="Google Shape;199;p2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00" name="Google Shape;200;p21"/>
          <p:cNvSpPr/>
          <p:nvPr/>
        </p:nvSpPr>
        <p:spPr>
          <a:xfrm>
            <a:off x="1129271" y="50"/>
            <a:ext cx="6683245" cy="8975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Background Vocabulary -&gt; Data</a:t>
            </a:r>
          </a:p>
        </p:txBody>
      </p:sp>
      <p:sp>
        <p:nvSpPr>
          <p:cNvPr id="201" name="Google Shape;201;p21"/>
          <p:cNvSpPr txBox="1"/>
          <p:nvPr/>
        </p:nvSpPr>
        <p:spPr>
          <a:xfrm>
            <a:off x="1009000" y="781050"/>
            <a:ext cx="2505000" cy="692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300">
                <a:solidFill>
                  <a:schemeClr val="dk1"/>
                </a:solidFill>
                <a:latin typeface="Roboto"/>
                <a:ea typeface="Roboto"/>
                <a:cs typeface="Roboto"/>
                <a:sym typeface="Roboto"/>
              </a:rPr>
              <a:t>Answer</a:t>
            </a:r>
            <a:r>
              <a:rPr b="1" lang="en" sz="3300">
                <a:solidFill>
                  <a:schemeClr val="dk1"/>
                </a:solidFill>
                <a:latin typeface="Roboto"/>
                <a:ea typeface="Roboto"/>
                <a:cs typeface="Roboto"/>
                <a:sym typeface="Roboto"/>
              </a:rPr>
              <a:t>:</a:t>
            </a:r>
            <a:endParaRPr b="1" sz="3300">
              <a:latin typeface="Roboto"/>
              <a:ea typeface="Roboto"/>
              <a:cs typeface="Roboto"/>
              <a:sym typeface="Roboto"/>
            </a:endParaRPr>
          </a:p>
        </p:txBody>
      </p:sp>
      <p:sp>
        <p:nvSpPr>
          <p:cNvPr id="202" name="Google Shape;202;p21"/>
          <p:cNvSpPr txBox="1"/>
          <p:nvPr/>
        </p:nvSpPr>
        <p:spPr>
          <a:xfrm>
            <a:off x="1009000" y="1370275"/>
            <a:ext cx="3722400" cy="2842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None/>
            </a:pPr>
            <a:r>
              <a:rPr lang="en" sz="3000">
                <a:solidFill>
                  <a:schemeClr val="dk1"/>
                </a:solidFill>
                <a:latin typeface="Roboto"/>
                <a:ea typeface="Roboto"/>
                <a:cs typeface="Roboto"/>
                <a:sym typeface="Roboto"/>
              </a:rPr>
              <a:t>Data includes </a:t>
            </a:r>
            <a:r>
              <a:rPr b="1" lang="en" sz="3000">
                <a:solidFill>
                  <a:schemeClr val="dk1"/>
                </a:solidFill>
                <a:latin typeface="Roboto"/>
                <a:ea typeface="Roboto"/>
                <a:cs typeface="Roboto"/>
                <a:sym typeface="Roboto"/>
              </a:rPr>
              <a:t>pictures</a:t>
            </a:r>
            <a:r>
              <a:rPr lang="en" sz="3000">
                <a:solidFill>
                  <a:schemeClr val="dk1"/>
                </a:solidFill>
                <a:latin typeface="Roboto"/>
                <a:ea typeface="Roboto"/>
                <a:cs typeface="Roboto"/>
                <a:sym typeface="Roboto"/>
              </a:rPr>
              <a:t>,  </a:t>
            </a:r>
            <a:r>
              <a:rPr b="1" lang="en" sz="3000">
                <a:solidFill>
                  <a:schemeClr val="dk1"/>
                </a:solidFill>
                <a:latin typeface="Roboto"/>
                <a:ea typeface="Roboto"/>
                <a:cs typeface="Roboto"/>
                <a:sym typeface="Roboto"/>
              </a:rPr>
              <a:t>drawings</a:t>
            </a:r>
            <a:r>
              <a:rPr lang="en" sz="3000">
                <a:solidFill>
                  <a:schemeClr val="dk1"/>
                </a:solidFill>
                <a:latin typeface="Roboto"/>
                <a:ea typeface="Roboto"/>
                <a:cs typeface="Roboto"/>
                <a:sym typeface="Roboto"/>
              </a:rPr>
              <a:t>, </a:t>
            </a:r>
            <a:r>
              <a:rPr b="1" lang="en" sz="3000">
                <a:solidFill>
                  <a:schemeClr val="dk1"/>
                </a:solidFill>
                <a:latin typeface="Roboto"/>
                <a:ea typeface="Roboto"/>
                <a:cs typeface="Roboto"/>
                <a:sym typeface="Roboto"/>
              </a:rPr>
              <a:t>images, sounds,</a:t>
            </a:r>
            <a:r>
              <a:rPr lang="en" sz="3000">
                <a:solidFill>
                  <a:schemeClr val="dk1"/>
                </a:solidFill>
                <a:latin typeface="Roboto"/>
                <a:ea typeface="Roboto"/>
                <a:cs typeface="Roboto"/>
                <a:sym typeface="Roboto"/>
              </a:rPr>
              <a:t> and </a:t>
            </a:r>
            <a:r>
              <a:rPr b="1" lang="en" sz="3000">
                <a:solidFill>
                  <a:schemeClr val="dk1"/>
                </a:solidFill>
                <a:latin typeface="Roboto"/>
                <a:ea typeface="Roboto"/>
                <a:cs typeface="Roboto"/>
                <a:sym typeface="Roboto"/>
              </a:rPr>
              <a:t>text</a:t>
            </a:r>
            <a:r>
              <a:rPr lang="en" sz="3000">
                <a:solidFill>
                  <a:schemeClr val="dk1"/>
                </a:solidFill>
                <a:latin typeface="Roboto"/>
                <a:ea typeface="Roboto"/>
                <a:cs typeface="Roboto"/>
                <a:sym typeface="Roboto"/>
              </a:rPr>
              <a:t> </a:t>
            </a:r>
            <a:r>
              <a:rPr lang="en" sz="2500">
                <a:solidFill>
                  <a:schemeClr val="dk1"/>
                </a:solidFill>
                <a:latin typeface="Roboto"/>
                <a:ea typeface="Roboto"/>
                <a:cs typeface="Roboto"/>
                <a:sym typeface="Roboto"/>
              </a:rPr>
              <a:t>like </a:t>
            </a:r>
            <a:r>
              <a:rPr b="1" lang="en" sz="2500">
                <a:solidFill>
                  <a:schemeClr val="dk1"/>
                </a:solidFill>
                <a:latin typeface="Roboto"/>
                <a:ea typeface="Roboto"/>
                <a:cs typeface="Roboto"/>
                <a:sym typeface="Roboto"/>
              </a:rPr>
              <a:t>notes, letters, essays</a:t>
            </a:r>
            <a:r>
              <a:rPr lang="en" sz="2500">
                <a:solidFill>
                  <a:schemeClr val="dk1"/>
                </a:solidFill>
                <a:latin typeface="Roboto"/>
                <a:ea typeface="Roboto"/>
                <a:cs typeface="Roboto"/>
                <a:sym typeface="Roboto"/>
              </a:rPr>
              <a:t> and </a:t>
            </a:r>
            <a:r>
              <a:rPr b="1" lang="en" sz="2500">
                <a:solidFill>
                  <a:schemeClr val="dk1"/>
                </a:solidFill>
                <a:latin typeface="Roboto"/>
                <a:ea typeface="Roboto"/>
                <a:cs typeface="Roboto"/>
                <a:sym typeface="Roboto"/>
              </a:rPr>
              <a:t>book reports.</a:t>
            </a:r>
            <a:endParaRPr sz="300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