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
  </p:notesMasterIdLst>
  <p:sldIdLst>
    <p:sldId id="256" r:id="rId2"/>
    <p:sldId id="257" r:id="rId3"/>
    <p:sldId id="282" r:id="rId4"/>
    <p:sldId id="277" r:id="rId5"/>
  </p:sldIdLst>
  <p:sldSz cx="12192000" cy="6858000"/>
  <p:notesSz cx="6858000" cy="9144000"/>
  <p:embeddedFontLst>
    <p:embeddedFont>
      <p:font typeface="Roboto" panose="02000000000000000000" pitchFamily="2" charset="0"/>
      <p:regular r:id="rId7"/>
      <p:bold r:id="rId8"/>
      <p:italic r:id="rId9"/>
      <p:boldItalic r:id="rId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UXEiXVvAgREvSm/+s/1vzN/af6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D5B5BB-9A46-45EB-BE3A-2099CA1F0621}">
  <a:tblStyle styleId="{4AD5B5BB-9A46-45EB-BE3A-2099CA1F0621}" styleName="Table_0">
    <a:wholeTbl>
      <a:tcTxStyle>
        <a:font>
          <a:latin typeface="Aptos"/>
          <a:ea typeface="Aptos"/>
          <a:cs typeface="Aptos"/>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217" autoAdjust="0"/>
  </p:normalViewPr>
  <p:slideViewPr>
    <p:cSldViewPr snapToGrid="0">
      <p:cViewPr varScale="1">
        <p:scale>
          <a:sx n="90" d="100"/>
          <a:sy n="90" d="100"/>
        </p:scale>
        <p:origin x="23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3" Type="http://schemas.openxmlformats.org/officeDocument/2006/relationships/slide" Target="slides/slide2.xml"/><Relationship Id="rId34" Type="http://customschemas.google.com/relationships/presentationmetadata" Target="metadata"/><Relationship Id="rId7"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36" Type="http://schemas.openxmlformats.org/officeDocument/2006/relationships/viewProps" Target="view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Bullet 1 - </a:t>
            </a:r>
            <a:r>
              <a:rPr lang="en-US" sz="1200" dirty="0">
                <a:solidFill>
                  <a:schemeClr val="dk1"/>
                </a:solidFill>
                <a:latin typeface="Roboto"/>
                <a:ea typeface="Roboto"/>
                <a:cs typeface="Roboto"/>
                <a:sym typeface="Roboto"/>
              </a:rPr>
              <a:t>GOALS: screen all infants for hearing loss by 1 month of age, diagnose those with hearing loss by 3 months, and initiate treatment by 6 months (i.e. 1-3-6 Plan). Initial screenings are completed in hospitals at birth, but a substantial number of babies are referred for additional outpatient screening or diagnostic testing because they either don’t pass their hospital screening or there are conditions that put them at higher risk for early hearing loss</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2 – Follow-up has been a problem since the inception of these programs for babies that require follow-up with about 30% of babies being LTF nationally.</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3 – These include lack of private health insurance, lower levels of maternal education, poverty, and living in a single-parent household. While we can guess why these SDOH are barriers to follow-up we absolutely don’t know why and what we can do to remediate the problem. We know this because traditional approaches to improving follow-up have, by and large, not been terribly successful or sustainable.</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4 – Therefore, our overarching research question was “What do underserved parents need that could encourage follow-up in NJ’s EHDI program?”</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5 – Families who were enrolled in state-funded programs through DOH were recruited to participate. These included WIC and Head Start. All families </a:t>
            </a:r>
            <a:r>
              <a:rPr lang="en-US" dirty="0"/>
              <a:t>possessed multiple characteristics consistent with LTF</a:t>
            </a:r>
            <a:endParaRPr lang="en-US" sz="1200" dirty="0">
              <a:solidFill>
                <a:schemeClr val="dk1"/>
              </a:solidFill>
              <a:latin typeface="Roboto"/>
              <a:ea typeface="Roboto"/>
              <a:cs typeface="Roboto"/>
              <a:sym typeface="Roboto"/>
            </a:endParaRPr>
          </a:p>
          <a:p>
            <a:pPr marL="0" lvl="0" indent="0" algn="l" rtl="0">
              <a:spcBef>
                <a:spcPts val="0"/>
              </a:spcBef>
              <a:spcAft>
                <a:spcPts val="0"/>
              </a:spcAft>
              <a:buNone/>
            </a:pPr>
            <a:r>
              <a:rPr lang="en-US" sz="1200" dirty="0">
                <a:solidFill>
                  <a:schemeClr val="dk1"/>
                </a:solidFill>
                <a:latin typeface="Roboto"/>
                <a:ea typeface="Roboto"/>
                <a:cs typeface="Roboto"/>
                <a:sym typeface="Roboto"/>
              </a:rPr>
              <a:t>Bullet 6 – having a child under the age of 6 who was referred for audiological care after hospital discharge; child did not have to have hearing loss, nor did they have to have followed up at all.</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8 – We used Braun &amp; Clark’s method with 3 researchers. </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C130EEC8-551F-959C-9197-46D132DA0A5B}"/>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87855300-A134-8E2C-9EA4-A644E11C78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a:extLst>
              <a:ext uri="{FF2B5EF4-FFF2-40B4-BE49-F238E27FC236}">
                <a16:creationId xmlns:a16="http://schemas.microsoft.com/office/drawing/2014/main" id="{D829190A-AC5F-1836-E937-59129DA9B70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Found 3 themes; some of which is related to SDOH and the last, not as much.</a:t>
            </a:r>
          </a:p>
          <a:p>
            <a:pPr marL="0" lvl="0" indent="0" algn="l" rtl="0">
              <a:spcBef>
                <a:spcPts val="0"/>
              </a:spcBef>
              <a:spcAft>
                <a:spcPts val="0"/>
              </a:spcAft>
              <a:buNone/>
            </a:pPr>
            <a:r>
              <a:rPr lang="en-US" dirty="0"/>
              <a:t>Bullet 1 –</a:t>
            </a:r>
            <a:r>
              <a:rPr lang="en-US" sz="1200" dirty="0">
                <a:solidFill>
                  <a:schemeClr val="dk1"/>
                </a:solidFill>
                <a:latin typeface="Roboto"/>
                <a:ea typeface="Roboto"/>
                <a:cs typeface="Roboto"/>
                <a:sym typeface="Roboto"/>
              </a:rPr>
              <a:t> Everyday problems that were barriers to follow-up, including difficulty finding a provider that accepted the family’s insurance, long wait times esp. for Medicaid providers, finding </a:t>
            </a:r>
            <a:r>
              <a:rPr lang="en-US" sz="1200" dirty="0" err="1">
                <a:solidFill>
                  <a:schemeClr val="dk1"/>
                </a:solidFill>
                <a:latin typeface="Roboto"/>
                <a:ea typeface="Roboto"/>
                <a:cs typeface="Roboto"/>
                <a:sym typeface="Roboto"/>
              </a:rPr>
              <a:t>babyisitters</a:t>
            </a:r>
            <a:r>
              <a:rPr lang="en-US" sz="1200" dirty="0">
                <a:solidFill>
                  <a:schemeClr val="dk1"/>
                </a:solidFill>
                <a:latin typeface="Roboto"/>
                <a:ea typeface="Roboto"/>
                <a:cs typeface="Roboto"/>
                <a:sym typeface="Roboto"/>
              </a:rPr>
              <a:t>, transportation problems, managing multiple medical appointments for medically complicated babies</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2 – information was needed before delivery and throughout the process. Parents needed more and clearer information about EHDI services and hearing loss. Many parents didn’t really know what to do next even though they may have been told shortly after the child’s birth (attributed to being flooded with information); parents also could not understand medical terminology and jargon used by medical personnel</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3 – Parents needed help in decision making often talking about not having previous experience with hearing loss. Parents wanted professional support in processing test results and allaying fears about their child’s development</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5 – Looking at parents needs on the left, we should note that social workers are trained to address those needs specifically</a:t>
            </a:r>
          </a:p>
          <a:p>
            <a:pPr marL="0" lvl="0" indent="0" algn="l" rtl="0">
              <a:spcBef>
                <a:spcPts val="0"/>
              </a:spcBef>
              <a:spcAft>
                <a:spcPts val="0"/>
              </a:spcAft>
              <a:buNone/>
            </a:pPr>
            <a:r>
              <a:rPr lang="en-US" sz="1200" dirty="0">
                <a:solidFill>
                  <a:schemeClr val="dk1"/>
                </a:solidFill>
                <a:latin typeface="Roboto"/>
                <a:ea typeface="Roboto"/>
                <a:cs typeface="Roboto"/>
                <a:sym typeface="Roboto"/>
              </a:rPr>
              <a:t>Bullet 6 - We are thinking about next steps and trying to apply what we have learned in this study and others to design an intervention to improve follow-up rates in NJ. </a:t>
            </a:r>
          </a:p>
          <a:p>
            <a:pPr marL="0" lvl="0" indent="0" algn="l" rtl="0">
              <a:spcBef>
                <a:spcPts val="0"/>
              </a:spcBef>
              <a:spcAft>
                <a:spcPts val="0"/>
              </a:spcAft>
              <a:buNone/>
            </a:pPr>
            <a:endParaRPr lang="en-US" sz="1200" dirty="0">
              <a:solidFill>
                <a:schemeClr val="dk1"/>
              </a:solidFill>
              <a:latin typeface="Roboto"/>
              <a:ea typeface="Roboto"/>
              <a:cs typeface="Roboto"/>
              <a:sym typeface="Roboto"/>
            </a:endParaRPr>
          </a:p>
        </p:txBody>
      </p:sp>
      <p:sp>
        <p:nvSpPr>
          <p:cNvPr id="96" name="Google Shape;96;p2:notes">
            <a:extLst>
              <a:ext uri="{FF2B5EF4-FFF2-40B4-BE49-F238E27FC236}">
                <a16:creationId xmlns:a16="http://schemas.microsoft.com/office/drawing/2014/main" id="{8A315E24-357B-7537-9378-FCBBA83E1D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364264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mailto:zeitlinw@Montclair.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978" r="1485" b="14084"/>
          <a:stretch/>
        </p:blipFill>
        <p:spPr>
          <a:xfrm>
            <a:off x="0" y="0"/>
            <a:ext cx="12192001" cy="6858000"/>
          </a:xfrm>
          <a:prstGeom prst="rect">
            <a:avLst/>
          </a:prstGeom>
          <a:noFill/>
          <a:ln>
            <a:noFill/>
          </a:ln>
        </p:spPr>
      </p:pic>
      <p:sp>
        <p:nvSpPr>
          <p:cNvPr id="90" name="Google Shape;90;p1"/>
          <p:cNvSpPr txBox="1"/>
          <p:nvPr/>
        </p:nvSpPr>
        <p:spPr>
          <a:xfrm>
            <a:off x="303900" y="187655"/>
            <a:ext cx="11584200" cy="25852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Roboto"/>
                <a:ea typeface="Roboto"/>
                <a:cs typeface="Roboto"/>
                <a:sym typeface="Roboto"/>
              </a:rPr>
              <a:t>Tell Us What You Want: What Underserved Parents Need to Follow-up With NJ’s EHDI Program</a:t>
            </a:r>
            <a:endParaRPr dirty="0"/>
          </a:p>
          <a:p>
            <a:pPr marL="0" marR="0" lvl="0" indent="0" algn="ctr" rtl="0">
              <a:spcBef>
                <a:spcPts val="0"/>
              </a:spcBef>
              <a:spcAft>
                <a:spcPts val="0"/>
              </a:spcAft>
              <a:buNone/>
            </a:pPr>
            <a:r>
              <a:rPr lang="en-US" sz="2400" b="1" i="0" u="none" strike="noStrike" cap="none" dirty="0">
                <a:solidFill>
                  <a:schemeClr val="lt1"/>
                </a:solidFill>
                <a:latin typeface="Roboto"/>
                <a:ea typeface="Roboto"/>
                <a:cs typeface="Roboto"/>
                <a:sym typeface="Roboto"/>
              </a:rPr>
              <a:t>Wendy Zeitlin, PhD; Maryrose </a:t>
            </a:r>
            <a:r>
              <a:rPr lang="en-US" sz="2400" b="1" i="0" u="none" strike="noStrike" cap="none" dirty="0" err="1">
                <a:solidFill>
                  <a:schemeClr val="lt1"/>
                </a:solidFill>
                <a:latin typeface="Roboto"/>
                <a:ea typeface="Roboto"/>
                <a:cs typeface="Roboto"/>
                <a:sym typeface="Roboto"/>
              </a:rPr>
              <a:t>McInerney</a:t>
            </a:r>
            <a:r>
              <a:rPr lang="en-US" sz="2400" b="1" i="0" u="none" strike="noStrike" cap="none" dirty="0">
                <a:solidFill>
                  <a:schemeClr val="lt1"/>
                </a:solidFill>
                <a:latin typeface="Roboto"/>
                <a:ea typeface="Roboto"/>
                <a:cs typeface="Roboto"/>
                <a:sym typeface="Roboto"/>
              </a:rPr>
              <a:t>, PhD; Janine Ang, BS; Susan Mason, PhD</a:t>
            </a:r>
            <a:endParaRPr sz="2400" dirty="0"/>
          </a:p>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91" name="Google Shape;91;p1"/>
          <p:cNvSpPr/>
          <p:nvPr/>
        </p:nvSpPr>
        <p:spPr>
          <a:xfrm>
            <a:off x="8154296" y="5798372"/>
            <a:ext cx="4037704" cy="1059628"/>
          </a:xfrm>
          <a:prstGeom prst="rect">
            <a:avLst/>
          </a:prstGeom>
          <a:solidFill>
            <a:srgbClr val="D214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92" name="Google Shape;92;p1"/>
          <p:cNvPicPr preferRelativeResize="0"/>
          <p:nvPr/>
        </p:nvPicPr>
        <p:blipFill rotWithShape="1">
          <a:blip r:embed="rId4">
            <a:alphaModFix/>
          </a:blip>
          <a:srcRect/>
          <a:stretch/>
        </p:blipFill>
        <p:spPr>
          <a:xfrm>
            <a:off x="8337177" y="5937549"/>
            <a:ext cx="3646394" cy="7327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213267" y="6012248"/>
            <a:ext cx="890704" cy="498570"/>
          </a:xfrm>
          <a:prstGeom prst="rect">
            <a:avLst/>
          </a:prstGeom>
          <a:noFill/>
          <a:ln>
            <a:noFill/>
          </a:ln>
        </p:spPr>
      </p:pic>
      <p:sp>
        <p:nvSpPr>
          <p:cNvPr id="101" name="Google Shape;101;p2"/>
          <p:cNvSpPr/>
          <p:nvPr/>
        </p:nvSpPr>
        <p:spPr>
          <a:xfrm>
            <a:off x="0" y="6185647"/>
            <a:ext cx="12192000" cy="672353"/>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102" name="Google Shape;102;p2"/>
          <p:cNvSpPr txBox="1"/>
          <p:nvPr/>
        </p:nvSpPr>
        <p:spPr>
          <a:xfrm>
            <a:off x="128157" y="6363040"/>
            <a:ext cx="433484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Roboto"/>
                <a:ea typeface="Roboto"/>
                <a:cs typeface="Roboto"/>
                <a:sym typeface="Roboto"/>
              </a:rPr>
              <a:t>COLLEGE  OF HUMANITIES AND SOCIAL SCIENCES</a:t>
            </a:r>
            <a:endParaRPr/>
          </a:p>
        </p:txBody>
      </p:sp>
      <p:pic>
        <p:nvPicPr>
          <p:cNvPr id="103" name="Google Shape;103;p2"/>
          <p:cNvPicPr preferRelativeResize="0"/>
          <p:nvPr/>
        </p:nvPicPr>
        <p:blipFill rotWithShape="1">
          <a:blip r:embed="rId4">
            <a:alphaModFix/>
          </a:blip>
          <a:srcRect/>
          <a:stretch/>
        </p:blipFill>
        <p:spPr>
          <a:xfrm>
            <a:off x="9402184" y="6269093"/>
            <a:ext cx="2576549" cy="517795"/>
          </a:xfrm>
          <a:prstGeom prst="rect">
            <a:avLst/>
          </a:prstGeom>
          <a:noFill/>
          <a:ln>
            <a:noFill/>
          </a:ln>
        </p:spPr>
      </p:pic>
      <p:sp>
        <p:nvSpPr>
          <p:cNvPr id="2" name="Title 1">
            <a:extLst>
              <a:ext uri="{FF2B5EF4-FFF2-40B4-BE49-F238E27FC236}">
                <a16:creationId xmlns:a16="http://schemas.microsoft.com/office/drawing/2014/main" id="{A1430655-2FD1-9180-C685-5B04402C3DDC}"/>
              </a:ext>
            </a:extLst>
          </p:cNvPr>
          <p:cNvSpPr>
            <a:spLocks noGrp="1"/>
          </p:cNvSpPr>
          <p:nvPr>
            <p:ph type="title"/>
          </p:nvPr>
        </p:nvSpPr>
        <p:spPr>
          <a:xfrm>
            <a:off x="739775" y="668337"/>
            <a:ext cx="10515600" cy="823913"/>
          </a:xfrm>
        </p:spPr>
        <p:txBody>
          <a:bodyPr>
            <a:normAutofit fontScale="90000"/>
          </a:bodyPr>
          <a:lstStyle/>
          <a:p>
            <a:r>
              <a:rPr lang="en-US" sz="4400" b="1" dirty="0">
                <a:solidFill>
                  <a:schemeClr val="dk1"/>
                </a:solidFill>
                <a:latin typeface="Calibri" panose="020F0502020204030204" pitchFamily="34" charset="0"/>
                <a:ea typeface="Roboto"/>
                <a:cs typeface="Calibri" panose="020F0502020204030204" pitchFamily="34" charset="0"/>
                <a:sym typeface="Roboto"/>
              </a:rPr>
              <a:t>What We Did and Why We Did It</a:t>
            </a:r>
            <a:br>
              <a:rPr lang="en-US" sz="44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C732B0D-FDB9-5E22-BB4D-C34BC199E398}"/>
              </a:ext>
            </a:extLst>
          </p:cNvPr>
          <p:cNvSpPr>
            <a:spLocks noGrp="1"/>
          </p:cNvSpPr>
          <p:nvPr>
            <p:ph type="body" idx="1"/>
          </p:nvPr>
        </p:nvSpPr>
        <p:spPr>
          <a:xfrm>
            <a:off x="862014" y="1180511"/>
            <a:ext cx="5157787" cy="823912"/>
          </a:xfrm>
        </p:spPr>
        <p:txBody>
          <a:bodyPr>
            <a:normAutofit/>
          </a:bodyPr>
          <a:lstStyle/>
          <a:p>
            <a:r>
              <a:rPr lang="en-US" sz="3200" dirty="0"/>
              <a:t>Background and Purpose</a:t>
            </a:r>
          </a:p>
        </p:txBody>
      </p:sp>
      <p:sp>
        <p:nvSpPr>
          <p:cNvPr id="4" name="Text Placeholder 3">
            <a:extLst>
              <a:ext uri="{FF2B5EF4-FFF2-40B4-BE49-F238E27FC236}">
                <a16:creationId xmlns:a16="http://schemas.microsoft.com/office/drawing/2014/main" id="{9F0FE7F5-E211-B14B-C9E3-2200B4766140}"/>
              </a:ext>
            </a:extLst>
          </p:cNvPr>
          <p:cNvSpPr>
            <a:spLocks noGrp="1"/>
          </p:cNvSpPr>
          <p:nvPr>
            <p:ph type="body" idx="2"/>
          </p:nvPr>
        </p:nvSpPr>
        <p:spPr>
          <a:xfrm>
            <a:off x="739776" y="2004423"/>
            <a:ext cx="5257800" cy="4185240"/>
          </a:xfrm>
        </p:spPr>
        <p:txBody>
          <a:bodyPr>
            <a:normAutofit/>
          </a:bodyPr>
          <a:lstStyle/>
          <a:p>
            <a:r>
              <a:rPr lang="en-US" sz="2400" dirty="0">
                <a:solidFill>
                  <a:schemeClr val="dk1"/>
                </a:solidFill>
                <a:latin typeface="Calibri" panose="020F0502020204030204" pitchFamily="34" charset="0"/>
                <a:ea typeface="Roboto"/>
                <a:cs typeface="Calibri" panose="020F0502020204030204" pitchFamily="34" charset="0"/>
                <a:sym typeface="Roboto"/>
              </a:rPr>
              <a:t>EHDI programs seek to identify the 2-3 infants per 1,000 born yearly with hearing loss</a:t>
            </a:r>
          </a:p>
          <a:p>
            <a:r>
              <a:rPr lang="en-US" sz="2400" dirty="0">
                <a:solidFill>
                  <a:schemeClr val="dk1"/>
                </a:solidFill>
                <a:latin typeface="Calibri" panose="020F0502020204030204" pitchFamily="34" charset="0"/>
                <a:ea typeface="Roboto"/>
                <a:cs typeface="Calibri" panose="020F0502020204030204" pitchFamily="34" charset="0"/>
                <a:sym typeface="Roboto"/>
              </a:rPr>
              <a:t>Loss to follow-up (LTF) has been a persistent problem nationally </a:t>
            </a:r>
          </a:p>
          <a:p>
            <a:r>
              <a:rPr lang="en-US" sz="2400" dirty="0">
                <a:latin typeface="Calibri" panose="020F0502020204030204" pitchFamily="34" charset="0"/>
                <a:ea typeface="Roboto"/>
                <a:cs typeface="Calibri" panose="020F0502020204030204" pitchFamily="34" charset="0"/>
                <a:sym typeface="Roboto"/>
              </a:rPr>
              <a:t>SDOH have been linked to LTF</a:t>
            </a:r>
          </a:p>
          <a:p>
            <a:r>
              <a:rPr lang="en-US" sz="2400" dirty="0">
                <a:solidFill>
                  <a:schemeClr val="dk1"/>
                </a:solidFill>
                <a:latin typeface="Calibri" panose="020F0502020204030204" pitchFamily="34" charset="0"/>
                <a:ea typeface="Roboto"/>
                <a:cs typeface="Calibri" panose="020F0502020204030204" pitchFamily="34" charset="0"/>
                <a:sym typeface="Roboto"/>
              </a:rPr>
              <a:t>A deeper understanding of how negative SDOH relates LTF may assist healthcare systems develop more effective interventions</a:t>
            </a:r>
          </a:p>
          <a:p>
            <a:endParaRPr lang="en-US" sz="2400" dirty="0">
              <a:solidFill>
                <a:schemeClr val="dk1"/>
              </a:solidFill>
              <a:latin typeface="Roboto"/>
              <a:ea typeface="Roboto"/>
              <a:cs typeface="Roboto"/>
              <a:sym typeface="Roboto"/>
            </a:endParaRPr>
          </a:p>
          <a:p>
            <a:endParaRPr lang="en-US" sz="2400"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86713660-8CD3-0C5B-B3D0-33BD3BADCFA7}"/>
              </a:ext>
            </a:extLst>
          </p:cNvPr>
          <p:cNvSpPr>
            <a:spLocks noGrp="1"/>
          </p:cNvSpPr>
          <p:nvPr>
            <p:ph type="body" idx="3"/>
          </p:nvPr>
        </p:nvSpPr>
        <p:spPr>
          <a:xfrm>
            <a:off x="6142040" y="1115850"/>
            <a:ext cx="5183188" cy="823912"/>
          </a:xfrm>
        </p:spPr>
        <p:txBody>
          <a:bodyPr>
            <a:normAutofit/>
          </a:bodyPr>
          <a:lstStyle/>
          <a:p>
            <a:r>
              <a:rPr lang="en-US" sz="3200" dirty="0"/>
              <a:t>Methods</a:t>
            </a:r>
          </a:p>
        </p:txBody>
      </p:sp>
      <p:sp>
        <p:nvSpPr>
          <p:cNvPr id="6" name="Text Placeholder 5">
            <a:extLst>
              <a:ext uri="{FF2B5EF4-FFF2-40B4-BE49-F238E27FC236}">
                <a16:creationId xmlns:a16="http://schemas.microsoft.com/office/drawing/2014/main" id="{42E15675-E336-FB95-5401-9ABC3B230FFC}"/>
              </a:ext>
            </a:extLst>
          </p:cNvPr>
          <p:cNvSpPr>
            <a:spLocks noGrp="1"/>
          </p:cNvSpPr>
          <p:nvPr>
            <p:ph type="body" idx="4"/>
          </p:nvPr>
        </p:nvSpPr>
        <p:spPr>
          <a:xfrm>
            <a:off x="6096000" y="2023208"/>
            <a:ext cx="5183188" cy="3684588"/>
          </a:xfrm>
        </p:spPr>
        <p:txBody>
          <a:bodyPr anchor="ctr">
            <a:normAutofit/>
          </a:bodyPr>
          <a:lstStyle/>
          <a:p>
            <a:r>
              <a:rPr lang="en-US" sz="2400" dirty="0"/>
              <a:t>Recruitment through DOH</a:t>
            </a:r>
          </a:p>
          <a:p>
            <a:r>
              <a:rPr lang="en-US" sz="2400" dirty="0"/>
              <a:t>Eligibility</a:t>
            </a:r>
          </a:p>
          <a:p>
            <a:r>
              <a:rPr lang="en-US" sz="2400" dirty="0"/>
              <a:t>26 in-depth interviews</a:t>
            </a:r>
          </a:p>
          <a:p>
            <a:r>
              <a:rPr lang="en-US" sz="2400" dirty="0"/>
              <a:t>Thematic analysis</a:t>
            </a:r>
          </a:p>
        </p:txBody>
      </p:sp>
      <p:pic>
        <p:nvPicPr>
          <p:cNvPr id="7" name="Picture 6" descr="A person holding a baby&#10;&#10;Description automatically generated">
            <a:extLst>
              <a:ext uri="{FF2B5EF4-FFF2-40B4-BE49-F238E27FC236}">
                <a16:creationId xmlns:a16="http://schemas.microsoft.com/office/drawing/2014/main" id="{3E73A4F1-BA1C-E706-A88C-2FA3CCA674FD}"/>
              </a:ext>
            </a:extLst>
          </p:cNvPr>
          <p:cNvPicPr>
            <a:picLocks noChangeAspect="1"/>
          </p:cNvPicPr>
          <p:nvPr/>
        </p:nvPicPr>
        <p:blipFill>
          <a:blip r:embed="rId5"/>
          <a:stretch>
            <a:fillRect/>
          </a:stretch>
        </p:blipFill>
        <p:spPr>
          <a:xfrm>
            <a:off x="8618483" y="0"/>
            <a:ext cx="3573517" cy="24513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101717AA-E8D1-921B-5A3A-959706CE6A44}"/>
            </a:ext>
          </a:extLst>
        </p:cNvPr>
        <p:cNvGrpSpPr/>
        <p:nvPr/>
      </p:nvGrpSpPr>
      <p:grpSpPr>
        <a:xfrm>
          <a:off x="0" y="0"/>
          <a:ext cx="0" cy="0"/>
          <a:chOff x="0" y="0"/>
          <a:chExt cx="0" cy="0"/>
        </a:xfrm>
      </p:grpSpPr>
      <p:pic>
        <p:nvPicPr>
          <p:cNvPr id="98" name="Google Shape;98;p2">
            <a:extLst>
              <a:ext uri="{FF2B5EF4-FFF2-40B4-BE49-F238E27FC236}">
                <a16:creationId xmlns:a16="http://schemas.microsoft.com/office/drawing/2014/main" id="{F2371754-634E-F556-46A3-483EFA67E045}"/>
              </a:ext>
            </a:extLst>
          </p:cNvPr>
          <p:cNvPicPr preferRelativeResize="0"/>
          <p:nvPr/>
        </p:nvPicPr>
        <p:blipFill rotWithShape="1">
          <a:blip r:embed="rId3">
            <a:alphaModFix/>
          </a:blip>
          <a:srcRect/>
          <a:stretch/>
        </p:blipFill>
        <p:spPr>
          <a:xfrm>
            <a:off x="213267" y="6012248"/>
            <a:ext cx="890704" cy="498570"/>
          </a:xfrm>
          <a:prstGeom prst="rect">
            <a:avLst/>
          </a:prstGeom>
          <a:noFill/>
          <a:ln>
            <a:noFill/>
          </a:ln>
        </p:spPr>
      </p:pic>
      <p:sp>
        <p:nvSpPr>
          <p:cNvPr id="101" name="Google Shape;101;p2">
            <a:extLst>
              <a:ext uri="{FF2B5EF4-FFF2-40B4-BE49-F238E27FC236}">
                <a16:creationId xmlns:a16="http://schemas.microsoft.com/office/drawing/2014/main" id="{4C6D7F44-368D-B61F-A626-064142352652}"/>
              </a:ext>
            </a:extLst>
          </p:cNvPr>
          <p:cNvSpPr/>
          <p:nvPr/>
        </p:nvSpPr>
        <p:spPr>
          <a:xfrm>
            <a:off x="0" y="6185647"/>
            <a:ext cx="12192000" cy="672353"/>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102" name="Google Shape;102;p2">
            <a:extLst>
              <a:ext uri="{FF2B5EF4-FFF2-40B4-BE49-F238E27FC236}">
                <a16:creationId xmlns:a16="http://schemas.microsoft.com/office/drawing/2014/main" id="{51FA7402-1D52-125D-A07F-3202AF389171}"/>
              </a:ext>
            </a:extLst>
          </p:cNvPr>
          <p:cNvSpPr txBox="1"/>
          <p:nvPr/>
        </p:nvSpPr>
        <p:spPr>
          <a:xfrm>
            <a:off x="128157" y="6363040"/>
            <a:ext cx="433484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Roboto"/>
                <a:ea typeface="Roboto"/>
                <a:cs typeface="Roboto"/>
                <a:sym typeface="Roboto"/>
              </a:rPr>
              <a:t>COLLEGE  OF HUMANITIES AND SOCIAL SCIENCES</a:t>
            </a:r>
            <a:endParaRPr/>
          </a:p>
        </p:txBody>
      </p:sp>
      <p:pic>
        <p:nvPicPr>
          <p:cNvPr id="103" name="Google Shape;103;p2">
            <a:extLst>
              <a:ext uri="{FF2B5EF4-FFF2-40B4-BE49-F238E27FC236}">
                <a16:creationId xmlns:a16="http://schemas.microsoft.com/office/drawing/2014/main" id="{A519A0C8-F9E0-A7D6-7274-3E55D166F906}"/>
              </a:ext>
            </a:extLst>
          </p:cNvPr>
          <p:cNvPicPr preferRelativeResize="0"/>
          <p:nvPr/>
        </p:nvPicPr>
        <p:blipFill rotWithShape="1">
          <a:blip r:embed="rId4">
            <a:alphaModFix/>
          </a:blip>
          <a:srcRect/>
          <a:stretch/>
        </p:blipFill>
        <p:spPr>
          <a:xfrm>
            <a:off x="9402184" y="6269093"/>
            <a:ext cx="2576549" cy="517795"/>
          </a:xfrm>
          <a:prstGeom prst="rect">
            <a:avLst/>
          </a:prstGeom>
          <a:noFill/>
          <a:ln>
            <a:noFill/>
          </a:ln>
        </p:spPr>
      </p:pic>
      <p:sp>
        <p:nvSpPr>
          <p:cNvPr id="2" name="Title 1">
            <a:extLst>
              <a:ext uri="{FF2B5EF4-FFF2-40B4-BE49-F238E27FC236}">
                <a16:creationId xmlns:a16="http://schemas.microsoft.com/office/drawing/2014/main" id="{20BEDF70-D8FD-600B-BF40-0D4CC48CEED9}"/>
              </a:ext>
            </a:extLst>
          </p:cNvPr>
          <p:cNvSpPr>
            <a:spLocks noGrp="1"/>
          </p:cNvSpPr>
          <p:nvPr>
            <p:ph type="title"/>
          </p:nvPr>
        </p:nvSpPr>
        <p:spPr>
          <a:xfrm>
            <a:off x="739776" y="458625"/>
            <a:ext cx="10515600" cy="823913"/>
          </a:xfrm>
        </p:spPr>
        <p:txBody>
          <a:bodyPr>
            <a:normAutofit/>
          </a:bodyPr>
          <a:lstStyle/>
          <a:p>
            <a:r>
              <a:rPr lang="en-US" sz="4400" b="1" dirty="0">
                <a:solidFill>
                  <a:schemeClr val="dk1"/>
                </a:solidFill>
                <a:latin typeface="Calibri" panose="020F0502020204030204" pitchFamily="34" charset="0"/>
                <a:ea typeface="Roboto"/>
                <a:cs typeface="Calibri" panose="020F0502020204030204" pitchFamily="34" charset="0"/>
                <a:sym typeface="Roboto"/>
              </a:rPr>
              <a:t>What We Foun</a:t>
            </a:r>
            <a:r>
              <a:rPr lang="en-US" b="1" dirty="0">
                <a:latin typeface="Calibri" panose="020F0502020204030204" pitchFamily="34" charset="0"/>
                <a:ea typeface="Roboto"/>
                <a:cs typeface="Calibri" panose="020F0502020204030204" pitchFamily="34" charset="0"/>
                <a:sym typeface="Roboto"/>
              </a:rPr>
              <a:t>d and What It Means</a:t>
            </a: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B0B9A5B6-D9F1-AC0F-BCA0-630BBC32821D}"/>
              </a:ext>
            </a:extLst>
          </p:cNvPr>
          <p:cNvSpPr>
            <a:spLocks noGrp="1"/>
          </p:cNvSpPr>
          <p:nvPr>
            <p:ph type="body" idx="1"/>
          </p:nvPr>
        </p:nvSpPr>
        <p:spPr>
          <a:xfrm>
            <a:off x="862014" y="1180511"/>
            <a:ext cx="5157787" cy="823912"/>
          </a:xfrm>
        </p:spPr>
        <p:txBody>
          <a:bodyPr>
            <a:normAutofit/>
          </a:bodyPr>
          <a:lstStyle/>
          <a:p>
            <a:r>
              <a:rPr lang="en-US" sz="3200" dirty="0"/>
              <a:t>Results</a:t>
            </a:r>
          </a:p>
        </p:txBody>
      </p:sp>
      <p:sp>
        <p:nvSpPr>
          <p:cNvPr id="4" name="Text Placeholder 3">
            <a:extLst>
              <a:ext uri="{FF2B5EF4-FFF2-40B4-BE49-F238E27FC236}">
                <a16:creationId xmlns:a16="http://schemas.microsoft.com/office/drawing/2014/main" id="{86100340-6E53-0F4E-F9D6-B5ABDD1FBBDE}"/>
              </a:ext>
            </a:extLst>
          </p:cNvPr>
          <p:cNvSpPr>
            <a:spLocks noGrp="1"/>
          </p:cNvSpPr>
          <p:nvPr>
            <p:ph type="body" idx="2"/>
          </p:nvPr>
        </p:nvSpPr>
        <p:spPr>
          <a:xfrm>
            <a:off x="739775" y="1336380"/>
            <a:ext cx="5257800" cy="4185240"/>
          </a:xfrm>
        </p:spPr>
        <p:txBody>
          <a:bodyPr anchor="ctr">
            <a:normAutofit/>
          </a:bodyPr>
          <a:lstStyle/>
          <a:p>
            <a:pPr marL="114300" indent="0">
              <a:buNone/>
            </a:pPr>
            <a:endParaRPr lang="en-US" sz="2400" dirty="0">
              <a:solidFill>
                <a:schemeClr val="dk1"/>
              </a:solidFill>
              <a:latin typeface="Roboto"/>
              <a:ea typeface="Roboto"/>
              <a:cs typeface="Roboto"/>
              <a:sym typeface="Roboto"/>
            </a:endParaRPr>
          </a:p>
          <a:p>
            <a:r>
              <a:rPr lang="en-US" sz="2400" i="1" dirty="0">
                <a:latin typeface="Calibri" panose="020F0502020204030204" pitchFamily="34" charset="0"/>
                <a:cs typeface="Calibri" panose="020F0502020204030204" pitchFamily="34" charset="0"/>
              </a:rPr>
              <a:t>Practical needs</a:t>
            </a:r>
          </a:p>
          <a:p>
            <a:r>
              <a:rPr lang="en-US" sz="2400" i="1" dirty="0">
                <a:latin typeface="Calibri" panose="020F0502020204030204" pitchFamily="34" charset="0"/>
                <a:cs typeface="Calibri" panose="020F0502020204030204" pitchFamily="34" charset="0"/>
              </a:rPr>
              <a:t>Parents need hearing health information</a:t>
            </a:r>
          </a:p>
          <a:p>
            <a:r>
              <a:rPr lang="en-US" sz="2400" i="1" dirty="0">
                <a:latin typeface="Calibri" panose="020F0502020204030204" pitchFamily="34" charset="0"/>
                <a:cs typeface="Calibri" panose="020F0502020204030204" pitchFamily="34" charset="0"/>
              </a:rPr>
              <a:t>Parents need emotional support</a:t>
            </a:r>
          </a:p>
        </p:txBody>
      </p:sp>
      <p:sp>
        <p:nvSpPr>
          <p:cNvPr id="5" name="Text Placeholder 4">
            <a:extLst>
              <a:ext uri="{FF2B5EF4-FFF2-40B4-BE49-F238E27FC236}">
                <a16:creationId xmlns:a16="http://schemas.microsoft.com/office/drawing/2014/main" id="{381A2CA9-80C6-5C05-B38B-F51F563483A6}"/>
              </a:ext>
            </a:extLst>
          </p:cNvPr>
          <p:cNvSpPr>
            <a:spLocks noGrp="1"/>
          </p:cNvSpPr>
          <p:nvPr>
            <p:ph type="body" idx="3"/>
          </p:nvPr>
        </p:nvSpPr>
        <p:spPr>
          <a:xfrm>
            <a:off x="6142040" y="1115850"/>
            <a:ext cx="5183188" cy="823912"/>
          </a:xfrm>
        </p:spPr>
        <p:txBody>
          <a:bodyPr>
            <a:normAutofit/>
          </a:bodyPr>
          <a:lstStyle/>
          <a:p>
            <a:r>
              <a:rPr lang="en-US" sz="3200" dirty="0"/>
              <a:t>Implications</a:t>
            </a:r>
          </a:p>
        </p:txBody>
      </p:sp>
      <p:sp>
        <p:nvSpPr>
          <p:cNvPr id="6" name="Text Placeholder 5">
            <a:extLst>
              <a:ext uri="{FF2B5EF4-FFF2-40B4-BE49-F238E27FC236}">
                <a16:creationId xmlns:a16="http://schemas.microsoft.com/office/drawing/2014/main" id="{4935786B-8854-CF37-203F-80D50AFBCBCE}"/>
              </a:ext>
            </a:extLst>
          </p:cNvPr>
          <p:cNvSpPr>
            <a:spLocks noGrp="1"/>
          </p:cNvSpPr>
          <p:nvPr>
            <p:ph type="body" idx="4"/>
          </p:nvPr>
        </p:nvSpPr>
        <p:spPr>
          <a:xfrm>
            <a:off x="6096000" y="2023208"/>
            <a:ext cx="5183188" cy="3684588"/>
          </a:xfrm>
        </p:spPr>
        <p:txBody>
          <a:bodyPr anchor="ctr">
            <a:normAutofit/>
          </a:bodyPr>
          <a:lstStyle/>
          <a:p>
            <a:r>
              <a:rPr lang="en-US" sz="2400" dirty="0"/>
              <a:t>Parents continue to have unmet needs</a:t>
            </a:r>
          </a:p>
          <a:p>
            <a:r>
              <a:rPr lang="en-US" sz="2400" dirty="0"/>
              <a:t>Social workers could have a unique role in helping parents make informed hearing healthcare decisions</a:t>
            </a:r>
          </a:p>
          <a:p>
            <a:r>
              <a:rPr lang="en-US" sz="2400" dirty="0"/>
              <a:t>Next steps: Try to address those needs through targeted intervention</a:t>
            </a:r>
          </a:p>
        </p:txBody>
      </p:sp>
    </p:spTree>
    <p:extLst>
      <p:ext uri="{BB962C8B-B14F-4D97-AF65-F5344CB8AC3E}">
        <p14:creationId xmlns:p14="http://schemas.microsoft.com/office/powerpoint/2010/main" val="33081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8"/>
          <p:cNvSpPr/>
          <p:nvPr/>
        </p:nvSpPr>
        <p:spPr>
          <a:xfrm>
            <a:off x="0" y="0"/>
            <a:ext cx="12192001" cy="689607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18"/>
          <p:cNvSpPr txBox="1"/>
          <p:nvPr/>
        </p:nvSpPr>
        <p:spPr>
          <a:xfrm>
            <a:off x="128157" y="6449104"/>
            <a:ext cx="292259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lt1"/>
                </a:solidFill>
                <a:latin typeface="Roboto"/>
                <a:ea typeface="Roboto"/>
                <a:cs typeface="Roboto"/>
                <a:sym typeface="Roboto"/>
              </a:rPr>
              <a:t>COLLEGE OR SCHOOL IDENTIFICATION</a:t>
            </a:r>
            <a:endParaRPr/>
          </a:p>
        </p:txBody>
      </p:sp>
      <p:sp>
        <p:nvSpPr>
          <p:cNvPr id="306" name="Google Shape;306;p18"/>
          <p:cNvSpPr txBox="1"/>
          <p:nvPr/>
        </p:nvSpPr>
        <p:spPr>
          <a:xfrm>
            <a:off x="280557" y="6515440"/>
            <a:ext cx="433484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Roboto"/>
                <a:ea typeface="Roboto"/>
                <a:cs typeface="Roboto"/>
                <a:sym typeface="Roboto"/>
              </a:rPr>
              <a:t>COLLEGE  OF HUMANITIES AND SOCIAL SCIENCES</a:t>
            </a:r>
            <a:endParaRPr/>
          </a:p>
        </p:txBody>
      </p:sp>
      <p:sp>
        <p:nvSpPr>
          <p:cNvPr id="307" name="Google Shape;307;p18"/>
          <p:cNvSpPr/>
          <p:nvPr/>
        </p:nvSpPr>
        <p:spPr>
          <a:xfrm>
            <a:off x="-1" y="6223720"/>
            <a:ext cx="12192000" cy="672353"/>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308" name="Google Shape;308;p18"/>
          <p:cNvSpPr txBox="1"/>
          <p:nvPr/>
        </p:nvSpPr>
        <p:spPr>
          <a:xfrm>
            <a:off x="128157" y="6363040"/>
            <a:ext cx="433484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Roboto"/>
                <a:ea typeface="Roboto"/>
                <a:cs typeface="Roboto"/>
                <a:sym typeface="Roboto"/>
              </a:rPr>
              <a:t>COLLEGE  OF HUMANITIES AND SOCIAL SCIENCES</a:t>
            </a:r>
            <a:endParaRPr/>
          </a:p>
        </p:txBody>
      </p:sp>
      <p:pic>
        <p:nvPicPr>
          <p:cNvPr id="309" name="Google Shape;309;p18"/>
          <p:cNvPicPr preferRelativeResize="0"/>
          <p:nvPr/>
        </p:nvPicPr>
        <p:blipFill rotWithShape="1">
          <a:blip r:embed="rId3">
            <a:alphaModFix/>
          </a:blip>
          <a:srcRect/>
          <a:stretch/>
        </p:blipFill>
        <p:spPr>
          <a:xfrm>
            <a:off x="9402184" y="6269093"/>
            <a:ext cx="2576549" cy="517795"/>
          </a:xfrm>
          <a:prstGeom prst="rect">
            <a:avLst/>
          </a:prstGeom>
          <a:noFill/>
          <a:ln>
            <a:noFill/>
          </a:ln>
        </p:spPr>
      </p:pic>
      <p:sp>
        <p:nvSpPr>
          <p:cNvPr id="310" name="Google Shape;310;p18"/>
          <p:cNvSpPr txBox="1"/>
          <p:nvPr/>
        </p:nvSpPr>
        <p:spPr>
          <a:xfrm>
            <a:off x="858071" y="637528"/>
            <a:ext cx="6819438"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b="1" dirty="0">
                <a:solidFill>
                  <a:schemeClr val="lt1"/>
                </a:solidFill>
                <a:latin typeface="Roboto"/>
                <a:ea typeface="Roboto"/>
                <a:cs typeface="Roboto"/>
                <a:sym typeface="Roboto"/>
              </a:rPr>
              <a:t>Wendy Zeitlin</a:t>
            </a:r>
            <a:endParaRPr sz="2000" dirty="0"/>
          </a:p>
          <a:p>
            <a:pPr marL="0" marR="0" lvl="0" indent="0" algn="l" rtl="0">
              <a:spcBef>
                <a:spcPts val="0"/>
              </a:spcBef>
              <a:spcAft>
                <a:spcPts val="0"/>
              </a:spcAft>
              <a:buNone/>
            </a:pPr>
            <a:r>
              <a:rPr lang="en-US" sz="3800" b="1" u="sng" dirty="0">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zeitlinw@Montclair.edu</a:t>
            </a:r>
            <a:endParaRPr sz="3800" b="1" dirty="0">
              <a:solidFill>
                <a:schemeClr val="lt1"/>
              </a:solidFill>
              <a:latin typeface="Roboto"/>
              <a:ea typeface="Roboto"/>
              <a:cs typeface="Roboto"/>
              <a:sym typeface="Roboto"/>
            </a:endParaRPr>
          </a:p>
          <a:p>
            <a:pPr marL="0" marR="0" lvl="0" indent="0" algn="l" rtl="0">
              <a:spcBef>
                <a:spcPts val="0"/>
              </a:spcBef>
              <a:spcAft>
                <a:spcPts val="0"/>
              </a:spcAft>
              <a:buNone/>
            </a:pPr>
            <a:endParaRPr sz="3800" b="1" dirty="0">
              <a:solidFill>
                <a:schemeClr val="lt1"/>
              </a:solidFill>
              <a:latin typeface="Roboto"/>
              <a:ea typeface="Roboto"/>
              <a:cs typeface="Roboto"/>
              <a:sym typeface="Roboto"/>
            </a:endParaRPr>
          </a:p>
          <a:p>
            <a:pPr marL="0" marR="0" lvl="0" indent="0" algn="l" rtl="0">
              <a:spcBef>
                <a:spcPts val="0"/>
              </a:spcBef>
              <a:spcAft>
                <a:spcPts val="0"/>
              </a:spcAft>
              <a:buNone/>
            </a:pPr>
            <a:endParaRPr sz="3800" b="1" dirty="0">
              <a:solidFill>
                <a:schemeClr val="lt1"/>
              </a:solidFill>
              <a:latin typeface="Roboto"/>
              <a:ea typeface="Roboto"/>
              <a:cs typeface="Roboto"/>
              <a:sym typeface="Roboto"/>
            </a:endParaRPr>
          </a:p>
          <a:p>
            <a:pPr marL="0" marR="0" lvl="0" indent="0" algn="l" rtl="0">
              <a:spcBef>
                <a:spcPts val="0"/>
              </a:spcBef>
              <a:spcAft>
                <a:spcPts val="0"/>
              </a:spcAft>
              <a:buNone/>
            </a:pPr>
            <a:endParaRPr sz="2800" dirty="0">
              <a:solidFill>
                <a:schemeClr val="lt1"/>
              </a:solidFill>
              <a:latin typeface="Roboto"/>
              <a:ea typeface="Roboto"/>
              <a:cs typeface="Roboto"/>
              <a:sym typeface="Roboto"/>
            </a:endParaRPr>
          </a:p>
        </p:txBody>
      </p:sp>
      <p:pic>
        <p:nvPicPr>
          <p:cNvPr id="2" name="Picture 1" descr="A person putting a hearing aid in a child's ear&#10;&#10;Description automatically generated">
            <a:extLst>
              <a:ext uri="{FF2B5EF4-FFF2-40B4-BE49-F238E27FC236}">
                <a16:creationId xmlns:a16="http://schemas.microsoft.com/office/drawing/2014/main" id="{0F48F2A2-3ABE-095E-6F19-872E7C3B70F3}"/>
              </a:ext>
            </a:extLst>
          </p:cNvPr>
          <p:cNvPicPr>
            <a:picLocks noChangeAspect="1"/>
          </p:cNvPicPr>
          <p:nvPr/>
        </p:nvPicPr>
        <p:blipFill>
          <a:blip r:embed="rId5"/>
          <a:stretch>
            <a:fillRect/>
          </a:stretch>
        </p:blipFill>
        <p:spPr>
          <a:xfrm>
            <a:off x="6738512" y="1671638"/>
            <a:ext cx="5453488" cy="363434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2865</TotalTime>
  <Words>722</Words>
  <Application>Microsoft Macintosh PowerPoint</Application>
  <PresentationFormat>Widescreen</PresentationFormat>
  <Paragraphs>48</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Calibri</vt:lpstr>
      <vt:lpstr>Arial</vt:lpstr>
      <vt:lpstr>Roboto</vt:lpstr>
      <vt:lpstr>Office Theme</vt:lpstr>
      <vt:lpstr>PowerPoint Presentation</vt:lpstr>
      <vt:lpstr>What We Did and Why We Did It </vt:lpstr>
      <vt:lpstr>What We Found and What It Means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Wendy Zeitlin</cp:lastModifiedBy>
  <cp:revision>30</cp:revision>
  <dcterms:created xsi:type="dcterms:W3CDTF">2019-10-10T14:45:44Z</dcterms:created>
  <dcterms:modified xsi:type="dcterms:W3CDTF">2025-01-07T21:37:40Z</dcterms:modified>
</cp:coreProperties>
</file>