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4" r:id="rId2"/>
    <p:sldId id="347" r:id="rId3"/>
    <p:sldId id="349" r:id="rId4"/>
    <p:sldId id="353" r:id="rId5"/>
    <p:sldId id="354" r:id="rId6"/>
    <p:sldId id="355" r:id="rId7"/>
    <p:sldId id="383" r:id="rId8"/>
    <p:sldId id="395" r:id="rId9"/>
    <p:sldId id="384" r:id="rId10"/>
    <p:sldId id="385" r:id="rId11"/>
    <p:sldId id="386" r:id="rId12"/>
    <p:sldId id="391" r:id="rId13"/>
    <p:sldId id="396" r:id="rId14"/>
    <p:sldId id="387" r:id="rId15"/>
    <p:sldId id="390" r:id="rId16"/>
    <p:sldId id="388" r:id="rId17"/>
    <p:sldId id="389" r:id="rId18"/>
    <p:sldId id="362" r:id="rId19"/>
    <p:sldId id="359" r:id="rId20"/>
    <p:sldId id="392" r:id="rId21"/>
    <p:sldId id="393" r:id="rId22"/>
    <p:sldId id="394" r:id="rId23"/>
    <p:sldId id="30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5" autoAdjust="0"/>
    <p:restoredTop sz="88869" autoAdjust="0"/>
  </p:normalViewPr>
  <p:slideViewPr>
    <p:cSldViewPr snapToGrid="0" snapToObjects="1" showGuides="1">
      <p:cViewPr varScale="1">
        <p:scale>
          <a:sx n="66" d="100"/>
          <a:sy n="66" d="100"/>
        </p:scale>
        <p:origin x="708" y="66"/>
      </p:cViewPr>
      <p:guideLst>
        <p:guide orient="horz" pos="354"/>
        <p:guide pos="3743"/>
      </p:guideLst>
    </p:cSldViewPr>
  </p:slideViewPr>
  <p:outlineViewPr>
    <p:cViewPr>
      <p:scale>
        <a:sx n="33" d="100"/>
        <a:sy n="33" d="100"/>
      </p:scale>
      <p:origin x="0" y="-11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1D9D8D-426B-4C49-B696-BEEBA4DCC2B7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528627-4487-5545-BE4F-13DA416D2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8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Stop and do exercise:</a:t>
            </a:r>
            <a:r>
              <a:rPr lang="en-US" baseline="0" dirty="0" smtClean="0"/>
              <a:t> Individual or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thru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go back to the Tire Swing and identify some requirements, then?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Stop and do exercise:</a:t>
            </a:r>
            <a:r>
              <a:rPr lang="en-US" baseline="0" dirty="0" smtClean="0"/>
              <a:t> Individual or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Stop and do exercise:</a:t>
            </a:r>
            <a:r>
              <a:rPr lang="en-US" baseline="0" dirty="0" smtClean="0"/>
              <a:t> Individual or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1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Stop and do exercise:</a:t>
            </a:r>
            <a:r>
              <a:rPr lang="en-US" baseline="0" dirty="0" smtClean="0"/>
              <a:t> Individual or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28627-4487-5545-BE4F-13DA416D26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604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1562100" y="4422300"/>
            <a:ext cx="65786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273050" indent="-273050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 bwMode="auto">
          <a:xfrm>
            <a:off x="0" y="6578600"/>
            <a:ext cx="9144000" cy="279400"/>
          </a:xfrm>
          <a:prstGeom prst="rect">
            <a:avLst/>
          </a:prstGeom>
          <a:solidFill>
            <a:srgbClr val="00A0A9">
              <a:alpha val="79999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53683"/>
            <a:ext cx="1562100" cy="11175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62100" y="5753683"/>
            <a:ext cx="7594600" cy="11175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neMontclairSans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788" y="5881960"/>
            <a:ext cx="4004733" cy="617330"/>
          </a:xfrm>
          <a:prstGeom prst="rect">
            <a:avLst/>
          </a:prstGeom>
        </p:spPr>
      </p:pic>
      <p:pic>
        <p:nvPicPr>
          <p:cNvPr id="12" name="Picture 11" descr="OM_Hi-Res_Silo_GroupPhot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" y="2802780"/>
            <a:ext cx="8932334" cy="308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>
            <a:off x="2272" y="6580872"/>
            <a:ext cx="9144000" cy="279400"/>
          </a:xfrm>
          <a:prstGeom prst="rect">
            <a:avLst/>
          </a:prstGeom>
          <a:solidFill>
            <a:srgbClr val="00A0A9">
              <a:alpha val="79999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72" y="2272"/>
            <a:ext cx="1562100" cy="889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64372" y="2272"/>
            <a:ext cx="7581900" cy="88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neMontclairSansBkg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339" y="236062"/>
            <a:ext cx="2396066" cy="3693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272" y="15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875"/>
            <a:ext cx="5875361" cy="874713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B0B1-D064-C44B-A0D7-4BA07625407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E795-60B9-1D49-B3BC-A6F97067D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hidden="1"/>
          <p:cNvSpPr>
            <a:spLocks/>
          </p:cNvSpPr>
          <p:nvPr/>
        </p:nvSpPr>
        <p:spPr bwMode="auto">
          <a:xfrm>
            <a:off x="1562100" y="2648060"/>
            <a:ext cx="6578600" cy="177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273050" indent="-273050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rial" pitchFamily="-65" charset="0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  <p:sp>
        <p:nvSpPr>
          <p:cNvPr id="9" name="Rectangle 8" hidden="1"/>
          <p:cNvSpPr>
            <a:spLocks/>
          </p:cNvSpPr>
          <p:nvPr/>
        </p:nvSpPr>
        <p:spPr bwMode="auto">
          <a:xfrm>
            <a:off x="0" y="6578600"/>
            <a:ext cx="9144000" cy="279400"/>
          </a:xfrm>
          <a:prstGeom prst="rect">
            <a:avLst/>
          </a:prstGeom>
          <a:solidFill>
            <a:srgbClr val="00A0A9">
              <a:alpha val="79999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988" y="939578"/>
            <a:ext cx="86237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Book" pitchFamily="34" charset="0"/>
              </a:rPr>
              <a:t>PROGRAM MANAGEMENT OFFICE</a:t>
            </a:r>
          </a:p>
          <a:p>
            <a:pPr algn="ctr"/>
            <a:r>
              <a:rPr lang="en-US" sz="3200" dirty="0" smtClean="0">
                <a:latin typeface="Franklin Gothic Book" pitchFamily="34" charset="0"/>
              </a:rPr>
              <a:t>Program Quality Management</a:t>
            </a:r>
          </a:p>
          <a:p>
            <a:pPr algn="ctr"/>
            <a:r>
              <a:rPr lang="en-US" sz="2000" dirty="0" smtClean="0">
                <a:latin typeface="Franklin Gothic Book" pitchFamily="34" charset="0"/>
              </a:rPr>
              <a:t>Requirements Overview</a:t>
            </a:r>
          </a:p>
          <a:p>
            <a:pPr algn="ctr"/>
            <a:r>
              <a:rPr lang="en-US" sz="2000" dirty="0" smtClean="0">
                <a:latin typeface="Franklin Gothic Book" pitchFamily="34" charset="0"/>
              </a:rPr>
              <a:t>March, 2014</a:t>
            </a:r>
            <a:endParaRPr lang="en-US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2836"/>
            <a:ext cx="8229600" cy="4525963"/>
          </a:xfrm>
        </p:spPr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-matched expectations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Unimportant details – not relevant to the job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19314" y="1872349"/>
            <a:ext cx="3493269" cy="1248222"/>
          </a:xfrm>
          <a:prstGeom prst="wedgeEllipseCallout">
            <a:avLst>
              <a:gd name="adj1" fmla="val 27694"/>
              <a:gd name="adj2" fmla="val 7835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expected you to use a paint roller on the walls – it would have been much faster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63886" y="1872349"/>
            <a:ext cx="2278742" cy="885372"/>
          </a:xfrm>
          <a:prstGeom prst="wedgeEllipseCallout">
            <a:avLst>
              <a:gd name="adj1" fmla="val -37218"/>
              <a:gd name="adj2" fmla="val 1077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always use a paint brush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193190" y="4310749"/>
            <a:ext cx="2648952" cy="885372"/>
          </a:xfrm>
          <a:prstGeom prst="wedgeEllipseCallout">
            <a:avLst>
              <a:gd name="adj1" fmla="val -30031"/>
              <a:gd name="adj2" fmla="val 1434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Really? That is going to cost extra.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2789" y="4310749"/>
            <a:ext cx="3368763" cy="1222146"/>
          </a:xfrm>
          <a:prstGeom prst="wedgeEllipseCallout">
            <a:avLst>
              <a:gd name="adj1" fmla="val 43744"/>
              <a:gd name="adj2" fmla="val 997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only horse-hair paintbrushes and use a new brush for each color.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2836"/>
            <a:ext cx="8229600" cy="4525963"/>
          </a:xfrm>
        </p:spPr>
        <p:txBody>
          <a:bodyPr/>
          <a:lstStyle/>
          <a:p>
            <a:r>
              <a:rPr lang="en-US" dirty="0" smtClean="0"/>
              <a:t>Un-measurable Requirements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Unattainable Requirements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98283" y="1872349"/>
            <a:ext cx="3493269" cy="1248222"/>
          </a:xfrm>
          <a:prstGeom prst="wedgeEllipseCallout">
            <a:avLst>
              <a:gd name="adj1" fmla="val 27694"/>
              <a:gd name="adj2" fmla="val 7835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paint has to make the room look bright and airy.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63886" y="1872349"/>
            <a:ext cx="2278742" cy="885372"/>
          </a:xfrm>
          <a:prstGeom prst="wedgeEllipseCallout">
            <a:avLst>
              <a:gd name="adj1" fmla="val -37218"/>
              <a:gd name="adj2" fmla="val 1077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Uh … 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2789" y="4310749"/>
            <a:ext cx="3368763" cy="1222146"/>
          </a:xfrm>
          <a:prstGeom prst="wedgeEllipseCallout">
            <a:avLst>
              <a:gd name="adj1" fmla="val 43744"/>
              <a:gd name="adj2" fmla="val 997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have to paint around the furniture – don’t move anything.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193190" y="4138047"/>
            <a:ext cx="2648952" cy="1058074"/>
          </a:xfrm>
          <a:prstGeom prst="wedgeEllipseCallout">
            <a:avLst>
              <a:gd name="adj1" fmla="val -30031"/>
              <a:gd name="adj2" fmla="val 1434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Sure, no problem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We will discuss that later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2836"/>
            <a:ext cx="8229600" cy="4525963"/>
          </a:xfrm>
        </p:spPr>
        <p:txBody>
          <a:bodyPr/>
          <a:lstStyle/>
          <a:p>
            <a:r>
              <a:rPr lang="en-US" dirty="0" smtClean="0"/>
              <a:t>Changing Requirements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Accepting Requirements from Anyone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19314" y="1872349"/>
            <a:ext cx="3493269" cy="1248222"/>
          </a:xfrm>
          <a:prstGeom prst="wedgeEllipseCallout">
            <a:avLst>
              <a:gd name="adj1" fmla="val 27694"/>
              <a:gd name="adj2" fmla="val 7835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That shade of blue is all wrong – I want a lighter shade.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63886" y="1872348"/>
            <a:ext cx="2769768" cy="1072329"/>
          </a:xfrm>
          <a:prstGeom prst="wedgeEllipseCallout">
            <a:avLst>
              <a:gd name="adj1" fmla="val -37218"/>
              <a:gd name="adj2" fmla="val 1077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OK, another two days and more money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2789" y="4310749"/>
            <a:ext cx="3368763" cy="1222146"/>
          </a:xfrm>
          <a:prstGeom prst="wedgeEllipseCallout">
            <a:avLst>
              <a:gd name="adj1" fmla="val 43744"/>
              <a:gd name="adj2" fmla="val 997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Mom said to paint the ceiling white but I want it to be pink.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193190" y="4138047"/>
            <a:ext cx="2648952" cy="1058074"/>
          </a:xfrm>
          <a:prstGeom prst="wedgeEllipseCallout">
            <a:avLst>
              <a:gd name="adj1" fmla="val -30031"/>
              <a:gd name="adj2" fmla="val 1434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Sure, no problem</a:t>
            </a:r>
          </a:p>
        </p:txBody>
      </p:sp>
    </p:spTree>
    <p:extLst>
      <p:ext uri="{BB962C8B-B14F-4D97-AF65-F5344CB8AC3E}">
        <p14:creationId xmlns:p14="http://schemas.microsoft.com/office/powerpoint/2010/main" val="41937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Getting it Right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5248"/>
            <a:ext cx="8229600" cy="4819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Apply SMART techniques </a:t>
            </a:r>
            <a:r>
              <a:rPr lang="en-US" dirty="0" smtClean="0"/>
              <a:t>when writing effective requirements. </a:t>
            </a:r>
          </a:p>
          <a:p>
            <a:pPr marL="0" indent="0">
              <a:buNone/>
            </a:pPr>
            <a:r>
              <a:rPr lang="en-US" dirty="0" smtClean="0"/>
              <a:t>Each requirement should be:</a:t>
            </a:r>
          </a:p>
          <a:p>
            <a:pPr marL="0" indent="0">
              <a:buNone/>
            </a:pPr>
            <a:r>
              <a:rPr lang="en-US" b="1" dirty="0" smtClean="0"/>
              <a:t>S 	– S</a:t>
            </a:r>
            <a:r>
              <a:rPr lang="en-US" dirty="0" smtClean="0"/>
              <a:t>pecific</a:t>
            </a:r>
          </a:p>
          <a:p>
            <a:pPr marL="0" indent="0">
              <a:buNone/>
            </a:pPr>
            <a:r>
              <a:rPr lang="en-US" b="1" dirty="0" smtClean="0"/>
              <a:t>M	– M</a:t>
            </a:r>
            <a:r>
              <a:rPr lang="en-US" dirty="0" smtClean="0"/>
              <a:t>easureable</a:t>
            </a:r>
          </a:p>
          <a:p>
            <a:pPr marL="0" indent="0">
              <a:buNone/>
            </a:pPr>
            <a:r>
              <a:rPr lang="en-US" b="1" dirty="0" smtClean="0"/>
              <a:t>A 	– A</a:t>
            </a:r>
            <a:r>
              <a:rPr lang="en-US" dirty="0" smtClean="0"/>
              <a:t>ttainable</a:t>
            </a:r>
          </a:p>
          <a:p>
            <a:pPr marL="0" indent="0">
              <a:buNone/>
            </a:pPr>
            <a:r>
              <a:rPr lang="en-US" b="1" dirty="0" smtClean="0"/>
              <a:t>R 	– R</a:t>
            </a:r>
            <a:r>
              <a:rPr lang="en-US" dirty="0" smtClean="0"/>
              <a:t>elevant</a:t>
            </a:r>
          </a:p>
          <a:p>
            <a:pPr marL="0" indent="0">
              <a:buNone/>
            </a:pPr>
            <a:r>
              <a:rPr lang="en-US" b="1" dirty="0" smtClean="0"/>
              <a:t>T 	– T</a:t>
            </a:r>
            <a:r>
              <a:rPr lang="en-US" dirty="0" smtClean="0"/>
              <a:t>estable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386739" y="3525865"/>
            <a:ext cx="34638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87496" y="3932265"/>
            <a:ext cx="1238818" cy="167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flipV="1">
            <a:off x="5850611" y="4277102"/>
            <a:ext cx="751144" cy="465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flipH="1" flipV="1">
            <a:off x="7445829" y="4277102"/>
            <a:ext cx="574544" cy="1077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73438" y="5308170"/>
            <a:ext cx="2779362" cy="90664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Decide early the types and format of requirements documentation required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7113722" y="5354664"/>
            <a:ext cx="1813301" cy="1131376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Plans and Scripts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6183821" y="5869982"/>
            <a:ext cx="774915" cy="68967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4943960" y="4742482"/>
            <a:ext cx="1813301" cy="113137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Rules &amp;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3812581" y="4788976"/>
            <a:ext cx="774915" cy="68967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2774195" y="3657600"/>
            <a:ext cx="1813301" cy="1131376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5982346" y="3091912"/>
            <a:ext cx="2704454" cy="1131376"/>
          </a:xfrm>
          <a:prstGeom prst="flowChartDocumen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Requirements Traceability Matrix (RTM)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1611824" y="4099301"/>
            <a:ext cx="774915" cy="68967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573438" y="2960177"/>
            <a:ext cx="1813301" cy="113137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Business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5248"/>
            <a:ext cx="8229600" cy="4819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Use a hierarchical Approach </a:t>
            </a:r>
            <a:r>
              <a:rPr lang="en-US" dirty="0" smtClean="0"/>
              <a:t>– review at each level of decomposition with relevant stakeholders – and trace the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Getting it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5248"/>
            <a:ext cx="8229600" cy="4819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Review and Discuss</a:t>
            </a:r>
          </a:p>
          <a:p>
            <a:pPr marL="0" indent="0">
              <a:buNone/>
            </a:pPr>
            <a:r>
              <a:rPr lang="en-US" dirty="0" smtClean="0"/>
              <a:t>Discussion sessions or Joint Application Design (JAD) sessions</a:t>
            </a:r>
          </a:p>
          <a:p>
            <a:r>
              <a:rPr lang="en-US" dirty="0" smtClean="0"/>
              <a:t>The technical teams from both sides of the contract meet to review, revise, and agree on the requirements</a:t>
            </a:r>
          </a:p>
          <a:p>
            <a:r>
              <a:rPr lang="en-US" dirty="0" smtClean="0"/>
              <a:t>Diagrams (work flows) help</a:t>
            </a:r>
          </a:p>
          <a:p>
            <a:r>
              <a:rPr lang="en-US" dirty="0" smtClean="0"/>
              <a:t>The output is better understanding and agreement on both sides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dirty="0"/>
              <a:t>Getting it Right</a:t>
            </a:r>
          </a:p>
        </p:txBody>
      </p:sp>
    </p:spTree>
    <p:extLst>
      <p:ext uri="{BB962C8B-B14F-4D97-AF65-F5344CB8AC3E}">
        <p14:creationId xmlns:p14="http://schemas.microsoft.com/office/powerpoint/2010/main" val="26682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Getting it Right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5248"/>
            <a:ext cx="8229600" cy="4819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Involve all groups or teams that will be stakeholders for the project when reviewing the requirements</a:t>
            </a:r>
          </a:p>
          <a:p>
            <a:r>
              <a:rPr lang="en-US" dirty="0" smtClean="0"/>
              <a:t>Customers (who “pay the bill”)</a:t>
            </a:r>
          </a:p>
          <a:p>
            <a:r>
              <a:rPr lang="en-US" dirty="0" smtClean="0"/>
              <a:t>Users</a:t>
            </a:r>
          </a:p>
          <a:p>
            <a:r>
              <a:rPr lang="en-US" dirty="0" smtClean="0"/>
              <a:t>Testers</a:t>
            </a:r>
          </a:p>
          <a:p>
            <a:r>
              <a:rPr lang="en-US" dirty="0" smtClean="0"/>
              <a:t>Support staff</a:t>
            </a:r>
          </a:p>
          <a:p>
            <a:r>
              <a:rPr lang="en-US" dirty="0" smtClean="0"/>
              <a:t>Approvers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702629" y="3947886"/>
            <a:ext cx="4180114" cy="242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Specify </a:t>
            </a:r>
            <a:r>
              <a:rPr lang="en-US" sz="2400" u="sng" dirty="0" smtClean="0">
                <a:solidFill>
                  <a:schemeClr val="tx1"/>
                </a:solidFill>
              </a:rPr>
              <a:t>who</a:t>
            </a:r>
            <a:r>
              <a:rPr lang="en-US" sz="2400" dirty="0" smtClean="0">
                <a:solidFill>
                  <a:schemeClr val="tx1"/>
                </a:solidFill>
              </a:rPr>
              <a:t> can request changes to agreed requirements and ensure that an impact analysis is performed on any changes (budget, schedule, resources)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Types of Requirement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57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 smtClean="0"/>
              <a:t>Types of Requirement</a:t>
            </a:r>
            <a:r>
              <a:rPr lang="en-US" sz="4000" dirty="0"/>
              <a:t>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30105"/>
              </p:ext>
            </p:extLst>
          </p:nvPr>
        </p:nvGraphicFramePr>
        <p:xfrm>
          <a:off x="388960" y="1327303"/>
          <a:ext cx="8318310" cy="4648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546"/>
                <a:gridCol w="5704764"/>
              </a:tblGrid>
              <a:tr h="4985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Requirement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Definition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Requirement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business requirement is a goal of the organization requesting the system.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Requirement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functional requirement is a decomposed business requirement into greater detail. Each business requirement will have 1:n functional requirements.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Rules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business rule is the logic upon which the data will be processed such as a formula, comparison with other data, edit checks or other rules. Each functional requirement will also have a 1:n relationship with the business rules.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will the system get the data it needs? Will it be entered by the user or sent/retrieved by another system? How much data for each field? Where will the data go? Again, there can be 1 or more data requirements for each business rule.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Non-Functional Requirement 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non-functional requirement is a quality attribute that the system must have. These attributes are not system features (functional requirements), but they do influence how the functionality of the system is implemented. Non-functional requirements usually deal with some aspect of usability, performance, or security or are operational in nature.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3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03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What is a Requirement?</a:t>
            </a:r>
          </a:p>
          <a:p>
            <a:r>
              <a:rPr lang="en-US" dirty="0"/>
              <a:t>What could go Wrong?</a:t>
            </a:r>
          </a:p>
          <a:p>
            <a:r>
              <a:rPr lang="en-US" dirty="0"/>
              <a:t>Getting it Right</a:t>
            </a:r>
          </a:p>
          <a:p>
            <a:r>
              <a:rPr lang="en-US" dirty="0"/>
              <a:t>Types of Requirements</a:t>
            </a:r>
          </a:p>
          <a:p>
            <a:r>
              <a:rPr lang="en-US" dirty="0"/>
              <a:t>OneMontclair Documents for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dirty="0" smtClean="0"/>
              <a:t>Questions &amp; 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OneMontclair Requirements Documents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7565"/>
            <a:ext cx="8281238" cy="52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2034" y="6262190"/>
            <a:ext cx="460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OM-STD-001 – Project Document Requirements – Requirements Phase</a:t>
            </a:r>
            <a:endParaRPr lang="en-US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192621" y="5021451"/>
            <a:ext cx="2969033" cy="14559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BRD is required for all projects – each project selects the requirements documents to be used.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OneMontclair Requirements Documents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8692"/>
            <a:ext cx="8301489" cy="49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OneMontclair Requirements Documents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3588"/>
            <a:ext cx="8239258" cy="4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4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1523343" y="1128547"/>
            <a:ext cx="6877050" cy="1759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ts val="3900"/>
              </a:lnSpc>
            </a:pPr>
            <a:r>
              <a:rPr lang="en-US" sz="3200" dirty="0" smtClean="0">
                <a:solidFill>
                  <a:srgbClr val="585858"/>
                </a:solidFill>
                <a:latin typeface="+mj-lt"/>
                <a:ea typeface="Arial" pitchFamily="-65" charset="0"/>
                <a:cs typeface="Arial" pitchFamily="-65" charset="0"/>
                <a:sym typeface="Arial" pitchFamily="-65" charset="0"/>
              </a:rPr>
              <a:t>Questions? </a:t>
            </a:r>
          </a:p>
          <a:p>
            <a:pPr algn="l">
              <a:lnSpc>
                <a:spcPts val="3900"/>
              </a:lnSpc>
            </a:pPr>
            <a:r>
              <a:rPr lang="en-US" sz="3200" dirty="0" smtClean="0">
                <a:solidFill>
                  <a:srgbClr val="585858"/>
                </a:solidFill>
                <a:latin typeface="+mj-lt"/>
                <a:ea typeface="Arial" pitchFamily="-65" charset="0"/>
                <a:cs typeface="Arial" pitchFamily="-65" charset="0"/>
                <a:sym typeface="Arial" pitchFamily="-65" charset="0"/>
              </a:rPr>
              <a:t>Concerns?</a:t>
            </a:r>
          </a:p>
          <a:p>
            <a:pPr algn="l">
              <a:lnSpc>
                <a:spcPts val="3900"/>
              </a:lnSpc>
            </a:pPr>
            <a:r>
              <a:rPr lang="en-US" sz="3200" dirty="0" smtClean="0">
                <a:solidFill>
                  <a:srgbClr val="585858"/>
                </a:solidFill>
                <a:latin typeface="+mj-lt"/>
                <a:ea typeface="Arial" pitchFamily="-65" charset="0"/>
                <a:cs typeface="Arial" pitchFamily="-65" charset="0"/>
                <a:sym typeface="Arial" pitchFamily="-65" charset="0"/>
              </a:rPr>
              <a:t>Suggestions?</a:t>
            </a:r>
            <a:endParaRPr lang="en-US" sz="3200" dirty="0">
              <a:solidFill>
                <a:srgbClr val="585858"/>
              </a:solidFill>
              <a:latin typeface="+mj-lt"/>
              <a:ea typeface="Arial" pitchFamily="-65" charset="0"/>
              <a:cs typeface="Arial" pitchFamily="-65" charset="0"/>
              <a:sym typeface="Arial" pitchFamily="-65" charset="0"/>
            </a:endParaRPr>
          </a:p>
        </p:txBody>
      </p:sp>
      <p:sp>
        <p:nvSpPr>
          <p:cNvPr id="9" name="Rectangle 8" hidden="1"/>
          <p:cNvSpPr>
            <a:spLocks/>
          </p:cNvSpPr>
          <p:nvPr/>
        </p:nvSpPr>
        <p:spPr bwMode="auto">
          <a:xfrm>
            <a:off x="0" y="6578600"/>
            <a:ext cx="9144000" cy="279400"/>
          </a:xfrm>
          <a:prstGeom prst="rect">
            <a:avLst/>
          </a:prstGeom>
          <a:solidFill>
            <a:srgbClr val="00A0A9">
              <a:alpha val="79999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 hidden="1"/>
          <p:cNvSpPr/>
          <p:nvPr/>
        </p:nvSpPr>
        <p:spPr>
          <a:xfrm>
            <a:off x="0" y="0"/>
            <a:ext cx="1562100" cy="889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hidden="1"/>
          <p:cNvSpPr/>
          <p:nvPr/>
        </p:nvSpPr>
        <p:spPr>
          <a:xfrm>
            <a:off x="1562100" y="0"/>
            <a:ext cx="7581900" cy="889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OneMontclairSansBkgd.png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067" y="220142"/>
            <a:ext cx="2396066" cy="36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What Is a Requirement?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Swing Example</a:t>
            </a:r>
            <a:endParaRPr lang="en-US" dirty="0"/>
          </a:p>
        </p:txBody>
      </p:sp>
      <p:pic>
        <p:nvPicPr>
          <p:cNvPr id="2050" name="Picture 2" descr="C:\Users\reynoldsv\Documents\Program Quality Management\Track A - IT Delivery - Methodology and Process Governance\Requirements Management\Tire Swing Images\TireSwing_HowCustomerExplain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3" y="1065044"/>
            <a:ext cx="1327176" cy="21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255" y="3257701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Customer Explained It</a:t>
            </a:r>
            <a:endParaRPr lang="en-US" sz="1000" b="1" dirty="0"/>
          </a:p>
        </p:txBody>
      </p:sp>
      <p:pic>
        <p:nvPicPr>
          <p:cNvPr id="2051" name="Picture 3" descr="Tree with a chair on the swin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37" y="1065044"/>
            <a:ext cx="1327176" cy="21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080075" y="3257701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the Consultant</a:t>
            </a:r>
          </a:p>
          <a:p>
            <a:pPr algn="ctr"/>
            <a:r>
              <a:rPr lang="en-US" sz="1000" b="1" dirty="0" smtClean="0"/>
              <a:t> Described It</a:t>
            </a:r>
            <a:endParaRPr lang="en-US" sz="1000" b="1" dirty="0"/>
          </a:p>
        </p:txBody>
      </p:sp>
      <p:pic>
        <p:nvPicPr>
          <p:cNvPr id="2053" name="Picture 5" descr="A tree with a swing. The ropes are hung around separate branch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54" y="1065044"/>
            <a:ext cx="1327175" cy="21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25118" y="3262846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the Project Leader</a:t>
            </a:r>
          </a:p>
          <a:p>
            <a:pPr algn="ctr"/>
            <a:r>
              <a:rPr lang="en-US" sz="1000" b="1" dirty="0" smtClean="0"/>
              <a:t> Understood It</a:t>
            </a:r>
            <a:endParaRPr lang="en-US" sz="1000" b="1" dirty="0"/>
          </a:p>
        </p:txBody>
      </p:sp>
      <p:pic>
        <p:nvPicPr>
          <p:cNvPr id="2054" name="Picture 6" descr="The rope from the swing is wrapped aorung the tree trunk. " title="How the Developers Wrote 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96" y="1065044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422824" y="3303867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the Developers </a:t>
            </a:r>
          </a:p>
          <a:p>
            <a:pPr algn="ctr"/>
            <a:r>
              <a:rPr lang="en-US" sz="1000" b="1" dirty="0" smtClean="0"/>
              <a:t>Wrote It</a:t>
            </a:r>
            <a:endParaRPr lang="en-US" sz="1000" b="1" dirty="0"/>
          </a:p>
        </p:txBody>
      </p:sp>
      <p:pic>
        <p:nvPicPr>
          <p:cNvPr id="2055" name="Picture 7" descr="C:\Users\reynoldsv\Documents\Program Quality Management\Track A - IT Delivery - Methodology and Process Governance\Requirements Management\Tire Swing Images\TireSwing_WhatTestersReceivedToTe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32" y="1065044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8631" y="3307173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What the Testers Received</a:t>
            </a:r>
          </a:p>
          <a:p>
            <a:pPr algn="ctr"/>
            <a:r>
              <a:rPr lang="en-US" sz="1000" b="1" dirty="0" smtClean="0"/>
              <a:t> to Test</a:t>
            </a:r>
            <a:endParaRPr lang="en-US" sz="1000" b="1" dirty="0"/>
          </a:p>
        </p:txBody>
      </p:sp>
      <p:pic>
        <p:nvPicPr>
          <p:cNvPr id="26" name="Picture 8" descr="C:\Users\reynoldsv\Documents\Program Quality Management\Track A - IT Delivery - Methodology and Process Governance\Requirements Management\Tire Swing Images\TireSwing_HowOperationsInstalled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3" y="3746496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2947" y="5965418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Operations Installed</a:t>
            </a:r>
          </a:p>
          <a:p>
            <a:pPr algn="ctr"/>
            <a:r>
              <a:rPr lang="en-US" sz="1000" b="1" dirty="0" smtClean="0"/>
              <a:t> It</a:t>
            </a:r>
            <a:endParaRPr lang="en-US" sz="1000" b="1" dirty="0"/>
          </a:p>
        </p:txBody>
      </p:sp>
      <p:pic>
        <p:nvPicPr>
          <p:cNvPr id="23" name="Picture 9" descr="C:\Users\reynoldsv\Documents\Program Quality Management\Track A - IT Delivery - Methodology and Process Governance\Requirements Management\Tire Swing Images\TireSwing_HowItWasSupport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37" y="3746497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96557" y="5939468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It Was Supported</a:t>
            </a:r>
            <a:endParaRPr lang="en-US" sz="1000" b="1" dirty="0"/>
          </a:p>
        </p:txBody>
      </p:sp>
      <p:pic>
        <p:nvPicPr>
          <p:cNvPr id="24" name="Picture 10" descr="C:\Users\reynoldsv\Documents\Program Quality Management\Track A - IT Delivery - Methodology and Process Governance\Requirements Management\Tire Swing Images\TireSwing_HowPatchesWereAppli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54" y="3746497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609702" y="5955808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 Patches Were Applied</a:t>
            </a:r>
            <a:endParaRPr lang="en-US" sz="1000" b="1" dirty="0"/>
          </a:p>
        </p:txBody>
      </p:sp>
      <p:pic>
        <p:nvPicPr>
          <p:cNvPr id="2059" name="Picture 11" descr="Tree with a broken swing." title="How It Performed Under Lo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96" y="3746497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22824" y="5968757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How It Performed Under</a:t>
            </a:r>
          </a:p>
          <a:p>
            <a:pPr algn="ctr"/>
            <a:r>
              <a:rPr lang="en-US" sz="1000" b="1" dirty="0" smtClean="0"/>
              <a:t> Load</a:t>
            </a:r>
            <a:endParaRPr lang="en-US" sz="1000" b="1" dirty="0"/>
          </a:p>
        </p:txBody>
      </p:sp>
      <p:pic>
        <p:nvPicPr>
          <p:cNvPr id="2060" name="Picture 12" descr="Tree bending to the right. " title="The Disaster Recovery Pl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32" y="3746497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130745" y="5971729"/>
            <a:ext cx="1620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The Disaster Recovery Plan</a:t>
            </a:r>
            <a:endParaRPr lang="en-US" sz="1000" b="1" dirty="0"/>
          </a:p>
        </p:txBody>
      </p:sp>
      <p:pic>
        <p:nvPicPr>
          <p:cNvPr id="22" name="Picture 8" descr="Tree with no swing. The rope hanging from the tree branch." hidden="1" title="How Operations Installed 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7" y="3746497"/>
            <a:ext cx="1339928" cy="22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cture with a tree and a swing.&#10;" hidden="1" title="How Customer Explains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3" y="1065043"/>
            <a:ext cx="1327176" cy="21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Swing Example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1666" y="5477856"/>
            <a:ext cx="835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What the Customer ACTUALLY Needed</a:t>
            </a:r>
            <a:endParaRPr lang="en-US" sz="4000" b="1" dirty="0"/>
          </a:p>
        </p:txBody>
      </p:sp>
      <p:pic>
        <p:nvPicPr>
          <p:cNvPr id="3074" name="Picture 2" descr="C:\Users\reynoldsv\Documents\Program Quality Management\Track A - IT Delivery - Methodology and Process Governance\Requirements Management\Tire Swing Images\TireSwing_WhattheCustomerReallyNee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37" y="1331155"/>
            <a:ext cx="2381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018" y="104064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dirty="0" smtClean="0"/>
              <a:t>So, what is a “Requirement” in industry-speak, then?</a:t>
            </a:r>
            <a:endParaRPr lang="en-US" sz="33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condition or capability needed by a stakeholder to solve a problem or achieve an objective.”</a:t>
            </a:r>
          </a:p>
          <a:p>
            <a:pPr marL="0" indent="0">
              <a:buNone/>
            </a:pPr>
            <a:r>
              <a:rPr lang="en-US" dirty="0" smtClean="0"/>
              <a:t>“A condition or capability that must be met or possessed by a solution or solution component to satisfy a contract, standard, specification, or other formally posed documents.”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 smtClean="0"/>
              <a:t>From The Guide to the Business Analysis Body of Knowledge Version 2.0 Framework (BABOK) by the International Institute of Business Analysis (IIBA)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9490" y="15875"/>
            <a:ext cx="5875361" cy="874713"/>
          </a:xfrm>
        </p:spPr>
        <p:txBody>
          <a:bodyPr/>
          <a:lstStyle/>
          <a:p>
            <a:r>
              <a:rPr lang="en-US" sz="4000" dirty="0" smtClean="0"/>
              <a:t>What is a Requirement?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91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dirty="0" smtClean="0"/>
              <a:t>What is a Requirement?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018" y="10406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dirty="0" smtClean="0"/>
              <a:t>It is also an agreement between two parties which defines completion of work.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Service Provider and Customer</a:t>
            </a:r>
          </a:p>
          <a:p>
            <a:r>
              <a:rPr lang="en-US" sz="3300" dirty="0" smtClean="0"/>
              <a:t>Engineer and Manager</a:t>
            </a:r>
          </a:p>
          <a:p>
            <a:r>
              <a:rPr lang="en-US" sz="3300" dirty="0" smtClean="0"/>
              <a:t>Tester and Provider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64275" y="5167086"/>
            <a:ext cx="4136571" cy="1117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When all the requirements are satisfactorily met, the work is done.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What Could 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o Wrong?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557486" y="5079991"/>
            <a:ext cx="2685142" cy="885372"/>
          </a:xfrm>
          <a:prstGeom prst="wedgeEllipseCallout">
            <a:avLst>
              <a:gd name="adj1" fmla="val -36306"/>
              <a:gd name="adj2" fmla="val 9463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about the ceiling?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103087" y="5079991"/>
            <a:ext cx="2278742" cy="885372"/>
          </a:xfrm>
          <a:prstGeom prst="wedgeEllipseCallout">
            <a:avLst>
              <a:gd name="adj1" fmla="val 36667"/>
              <a:gd name="adj2" fmla="val 97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painted all 4 walls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788229" y="2641591"/>
            <a:ext cx="2685142" cy="885372"/>
          </a:xfrm>
          <a:prstGeom prst="wedgeEllipseCallout">
            <a:avLst>
              <a:gd name="adj1" fmla="val -36306"/>
              <a:gd name="adj2" fmla="val 9463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said to paint the room Blue, I don’t want White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943429" y="2641591"/>
            <a:ext cx="2278742" cy="885372"/>
          </a:xfrm>
          <a:prstGeom prst="wedgeEllipseCallout">
            <a:avLst>
              <a:gd name="adj1" fmla="val 36667"/>
              <a:gd name="adj2" fmla="val 97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 said to paint the room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 descr="You said to paint the room."/>
          <p:cNvSpPr>
            <a:spLocks noGrp="1"/>
          </p:cNvSpPr>
          <p:nvPr>
            <p:ph idx="1"/>
          </p:nvPr>
        </p:nvSpPr>
        <p:spPr>
          <a:xfrm>
            <a:off x="247973" y="1222836"/>
            <a:ext cx="889602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need to get my house painted …</a:t>
            </a:r>
          </a:p>
          <a:p>
            <a:r>
              <a:rPr lang="en-US" dirty="0" smtClean="0"/>
              <a:t>Requirements are not specific or not </a:t>
            </a:r>
            <a:r>
              <a:rPr lang="en-US" dirty="0" smtClean="0"/>
              <a:t>documented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Requirements are not complete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Montclair_EQM_306090Plan_v1.0_PROPO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OneMontclair_EQM_306090Plan_v1.0_PROPOSED</Template>
  <TotalTime>2213</TotalTime>
  <Words>946</Words>
  <Application>Microsoft Office PowerPoint</Application>
  <PresentationFormat>On-screen Show (4:3)</PresentationFormat>
  <Paragraphs>165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Franklin Gothic Book</vt:lpstr>
      <vt:lpstr>OneMontclair_EQM_306090Plan_v1.0_PROPOSED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Montclair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Reynolds</dc:creator>
  <cp:lastModifiedBy>Renee Evans</cp:lastModifiedBy>
  <cp:revision>117</cp:revision>
  <cp:lastPrinted>2012-10-08T17:01:11Z</cp:lastPrinted>
  <dcterms:created xsi:type="dcterms:W3CDTF">2013-07-30T17:16:40Z</dcterms:created>
  <dcterms:modified xsi:type="dcterms:W3CDTF">2018-01-02T20:37:14Z</dcterms:modified>
</cp:coreProperties>
</file>