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291" r:id="rId4"/>
    <p:sldId id="292" r:id="rId5"/>
    <p:sldId id="303" r:id="rId6"/>
    <p:sldId id="257" r:id="rId7"/>
    <p:sldId id="306" r:id="rId8"/>
    <p:sldId id="276" r:id="rId9"/>
    <p:sldId id="281" r:id="rId10"/>
    <p:sldId id="258" r:id="rId11"/>
    <p:sldId id="282" r:id="rId12"/>
    <p:sldId id="278" r:id="rId13"/>
    <p:sldId id="305" r:id="rId14"/>
    <p:sldId id="293" r:id="rId15"/>
    <p:sldId id="286" r:id="rId16"/>
    <p:sldId id="267" r:id="rId17"/>
    <p:sldId id="298" r:id="rId18"/>
    <p:sldId id="287" r:id="rId19"/>
    <p:sldId id="283" r:id="rId20"/>
    <p:sldId id="295" r:id="rId21"/>
    <p:sldId id="299" r:id="rId22"/>
    <p:sldId id="300" r:id="rId23"/>
    <p:sldId id="301" r:id="rId24"/>
    <p:sldId id="290" r:id="rId25"/>
    <p:sldId id="284" r:id="rId26"/>
    <p:sldId id="262" r:id="rId2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6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000" autoAdjust="0"/>
  </p:normalViewPr>
  <p:slideViewPr>
    <p:cSldViewPr snapToGrid="0">
      <p:cViewPr varScale="1">
        <p:scale>
          <a:sx n="86" d="100"/>
          <a:sy n="86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0336-6B01-4595-B40F-1A80A253498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1A498-2980-415F-A199-32BABBA0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8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8B17F-7332-4372-B8FD-D427A31BE6B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1158D-0594-41C9-B414-D2AEA476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9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strategic-plan/pillar-on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state.gov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nc.cdc.gov/travel/notic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Preaching to the choir!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Supported </a:t>
            </a:r>
            <a:r>
              <a:rPr lang="en-US" dirty="0"/>
              <a:t>by </a:t>
            </a:r>
            <a:r>
              <a:rPr lang="en-US" b="1" dirty="0"/>
              <a:t>Montclair State Project SOAR </a:t>
            </a:r>
            <a:r>
              <a:rPr lang="en-US" dirty="0">
                <a:hlinkClick r:id="rId3"/>
              </a:rPr>
              <a:t>Pillar One: Fostering Student Transformation</a:t>
            </a:r>
            <a:r>
              <a:rPr lang="en-US" dirty="0"/>
              <a:t> (Objective 1.1e, Objective 1.3 </a:t>
            </a:r>
            <a:r>
              <a:rPr lang="en-US" dirty="0" err="1"/>
              <a:t>b,c</a:t>
            </a:r>
            <a:r>
              <a:rPr lang="en-US" dirty="0"/>
              <a:t>, &amp; f). These objectives state the </a:t>
            </a:r>
            <a:r>
              <a:rPr lang="en-US" b="1" dirty="0"/>
              <a:t>common community goal of achieving high-impact experiences for students </a:t>
            </a:r>
            <a:r>
              <a:rPr lang="en-US" dirty="0"/>
              <a:t>in national and international programs and to deliver “</a:t>
            </a:r>
            <a:r>
              <a:rPr lang="en-US" b="1" dirty="0"/>
              <a:t>curricular and co-curricular experiences that require teamwork, leadership, problem-solving and decision making, cultural competence, and creative thinking.”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/>
          </a:p>
          <a:p>
            <a:r>
              <a:rPr lang="en-US" dirty="0"/>
              <a:t>Through study abroad students meet new people and enrich themselves in new ways, developing skills and confidence they carry throughout their lives.</a:t>
            </a:r>
          </a:p>
          <a:p>
            <a:endParaRPr lang="en-US" dirty="0"/>
          </a:p>
          <a:p>
            <a:r>
              <a:rPr lang="en-US" dirty="0"/>
              <a:t>Students who study abroad find that by living and learning in a new environment their academic, personal and even professional horizons open up in ways they may not have imagined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1200" dirty="0" smtClean="0"/>
              <a:t>IIE estimates that about 10.9 percent of all undergraduate students -- and 16 percent of those earning bachelor’s degrees -- study abroad at some point in their undergraduate careers.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Programs are evaluated and approved at each stage – Abstract and Full- by the Chair and Dean.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4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destination is integral to the academic content and provides meaningful interaction with the host country and people.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Chair </a:t>
            </a:r>
            <a:r>
              <a:rPr lang="en-US" dirty="0"/>
              <a:t>and </a:t>
            </a:r>
            <a:r>
              <a:rPr lang="en-US" dirty="0" smtClean="0"/>
              <a:t>deans</a:t>
            </a:r>
            <a:r>
              <a:rPr lang="en-US" baseline="0" dirty="0" smtClean="0"/>
              <a:t> discussion</a:t>
            </a:r>
            <a:r>
              <a:rPr lang="en-US" dirty="0" smtClean="0"/>
              <a:t> </a:t>
            </a:r>
            <a:r>
              <a:rPr lang="en-US" dirty="0"/>
              <a:t>should be primary consideration of faculty before </a:t>
            </a:r>
            <a:r>
              <a:rPr lang="en-US" dirty="0" smtClean="0"/>
              <a:t>proposing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participants must be enrolled in credit-bearing course(s)</a:t>
            </a:r>
          </a:p>
          <a:p>
            <a:r>
              <a:rPr lang="en-US" dirty="0" smtClean="0"/>
              <a:t>Educational objectives remain central to program design and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enrollment and available pool: rule of thumb 10% of current students available and interested for that particular program and time</a:t>
            </a:r>
            <a:r>
              <a:rPr lang="en-US" baseline="0" dirty="0" smtClean="0"/>
              <a:t>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0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Spring semester: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The spring course should fall within the faculty’s base salary teaching load for the semester with no additional salary. If a course exceeds the faculty’s maximum teaching load, the faculty must be approved and paid a temporary service stipend by the faculty member’s department. IE will not cover the cost of an additional stipend.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8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Details as per Faculty Leader Agreement:</a:t>
            </a:r>
          </a:p>
          <a:p>
            <a:r>
              <a:rPr lang="en-US" sz="1400" b="1" dirty="0" smtClean="0"/>
              <a:t>For trips 3 weeks or less - faculty will be reimbursed 100% of the federally approved per diem rate, without receipts, in accordance with MSU travel regulations.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For trips greater than 3 weeks- faculty will be reimbursed 100% of the federally approved per diem rate for the first 2 weeks of the program and then 60% of the federally approved per diem for remainder of the time in country, without receipts, in accordance with MSU travel regulations. </a:t>
            </a:r>
          </a:p>
          <a:p>
            <a:endParaRPr lang="en-US" sz="1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Meals included in the program (e.g. group meals, airline meals)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 will reduce the daily per diem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1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 to discuss their approach to program development, their staff on the ground, their expertise…. James to discuss how they work with MSU, maybe one or two sample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6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MSU: 76% short-term,  23% Mid-length (one semester) 1%</a:t>
            </a:r>
            <a:r>
              <a:rPr lang="en-US" baseline="0" dirty="0" smtClean="0"/>
              <a:t> academic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---- Now that you know why, 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8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Envision</a:t>
            </a:r>
          </a:p>
          <a:p>
            <a:r>
              <a:rPr lang="en-US" dirty="0" smtClean="0"/>
              <a:t>Teach</a:t>
            </a:r>
          </a:p>
          <a:p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8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SAA </a:t>
            </a:r>
            <a:r>
              <a:rPr lang="en-US" dirty="0"/>
              <a:t>may do some admin (itineraries, budget, marketing materials)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3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Timeline starts early to allow development of program details  and budget, and then recruitment of students</a:t>
            </a:r>
          </a:p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Steps </a:t>
            </a:r>
            <a:r>
              <a:rPr lang="en-US" dirty="0" smtClean="0"/>
              <a:t>–Proposal and program development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Proposals </a:t>
            </a:r>
            <a:r>
              <a:rPr lang="en-US" dirty="0"/>
              <a:t>must be approved by the Department Chair(s) and College Dean(s) before submission to the Office of International </a:t>
            </a:r>
            <a:r>
              <a:rPr lang="en-US" dirty="0" smtClean="0"/>
              <a:t>Academic Initiatives.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smtClean="0"/>
              <a:t>a proposal is </a:t>
            </a:r>
            <a:r>
              <a:rPr lang="en-US" dirty="0"/>
              <a:t>approved by </a:t>
            </a:r>
            <a:r>
              <a:rPr lang="en-US" dirty="0" smtClean="0"/>
              <a:t>IAI, </a:t>
            </a:r>
            <a:r>
              <a:rPr lang="en-US" dirty="0"/>
              <a:t>then a </a:t>
            </a:r>
            <a:r>
              <a:rPr lang="en-US" dirty="0" smtClean="0"/>
              <a:t>tentative </a:t>
            </a:r>
            <a:r>
              <a:rPr lang="en-US" dirty="0"/>
              <a:t>itinerary must be developed, in collaboration with </a:t>
            </a:r>
            <a:r>
              <a:rPr lang="en-US" dirty="0" smtClean="0"/>
              <a:t>IAI staff. </a:t>
            </a:r>
            <a:endParaRPr lang="en-US" dirty="0"/>
          </a:p>
          <a:p>
            <a:r>
              <a:rPr lang="en-US" dirty="0"/>
              <a:t>Note: Programs that were approved </a:t>
            </a:r>
            <a:r>
              <a:rPr lang="en-US" dirty="0" smtClean="0"/>
              <a:t>AY2021-2021 </a:t>
            </a:r>
            <a:r>
              <a:rPr lang="en-US" dirty="0"/>
              <a:t>but cancelled </a:t>
            </a:r>
            <a:r>
              <a:rPr lang="en-US" dirty="0" smtClean="0"/>
              <a:t>may </a:t>
            </a:r>
            <a:r>
              <a:rPr lang="en-US" dirty="0"/>
              <a:t>submit a copy of previously approved </a:t>
            </a:r>
            <a:r>
              <a:rPr lang="en-US" dirty="0" smtClean="0"/>
              <a:t>proposal </a:t>
            </a:r>
            <a:r>
              <a:rPr lang="en-US" dirty="0"/>
              <a:t>but must indicate any changes and attach a new Program Approval form signed by Chairs and Deans.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0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IAI </a:t>
            </a:r>
            <a:r>
              <a:rPr lang="en-US" dirty="0"/>
              <a:t>has limited capacity and our primary concern is safety and quality control. Depending how many proposals are received, IE may seek to defer some programs to a future year. In making such decisions, IE may reach out chairs or deans to determine the priorities for fac-led programs in the college.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6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Confirm that your proposed destination does </a:t>
            </a:r>
            <a:r>
              <a:rPr lang="en-US" u="sng" dirty="0" smtClean="0"/>
              <a:t>not</a:t>
            </a:r>
            <a:r>
              <a:rPr lang="en-US" dirty="0" smtClean="0"/>
              <a:t> have a </a:t>
            </a:r>
            <a:r>
              <a:rPr lang="en-US" dirty="0" smtClean="0">
                <a:hlinkClick r:id="rId3"/>
              </a:rPr>
              <a:t>U.S. Department of State </a:t>
            </a:r>
            <a:r>
              <a:rPr lang="en-US" dirty="0" smtClean="0"/>
              <a:t>Travel Warning (Level 3 or 4) or </a:t>
            </a:r>
            <a:r>
              <a:rPr lang="en-US" dirty="0" smtClean="0">
                <a:hlinkClick r:id="rId4"/>
              </a:rPr>
              <a:t>CDC Travel Health Warning </a:t>
            </a:r>
            <a:r>
              <a:rPr lang="en-US" dirty="0" smtClean="0"/>
              <a:t> (Level 3) at this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158D-0594-41C9-B414-D2AEA476F4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1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1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6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9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AE87-75AF-4B77-A533-BC3AC7A9B8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3C6D-06FE-47E2-BC43-588A50C07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5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3162335"/>
            <a:ext cx="9144000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Leading Short-Term Education Abroad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964" y="3597564"/>
            <a:ext cx="9818254" cy="3260436"/>
          </a:xfrm>
        </p:spPr>
        <p:txBody>
          <a:bodyPr>
            <a:normAutofit/>
          </a:bodyPr>
          <a:lstStyle/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C9290-36BA-4D9A-B510-441E15B04A73}"/>
              </a:ext>
            </a:extLst>
          </p:cNvPr>
          <p:cNvSpPr txBox="1"/>
          <p:nvPr/>
        </p:nvSpPr>
        <p:spPr>
          <a:xfrm>
            <a:off x="2178997" y="5699760"/>
            <a:ext cx="847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Wendy Gilbert-Simon, Student Mobility Coordinator, </a:t>
            </a:r>
            <a:r>
              <a:rPr lang="en-US" dirty="0" smtClean="0"/>
              <a:t>International Academic Initiatives</a:t>
            </a:r>
            <a:endParaRPr lang="en-US" dirty="0"/>
          </a:p>
          <a:p>
            <a:r>
              <a:rPr lang="en-US" dirty="0" smtClean="0"/>
              <a:t>Chelsey Watts, Interim Director</a:t>
            </a:r>
            <a:r>
              <a:rPr lang="en-US" dirty="0"/>
              <a:t>, International </a:t>
            </a:r>
            <a:r>
              <a:rPr lang="en-US" dirty="0" smtClean="0"/>
              <a:t>Academic Initiatives</a:t>
            </a:r>
            <a:endParaRPr lang="en-US" dirty="0"/>
          </a:p>
          <a:p>
            <a:r>
              <a:rPr lang="en-US" dirty="0"/>
              <a:t>James Adkins, Study Abroad Association</a:t>
            </a:r>
          </a:p>
        </p:txBody>
      </p:sp>
    </p:spTree>
    <p:extLst>
      <p:ext uri="{BB962C8B-B14F-4D97-AF65-F5344CB8AC3E}">
        <p14:creationId xmlns:p14="http://schemas.microsoft.com/office/powerpoint/2010/main" val="143601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44462"/>
            <a:ext cx="10515600" cy="1325563"/>
          </a:xfrm>
        </p:spPr>
        <p:txBody>
          <a:bodyPr/>
          <a:lstStyle/>
          <a:p>
            <a:r>
              <a:rPr lang="en-US" b="1" dirty="0"/>
              <a:t>TYPES OF FACULTY LED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470025"/>
            <a:ext cx="9083040" cy="5144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Global+ Embedded Program (Spring, Winter or Summer)</a:t>
            </a:r>
            <a:endParaRPr lang="en-US" dirty="0"/>
          </a:p>
          <a:p>
            <a:r>
              <a:rPr lang="en-US" dirty="0"/>
              <a:t>embedded in a three credit spring semester, winter or summer session course. </a:t>
            </a:r>
          </a:p>
          <a:p>
            <a:r>
              <a:rPr lang="en-US" dirty="0"/>
              <a:t>travel component occurs during either spring break, or for a short period during winter or summer session</a:t>
            </a:r>
          </a:p>
          <a:p>
            <a:r>
              <a:rPr lang="en-US" dirty="0"/>
              <a:t>approximately 7-14 days. </a:t>
            </a:r>
          </a:p>
          <a:p>
            <a:r>
              <a:rPr lang="en-US" dirty="0"/>
              <a:t>limited opportunities for independent </a:t>
            </a:r>
          </a:p>
          <a:p>
            <a:pPr marL="0" indent="0">
              <a:buNone/>
            </a:pPr>
            <a:r>
              <a:rPr lang="en-US" dirty="0"/>
              <a:t>   student or faculty travel.</a:t>
            </a:r>
          </a:p>
          <a:p>
            <a:r>
              <a:rPr lang="en-US" dirty="0"/>
              <a:t>Two leaders unless approved by </a:t>
            </a:r>
            <a:r>
              <a:rPr lang="en-US" dirty="0" smtClean="0"/>
              <a:t>IAI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138" y="0"/>
            <a:ext cx="1009650" cy="134302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884" y="3593766"/>
            <a:ext cx="4027191" cy="3020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518" y="2316163"/>
            <a:ext cx="4759456" cy="31605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470024"/>
            <a:ext cx="6553198" cy="5316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Summer School Abroad </a:t>
            </a:r>
          </a:p>
          <a:p>
            <a:r>
              <a:rPr lang="en-US" dirty="0"/>
              <a:t>faculty guided immersion program</a:t>
            </a:r>
          </a:p>
          <a:p>
            <a:r>
              <a:rPr lang="en-US" dirty="0"/>
              <a:t>approximately 3-8 weeks, three or six-credit  </a:t>
            </a:r>
          </a:p>
          <a:p>
            <a:r>
              <a:rPr lang="en-US" dirty="0"/>
              <a:t>often located on the campus or facility of an international partner </a:t>
            </a:r>
          </a:p>
          <a:p>
            <a:r>
              <a:rPr lang="en-US" dirty="0"/>
              <a:t>significant classroom instruction complemented by cultural experiences and excursions. </a:t>
            </a:r>
          </a:p>
          <a:p>
            <a:r>
              <a:rPr lang="en-US" dirty="0"/>
              <a:t>students and faculty have the opportunity outside of class time for independent travel and exploration. </a:t>
            </a:r>
          </a:p>
          <a:p>
            <a:r>
              <a:rPr lang="en-US" dirty="0"/>
              <a:t>option for single leader depending on in-country support.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6600" y="1444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TYPES OF FACULTY LED PROGRAMS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9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72" y="1343025"/>
            <a:ext cx="10515600" cy="54607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Faculty leaders have a wide range of responsibilities and </a:t>
            </a:r>
            <a:r>
              <a:rPr lang="en-US" i="1" dirty="0" smtClean="0"/>
              <a:t>roles. They </a:t>
            </a:r>
            <a:r>
              <a:rPr lang="en-US" i="1" dirty="0"/>
              <a:t>don many hats throughout the various stages, from proposal to preparation and implementation.  </a:t>
            </a:r>
          </a:p>
          <a:p>
            <a:pPr marL="0" indent="0">
              <a:buNone/>
            </a:pPr>
            <a:r>
              <a:rPr lang="en-US" i="1" u="sng" dirty="0"/>
              <a:t>Before departure</a:t>
            </a:r>
            <a:r>
              <a:rPr lang="en-US" i="1" dirty="0"/>
              <a:t>:</a:t>
            </a:r>
          </a:p>
          <a:p>
            <a:r>
              <a:rPr lang="en-US" i="1" dirty="0"/>
              <a:t>Envision how a course can be enhanced by international immersion</a:t>
            </a:r>
          </a:p>
          <a:p>
            <a:r>
              <a:rPr lang="en-US" i="1" dirty="0"/>
              <a:t>Develop an outline (abstract): what, where, when, who</a:t>
            </a:r>
          </a:p>
          <a:p>
            <a:r>
              <a:rPr lang="en-US" i="1" dirty="0"/>
              <a:t>Work with IE to conceive itinerary</a:t>
            </a:r>
          </a:p>
          <a:p>
            <a:r>
              <a:rPr lang="en-US" i="1" dirty="0"/>
              <a:t>Recruit  Students (</a:t>
            </a:r>
            <a:r>
              <a:rPr lang="en-US" i="1" dirty="0" smtClean="0"/>
              <a:t>IAI </a:t>
            </a:r>
            <a:r>
              <a:rPr lang="en-US" i="1" dirty="0"/>
              <a:t>and/or SAA will provide marketing materials)</a:t>
            </a:r>
          </a:p>
          <a:p>
            <a:r>
              <a:rPr lang="en-US" i="1" dirty="0"/>
              <a:t>Interview applicants</a:t>
            </a:r>
          </a:p>
          <a:p>
            <a:r>
              <a:rPr lang="en-US" i="1" dirty="0"/>
              <a:t>Participate in pre-departure orientations </a:t>
            </a:r>
          </a:p>
          <a:p>
            <a:pPr marL="0" indent="0">
              <a:buNone/>
            </a:pPr>
            <a:r>
              <a:rPr lang="en-US" i="1" u="sng" dirty="0"/>
              <a:t>While Abroad:</a:t>
            </a:r>
          </a:p>
          <a:p>
            <a:r>
              <a:rPr lang="en-US" i="1" dirty="0"/>
              <a:t>Teach course and facilitate activities</a:t>
            </a:r>
          </a:p>
          <a:p>
            <a:r>
              <a:rPr lang="en-US" i="1" dirty="0"/>
              <a:t>Manage daily group dynamics</a:t>
            </a:r>
          </a:p>
          <a:p>
            <a:r>
              <a:rPr lang="en-US" i="1" dirty="0"/>
              <a:t>Serve as crisis manager and liaison to MSU for any emergency</a:t>
            </a:r>
          </a:p>
          <a:p>
            <a:pPr marL="0" indent="0">
              <a:buNone/>
            </a:pPr>
            <a:r>
              <a:rPr lang="en-US" i="1" u="sng" dirty="0"/>
              <a:t>After Return:</a:t>
            </a:r>
          </a:p>
          <a:p>
            <a:r>
              <a:rPr lang="en-US" i="1" dirty="0"/>
              <a:t>Participate in a reflective activity with students (hopefully built into course design)</a:t>
            </a:r>
          </a:p>
          <a:p>
            <a:r>
              <a:rPr lang="en-US" i="1" dirty="0"/>
              <a:t>Provide feedback to </a:t>
            </a:r>
            <a:r>
              <a:rPr lang="en-US" i="1" dirty="0" smtClean="0"/>
              <a:t>IAI</a:t>
            </a:r>
            <a:endParaRPr lang="en-US" i="1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1472" y="1172464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6120" y="365125"/>
            <a:ext cx="10515600" cy="11302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does a Program Leader Do?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57" y="1595336"/>
            <a:ext cx="11478639" cy="52084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u="sng" dirty="0" smtClean="0"/>
              <a:t>General</a:t>
            </a:r>
            <a:r>
              <a:rPr lang="en-US" i="1" u="sng" dirty="0"/>
              <a:t>:</a:t>
            </a:r>
          </a:p>
          <a:p>
            <a:pPr marL="0" indent="0">
              <a:buNone/>
            </a:pPr>
            <a:r>
              <a:rPr lang="en-US" i="1" dirty="0"/>
              <a:t>Develop policies, processes, guidelines, risk management protocols and external partnerships</a:t>
            </a:r>
          </a:p>
          <a:p>
            <a:pPr marL="0" indent="0">
              <a:buNone/>
            </a:pPr>
            <a:r>
              <a:rPr lang="en-US" i="1" u="sng" dirty="0"/>
              <a:t>Before departure</a:t>
            </a:r>
            <a:r>
              <a:rPr lang="en-US" i="1" dirty="0"/>
              <a:t>:</a:t>
            </a:r>
          </a:p>
          <a:p>
            <a:r>
              <a:rPr lang="en-US" i="1" dirty="0"/>
              <a:t>Guide and advise faculty on program development</a:t>
            </a:r>
          </a:p>
          <a:p>
            <a:r>
              <a:rPr lang="en-US" i="1" dirty="0"/>
              <a:t>Review proposals across disciplines and destinations, identify opportunities for collaborations</a:t>
            </a:r>
          </a:p>
          <a:p>
            <a:r>
              <a:rPr lang="en-US" i="1" dirty="0"/>
              <a:t>Work with external partners (</a:t>
            </a:r>
            <a:r>
              <a:rPr lang="en-US" i="1" dirty="0" err="1"/>
              <a:t>eg</a:t>
            </a:r>
            <a:r>
              <a:rPr lang="en-US" i="1" dirty="0"/>
              <a:t> SAA, travel agents) to develop detailed itineraries</a:t>
            </a:r>
          </a:p>
          <a:p>
            <a:r>
              <a:rPr lang="en-US" i="1" dirty="0"/>
              <a:t>Develop program budgets, collect student payments, pay vendors</a:t>
            </a:r>
          </a:p>
          <a:p>
            <a:r>
              <a:rPr lang="en-US" i="1" dirty="0"/>
              <a:t>Develop marketing materials (or SAA will provide marketing materials)</a:t>
            </a:r>
          </a:p>
          <a:p>
            <a:r>
              <a:rPr lang="en-US" i="1" dirty="0"/>
              <a:t>Build, collect and review </a:t>
            </a:r>
            <a:r>
              <a:rPr lang="en-US" i="1" dirty="0" smtClean="0"/>
              <a:t>applications for eligibility</a:t>
            </a:r>
            <a:endParaRPr lang="en-US" i="1" dirty="0"/>
          </a:p>
          <a:p>
            <a:r>
              <a:rPr lang="en-US" i="1" dirty="0"/>
              <a:t>Lead </a:t>
            </a:r>
            <a:r>
              <a:rPr lang="en-US" i="1" dirty="0" smtClean="0"/>
              <a:t>pre-departure </a:t>
            </a:r>
            <a:r>
              <a:rPr lang="en-US" i="1" dirty="0"/>
              <a:t>orientations </a:t>
            </a:r>
          </a:p>
          <a:p>
            <a:pPr marL="0" indent="0">
              <a:buNone/>
            </a:pPr>
            <a:r>
              <a:rPr lang="en-US" i="1" u="sng" dirty="0"/>
              <a:t>While Abroad:</a:t>
            </a:r>
          </a:p>
          <a:p>
            <a:r>
              <a:rPr lang="en-US" i="1" dirty="0"/>
              <a:t>Serve as primary contact for any emergencies</a:t>
            </a:r>
          </a:p>
          <a:p>
            <a:pPr marL="0" indent="0">
              <a:buNone/>
            </a:pPr>
            <a:r>
              <a:rPr lang="en-US" i="1" u="sng" dirty="0"/>
              <a:t>After Return:</a:t>
            </a:r>
          </a:p>
          <a:p>
            <a:r>
              <a:rPr lang="en-US" i="1" dirty="0"/>
              <a:t>Review feedback for improvements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1472" y="1172464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6120" y="365125"/>
            <a:ext cx="10515600" cy="82765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>International Academic Initiatives </a:t>
            </a:r>
            <a:r>
              <a:rPr lang="en-US" sz="3600" i="1" dirty="0">
                <a:solidFill>
                  <a:srgbClr val="FF0000"/>
                </a:solidFill>
              </a:rPr>
              <a:t>is your partner throughout</a:t>
            </a:r>
            <a:r>
              <a:rPr lang="en-US" sz="3600" i="1" dirty="0" smtClean="0">
                <a:solidFill>
                  <a:srgbClr val="FF0000"/>
                </a:solidFill>
              </a:rPr>
              <a:t>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1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PROPOSAL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906" y="1621343"/>
            <a:ext cx="10515600" cy="462381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980" y="1690688"/>
            <a:ext cx="10582260" cy="442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53" y="1556398"/>
            <a:ext cx="11412741" cy="4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4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20" y="1562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CONSIDERATIONS FOR PROPOSAL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9161"/>
          </a:xfrm>
        </p:spPr>
        <p:txBody>
          <a:bodyPr>
            <a:normAutofit/>
          </a:bodyPr>
          <a:lstStyle/>
          <a:p>
            <a:r>
              <a:rPr lang="en-US" dirty="0"/>
              <a:t>Risk Management (travel advisories, on-the-ground support, etc.)</a:t>
            </a:r>
          </a:p>
          <a:p>
            <a:r>
              <a:rPr lang="en-US" dirty="0"/>
              <a:t>Support within the college/department</a:t>
            </a:r>
          </a:p>
          <a:p>
            <a:r>
              <a:rPr lang="en-US" dirty="0"/>
              <a:t>Feasibility:</a:t>
            </a:r>
          </a:p>
          <a:p>
            <a:pPr lvl="1"/>
            <a:r>
              <a:rPr lang="en-US" dirty="0"/>
              <a:t>Affordability</a:t>
            </a:r>
          </a:p>
          <a:p>
            <a:pPr lvl="1"/>
            <a:r>
              <a:rPr lang="en-US" dirty="0"/>
              <a:t>Target student population</a:t>
            </a:r>
          </a:p>
          <a:p>
            <a:pPr lvl="1"/>
            <a:r>
              <a:rPr lang="en-US" dirty="0"/>
              <a:t>Complexity of logistics</a:t>
            </a:r>
          </a:p>
          <a:p>
            <a:r>
              <a:rPr lang="en-US" dirty="0"/>
              <a:t>Academic Framework</a:t>
            </a:r>
          </a:p>
          <a:p>
            <a:r>
              <a:rPr lang="en-US" dirty="0"/>
              <a:t>Faculty Leader Eligibility</a:t>
            </a:r>
          </a:p>
          <a:p>
            <a:r>
              <a:rPr lang="en-US" dirty="0" smtClean="0"/>
              <a:t>IAI </a:t>
            </a:r>
            <a:r>
              <a:rPr lang="en-US" dirty="0"/>
              <a:t>capacity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20" y="124142"/>
            <a:ext cx="10515600" cy="1325563"/>
          </a:xfrm>
        </p:spPr>
        <p:txBody>
          <a:bodyPr/>
          <a:lstStyle/>
          <a:p>
            <a:r>
              <a:rPr lang="en-US" b="1" dirty="0"/>
              <a:t>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705"/>
            <a:ext cx="9931400" cy="452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Health, safety, and security are the number one priorities in program development, implementation, and management.</a:t>
            </a:r>
          </a:p>
          <a:p>
            <a:r>
              <a:rPr lang="en-US" dirty="0" smtClean="0"/>
              <a:t>Programs </a:t>
            </a:r>
            <a:r>
              <a:rPr lang="en-US" dirty="0"/>
              <a:t>must </a:t>
            </a:r>
            <a:r>
              <a:rPr lang="en-US" dirty="0" smtClean="0"/>
              <a:t>ensure </a:t>
            </a:r>
            <a:r>
              <a:rPr lang="en-US" dirty="0"/>
              <a:t>safe, clean, and hospitable student </a:t>
            </a:r>
            <a:r>
              <a:rPr lang="en-US" dirty="0" smtClean="0"/>
              <a:t>housing </a:t>
            </a:r>
          </a:p>
          <a:p>
            <a:r>
              <a:rPr lang="en-US" dirty="0" smtClean="0"/>
              <a:t>Co- </a:t>
            </a:r>
            <a:r>
              <a:rPr lang="en-US" dirty="0"/>
              <a:t>or extra-curricular activities must offer responsible health, safety, and security measures.</a:t>
            </a:r>
          </a:p>
          <a:p>
            <a:r>
              <a:rPr lang="en-US" dirty="0"/>
              <a:t>Facilities and infrastructure must provide a safe environment and accommodate students of varying needs and abilities.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1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Academic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the intention of the Office of International </a:t>
            </a:r>
            <a:r>
              <a:rPr lang="en-US" dirty="0" smtClean="0"/>
              <a:t>Academic Initiatives </a:t>
            </a:r>
            <a:r>
              <a:rPr lang="en-US" dirty="0"/>
              <a:t>to support programs that academic chairs and deans have determined are well integrated into the objectives of the college and department.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1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20" y="156209"/>
            <a:ext cx="10515600" cy="1325563"/>
          </a:xfrm>
        </p:spPr>
        <p:txBody>
          <a:bodyPr/>
          <a:lstStyle/>
          <a:p>
            <a:r>
              <a:rPr lang="en-US" b="1" dirty="0"/>
              <a:t>Academic Content and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Destination is integral to academic content</a:t>
            </a:r>
          </a:p>
          <a:p>
            <a:r>
              <a:rPr lang="en-US" dirty="0" smtClean="0"/>
              <a:t>Comparable </a:t>
            </a:r>
            <a:r>
              <a:rPr lang="en-US" dirty="0"/>
              <a:t>academic rigor to on campus </a:t>
            </a:r>
            <a:r>
              <a:rPr lang="en-US" dirty="0" smtClean="0"/>
              <a:t>course</a:t>
            </a:r>
            <a:endParaRPr lang="en-US" dirty="0"/>
          </a:p>
          <a:p>
            <a:r>
              <a:rPr lang="en-US" dirty="0"/>
              <a:t>Meet learning outcomes not met by an existing study abroad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/>
              <a:t>Credit hour equivalency to on campus </a:t>
            </a:r>
            <a:r>
              <a:rPr lang="en-US" dirty="0" smtClean="0"/>
              <a:t>programs</a:t>
            </a:r>
            <a:endParaRPr lang="en-US" dirty="0"/>
          </a:p>
          <a:p>
            <a:r>
              <a:rPr lang="en-US" dirty="0"/>
              <a:t>Curriculum supports the </a:t>
            </a:r>
            <a:r>
              <a:rPr lang="en-US" dirty="0" smtClean="0"/>
              <a:t>program </a:t>
            </a:r>
            <a:r>
              <a:rPr lang="en-US" dirty="0"/>
              <a:t>goals and leverages the unique learning opportunities offered by the international </a:t>
            </a:r>
            <a:r>
              <a:rPr lang="en-US" dirty="0" smtClean="0"/>
              <a:t>context</a:t>
            </a:r>
            <a:endParaRPr lang="en-US" dirty="0"/>
          </a:p>
          <a:p>
            <a:r>
              <a:rPr lang="en-US" dirty="0"/>
              <a:t>Pre-program, on-site, and post-program offerings support the continuity of student learning and development and provide opportunities for intercultural learning and </a:t>
            </a:r>
            <a:r>
              <a:rPr lang="en-US" dirty="0" smtClean="0"/>
              <a:t>growth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91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60" y="1619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Program Design and Financial Feasibility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678"/>
            <a:ext cx="10307320" cy="4981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When designing programs faculty should ensure programs are </a:t>
            </a:r>
            <a:r>
              <a:rPr lang="en-US" b="1" dirty="0"/>
              <a:t>accessible</a:t>
            </a:r>
            <a:r>
              <a:rPr lang="en-US" dirty="0"/>
              <a:t>, </a:t>
            </a:r>
            <a:r>
              <a:rPr lang="en-US" b="1" dirty="0"/>
              <a:t>affordable</a:t>
            </a:r>
            <a:r>
              <a:rPr lang="en-US" dirty="0"/>
              <a:t> and </a:t>
            </a:r>
            <a:r>
              <a:rPr lang="en-US" b="1" dirty="0"/>
              <a:t>attractive. </a:t>
            </a:r>
            <a:r>
              <a:rPr lang="en-US" dirty="0"/>
              <a:t> Programs should be:</a:t>
            </a:r>
          </a:p>
          <a:p>
            <a:r>
              <a:rPr lang="en-US" dirty="0"/>
              <a:t>Integrated into the curriculum and preferably meet major/minor, or general education requirements.</a:t>
            </a:r>
          </a:p>
          <a:p>
            <a:r>
              <a:rPr lang="en-US" dirty="0"/>
              <a:t>Balance the learning goals of the program with the cost of travel.</a:t>
            </a:r>
          </a:p>
          <a:p>
            <a:r>
              <a:rPr lang="en-US" dirty="0"/>
              <a:t>Meet the needs of a large enough group of students to run.</a:t>
            </a:r>
          </a:p>
          <a:p>
            <a:r>
              <a:rPr lang="en-US" dirty="0"/>
              <a:t>Student enrollment</a:t>
            </a:r>
          </a:p>
          <a:p>
            <a:pPr lvl="1"/>
            <a:r>
              <a:rPr lang="en-US" dirty="0"/>
              <a:t>Target 15-24 students for two leader programs</a:t>
            </a:r>
          </a:p>
          <a:p>
            <a:pPr lvl="1"/>
            <a:r>
              <a:rPr lang="en-US" dirty="0"/>
              <a:t>Summer School Abroad – minimum 10 students per leader.</a:t>
            </a:r>
          </a:p>
          <a:p>
            <a:pPr lvl="1"/>
            <a:endParaRPr lang="en-US" dirty="0"/>
          </a:p>
          <a:p>
            <a:r>
              <a:rPr lang="en-US" dirty="0" smtClean="0"/>
              <a:t>IAI </a:t>
            </a:r>
            <a:r>
              <a:rPr lang="en-US" dirty="0"/>
              <a:t>is responsible for setting program budgets and determining the final program cost to students.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4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274" y="496283"/>
            <a:ext cx="1165472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Workshop Agenda:</a:t>
            </a: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Why study abroad?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Benefits of a Faculty-led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Models of faculty-led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Step-by-step process and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Elements of a strong study abroad course proposal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Role of a program leader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Faculty leader remuneration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Partnering with </a:t>
            </a:r>
            <a:r>
              <a:rPr lang="en-US" sz="3200" dirty="0" smtClean="0"/>
              <a:t>IAI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Partnering with SAA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 and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u="sng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u="sng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4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Faculty Leader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must be full-time tenured, or tenure-track faculty. Instructional Specialists will also be eligible if their contract allows. </a:t>
            </a:r>
          </a:p>
          <a:p>
            <a:r>
              <a:rPr lang="en-US" dirty="0"/>
              <a:t>Faculty who are on sabbatical may not lead any program during the entire term of the sabbatical. </a:t>
            </a:r>
          </a:p>
          <a:p>
            <a:r>
              <a:rPr lang="en-US" dirty="0"/>
              <a:t>Adjunct faculty are not eligible to serve as program leaders or second leaders. </a:t>
            </a:r>
          </a:p>
          <a:p>
            <a:r>
              <a:rPr lang="en-US" dirty="0"/>
              <a:t>Full-time non-teaching staff may serve as second </a:t>
            </a:r>
            <a:r>
              <a:rPr lang="en-US" dirty="0" smtClean="0"/>
              <a:t>leaders.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1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FACULTY LEADER REMUNERATION </a:t>
            </a:r>
            <a:r>
              <a:rPr lang="en-US" u="sng" dirty="0">
                <a:solidFill>
                  <a:srgbClr val="FF0000"/>
                </a:solidFill>
              </a:rPr>
              <a:t/>
            </a:r>
            <a:br>
              <a:rPr lang="en-US" u="sng" dirty="0">
                <a:solidFill>
                  <a:srgbClr val="FF0000"/>
                </a:solidFill>
              </a:rPr>
            </a:b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Teaching Salary </a:t>
            </a:r>
            <a:endParaRPr lang="en-US" dirty="0"/>
          </a:p>
          <a:p>
            <a:r>
              <a:rPr lang="en-US" dirty="0"/>
              <a:t>Spring Semester: Salary is paid to the faculty member through the faculty member’s department. </a:t>
            </a:r>
            <a:endParaRPr lang="en-US" dirty="0" smtClean="0"/>
          </a:p>
          <a:p>
            <a:r>
              <a:rPr lang="en-US" dirty="0" smtClean="0"/>
              <a:t>Summer </a:t>
            </a:r>
            <a:r>
              <a:rPr lang="en-US" dirty="0"/>
              <a:t>or Winter Session: Faculty are paid by Summer/Winter Sessions according to the established teaching rates. </a:t>
            </a:r>
          </a:p>
          <a:p>
            <a:r>
              <a:rPr lang="en-US" dirty="0"/>
              <a:t>A second faculty leader or administrator who is not teaching a course will not be paid a teaching salary for the program.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0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Faculty Leader Remuneration,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Expenses of Program </a:t>
            </a:r>
          </a:p>
          <a:p>
            <a:pPr marL="0" indent="0">
              <a:buNone/>
            </a:pPr>
            <a:r>
              <a:rPr lang="en-US" dirty="0"/>
              <a:t>All costs of the program are covered, typically including: </a:t>
            </a:r>
          </a:p>
          <a:p>
            <a:pPr lvl="1"/>
            <a:r>
              <a:rPr lang="en-US" dirty="0"/>
              <a:t>Roundtrip airfare </a:t>
            </a:r>
          </a:p>
          <a:p>
            <a:pPr lvl="1"/>
            <a:r>
              <a:rPr lang="en-US" dirty="0"/>
              <a:t>Housing in a single room or similar, depending on location </a:t>
            </a:r>
          </a:p>
          <a:p>
            <a:pPr lvl="1"/>
            <a:r>
              <a:rPr lang="en-US" dirty="0"/>
              <a:t>Local transportation included in the student program </a:t>
            </a:r>
          </a:p>
          <a:p>
            <a:pPr lvl="1"/>
            <a:r>
              <a:rPr lang="en-US" dirty="0"/>
              <a:t>Airport transfers </a:t>
            </a:r>
          </a:p>
          <a:p>
            <a:pPr lvl="1"/>
            <a:r>
              <a:rPr lang="en-US" dirty="0"/>
              <a:t>Enrollment fee for travel assistance policy </a:t>
            </a:r>
          </a:p>
          <a:p>
            <a:pPr lvl="1"/>
            <a:r>
              <a:rPr lang="en-US" dirty="0"/>
              <a:t>Group meals included in the student program </a:t>
            </a:r>
          </a:p>
          <a:p>
            <a:pPr lvl="1"/>
            <a:r>
              <a:rPr lang="en-US" dirty="0"/>
              <a:t>International phone service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Faculty Leader Remuneration,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Expense Reimbursement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Faculty leaders will be reimbursed for meals and incidental expenses during the program, in accordance with University guidelines.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Amount varies in accordance with the length of the program.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09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ORGANIZATIONS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MSU has partnered with a custom faculty-led program provider who can assist with designing and delivering programs. </a:t>
            </a:r>
          </a:p>
          <a:p>
            <a:r>
              <a:rPr lang="en-US" dirty="0"/>
              <a:t>Visit the Study Abroad Association website to view sample itineraries.</a:t>
            </a:r>
          </a:p>
          <a:p>
            <a:r>
              <a:rPr lang="en-US" dirty="0"/>
              <a:t>SAA programs are fully customizable to meet you academic needs.</a:t>
            </a:r>
          </a:p>
          <a:p>
            <a:r>
              <a:rPr lang="en-US" dirty="0"/>
              <a:t>SAA handle all the logistics and provide an in-country manager and support for the duration of your program.</a:t>
            </a:r>
          </a:p>
          <a:p>
            <a:r>
              <a:rPr lang="en-US" dirty="0"/>
              <a:t>Can offer programs in 30+ countries.</a:t>
            </a:r>
          </a:p>
          <a:p>
            <a:r>
              <a:rPr lang="en-US" dirty="0"/>
              <a:t>SAA does not have a sole source contract so we can consider other organizations if they are better able to meet the academic needs of the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138" y="0"/>
            <a:ext cx="1009650" cy="1343025"/>
          </a:xfrm>
          <a:prstGeom prst="rect">
            <a:avLst/>
          </a:prstGeom>
        </p:spPr>
      </p:pic>
      <p:sp>
        <p:nvSpPr>
          <p:cNvPr id="5" name="AutoShape 2" descr="Image result for study abroad assoc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study abroad association"/>
          <p:cNvSpPr>
            <a:spLocks noChangeAspect="1" noChangeArrowheads="1"/>
          </p:cNvSpPr>
          <p:nvPr/>
        </p:nvSpPr>
        <p:spPr bwMode="auto">
          <a:xfrm>
            <a:off x="307975" y="7937"/>
            <a:ext cx="2675370" cy="267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43" y="230188"/>
            <a:ext cx="3912022" cy="12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37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720"/>
            <a:ext cx="10515600" cy="1172528"/>
          </a:xfrm>
        </p:spPr>
        <p:txBody>
          <a:bodyPr/>
          <a:lstStyle/>
          <a:p>
            <a:r>
              <a:rPr lang="en-US" b="1" dirty="0"/>
              <a:t>WHAT TO DO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385"/>
            <a:ext cx="9606280" cy="4951095"/>
          </a:xfrm>
        </p:spPr>
        <p:txBody>
          <a:bodyPr>
            <a:normAutofit/>
          </a:bodyPr>
          <a:lstStyle/>
          <a:p>
            <a:r>
              <a:rPr lang="en-US" dirty="0"/>
              <a:t>Visit </a:t>
            </a:r>
            <a:r>
              <a:rPr lang="en-US" dirty="0" smtClean="0"/>
              <a:t>IAI’s </a:t>
            </a:r>
            <a:r>
              <a:rPr lang="en-US" dirty="0"/>
              <a:t>website to explore proposal process </a:t>
            </a:r>
          </a:p>
          <a:p>
            <a:r>
              <a:rPr lang="en-US" dirty="0"/>
              <a:t>Talk to your Chair and colleagues in your department</a:t>
            </a:r>
          </a:p>
          <a:p>
            <a:r>
              <a:rPr lang="en-US" dirty="0"/>
              <a:t>Explore the Study Abroad Association website</a:t>
            </a:r>
          </a:p>
          <a:p>
            <a:r>
              <a:rPr lang="en-US" dirty="0"/>
              <a:t>Explore your professional networks</a:t>
            </a:r>
          </a:p>
          <a:p>
            <a:r>
              <a:rPr lang="en-US" dirty="0"/>
              <a:t>Schedule a meeting with </a:t>
            </a:r>
            <a:r>
              <a:rPr lang="en-US" dirty="0" smtClean="0"/>
              <a:t>IAI </a:t>
            </a:r>
            <a:r>
              <a:rPr lang="en-US" dirty="0"/>
              <a:t>to discuss your idea (Wendy or </a:t>
            </a:r>
            <a:r>
              <a:rPr lang="en-US" dirty="0" smtClean="0"/>
              <a:t>Chelsey)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65" y="2223"/>
            <a:ext cx="1009650" cy="13430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34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20" y="156209"/>
            <a:ext cx="10515600" cy="1325563"/>
          </a:xfrm>
        </p:spPr>
        <p:txBody>
          <a:bodyPr/>
          <a:lstStyle/>
          <a:p>
            <a:r>
              <a:rPr lang="en-US" b="1" dirty="0"/>
              <a:t>CURRICULUM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Forum on Education Abroad</a:t>
            </a:r>
          </a:p>
          <a:p>
            <a:pPr lvl="1"/>
            <a:r>
              <a:rPr lang="en-US" b="1" dirty="0">
                <a:effectLst/>
              </a:rPr>
              <a:t>The Education Abroad Digital Resource Center</a:t>
            </a:r>
          </a:p>
          <a:p>
            <a:pPr lvl="1"/>
            <a:r>
              <a:rPr lang="en-US" b="1" dirty="0">
                <a:effectLst/>
              </a:rPr>
              <a:t>The Curriculum Toolbox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Montclair State University is a member so you can request access to their web resources.</a:t>
            </a:r>
          </a:p>
          <a:p>
            <a:r>
              <a:rPr lang="en-US" dirty="0"/>
              <a:t>https://forumea.org/resources/curriculum/curriculum-resources/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240" y="0"/>
            <a:ext cx="1009650" cy="13430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91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705" y="1166843"/>
            <a:ext cx="1165472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WHY STUDY ABROAD?</a:t>
            </a:r>
          </a:p>
          <a:p>
            <a:endParaRPr lang="en-US" dirty="0"/>
          </a:p>
          <a:p>
            <a:r>
              <a:rPr lang="en-US" dirty="0"/>
              <a:t>Benefits for Students: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Transformative Experience – Supports strategic plan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Study abroad offers many benefits: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Opportunity to see a different part of the world in its context.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Personal enrichment, growth and independence.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Deeper cultural awareness beyond films, media and the evening news.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Fresh perspectives and ways of thinking about the world.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Academic credit.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Linguistic immersion from beginner to advanced levels.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Experience that is prized by employers in a wide variety of fields.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86" y="365909"/>
            <a:ext cx="114746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Types of Study </a:t>
            </a:r>
            <a:r>
              <a:rPr lang="en-US" sz="4400" u="sng" dirty="0" smtClean="0">
                <a:solidFill>
                  <a:srgbClr val="FF0000"/>
                </a:solidFill>
              </a:rPr>
              <a:t>Abroad/Study Away</a:t>
            </a:r>
            <a:endParaRPr lang="en-US" sz="4400" u="sng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Exchange through Partner Universities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MSU currently has </a:t>
            </a:r>
            <a:r>
              <a:rPr lang="en-US" sz="2400" dirty="0"/>
              <a:t>formal exchange agreements with 21 partners in 16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Affiliated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MSU has formal agreements with several established study abroad program providers, offering hundreds of different </a:t>
            </a:r>
            <a:r>
              <a:rPr lang="en-US" sz="2400" dirty="0" smtClean="0"/>
              <a:t>programs around the world.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National Student Exchange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MSU students can study </a:t>
            </a:r>
            <a:r>
              <a:rPr lang="en-US" sz="2400" dirty="0" smtClean="0"/>
              <a:t>out of state at 160+ member institutions across the US and Canada </a:t>
            </a:r>
            <a:r>
              <a:rPr lang="en-US" sz="2400" dirty="0"/>
              <a:t>for a semester or year, pay MSU tuition </a:t>
            </a:r>
            <a:r>
              <a:rPr lang="en-US" sz="2400" dirty="0" smtClean="0"/>
              <a:t>and </a:t>
            </a:r>
            <a:r>
              <a:rPr lang="en-US" sz="2400" dirty="0"/>
              <a:t>earn credit toward their </a:t>
            </a:r>
            <a:r>
              <a:rPr lang="en-US" sz="2400" dirty="0" smtClean="0"/>
              <a:t>degree.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Faculty-led Short Term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Each year, the Office of International </a:t>
            </a:r>
            <a:r>
              <a:rPr lang="en-US" sz="2400" dirty="0" smtClean="0"/>
              <a:t>Academic Initiatives </a:t>
            </a:r>
            <a:r>
              <a:rPr lang="en-US" sz="2400" dirty="0"/>
              <a:t>works with faculty to develop and support a growing number of short term faculty led study abroad programs.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Programs vs Long </a:t>
            </a:r>
            <a:r>
              <a:rPr lang="en-US"/>
              <a:t>Term Programs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49631"/>
            <a:ext cx="10515600" cy="41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2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19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Why </a:t>
            </a:r>
            <a:r>
              <a:rPr lang="en-US" b="1" dirty="0" smtClean="0">
                <a:solidFill>
                  <a:srgbClr val="FF0000"/>
                </a:solidFill>
              </a:rPr>
              <a:t>Faculty Led Programs Appeal to Students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7040"/>
            <a:ext cx="10825480" cy="4270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dirty="0"/>
              <a:t>These unique opportunities provide high-impact learning experiences.</a:t>
            </a:r>
          </a:p>
          <a:p>
            <a:pPr marL="0" indent="0">
              <a:buNone/>
            </a:pPr>
            <a:r>
              <a:rPr lang="en-US" sz="3100" dirty="0" smtClean="0"/>
              <a:t>Nationwide</a:t>
            </a:r>
            <a:r>
              <a:rPr lang="en-US" sz="3100" dirty="0"/>
              <a:t>, most popular type of study abroad and growing.</a:t>
            </a:r>
          </a:p>
          <a:p>
            <a:r>
              <a:rPr lang="en-US" sz="3100" dirty="0"/>
              <a:t>Attractive option for students</a:t>
            </a:r>
          </a:p>
          <a:p>
            <a:pPr lvl="1"/>
            <a:r>
              <a:rPr lang="en-US" sz="2300" dirty="0"/>
              <a:t>Shorter time means less conflicts with part-time jobs</a:t>
            </a:r>
          </a:p>
          <a:p>
            <a:pPr lvl="1"/>
            <a:r>
              <a:rPr lang="en-US" sz="2300" dirty="0"/>
              <a:t>Shorter time means less conflicts with family responsibilities</a:t>
            </a:r>
          </a:p>
          <a:p>
            <a:pPr lvl="1"/>
            <a:r>
              <a:rPr lang="en-US" sz="2300" dirty="0"/>
              <a:t>Affordable </a:t>
            </a:r>
            <a:r>
              <a:rPr lang="en-US" sz="2300" dirty="0" smtClean="0"/>
              <a:t>options- group rates for airfare, hotels, guides, etc.</a:t>
            </a:r>
            <a:endParaRPr lang="en-US" sz="2300" dirty="0"/>
          </a:p>
          <a:p>
            <a:pPr lvl="1"/>
            <a:r>
              <a:rPr lang="en-US" sz="2300" dirty="0" smtClean="0"/>
              <a:t>Montclair </a:t>
            </a:r>
            <a:r>
              <a:rPr lang="en-US" sz="2300" dirty="0"/>
              <a:t>State </a:t>
            </a:r>
            <a:r>
              <a:rPr lang="en-US" sz="2300" dirty="0" smtClean="0"/>
              <a:t>courses and credit</a:t>
            </a:r>
            <a:r>
              <a:rPr lang="en-US" sz="2300" dirty="0"/>
              <a:t>, making academic progress</a:t>
            </a:r>
          </a:p>
          <a:p>
            <a:pPr lvl="1"/>
            <a:r>
              <a:rPr lang="en-US" sz="2300" dirty="0"/>
              <a:t>Traveling with a </a:t>
            </a:r>
            <a:r>
              <a:rPr lang="en-US" sz="2300" dirty="0" smtClean="0"/>
              <a:t>known and trusted </a:t>
            </a:r>
            <a:r>
              <a:rPr lang="en-US" sz="2300" dirty="0"/>
              <a:t>faculty member</a:t>
            </a:r>
          </a:p>
          <a:p>
            <a:pPr lvl="1"/>
            <a:r>
              <a:rPr lang="en-US" sz="2300" dirty="0" smtClean="0"/>
              <a:t>Traveling </a:t>
            </a:r>
            <a:r>
              <a:rPr lang="en-US" sz="2300" dirty="0"/>
              <a:t>with a faculty member alleviates student and parental concerns about solo travel</a:t>
            </a:r>
          </a:p>
          <a:p>
            <a:pPr lvl="1"/>
            <a:r>
              <a:rPr lang="en-US" sz="2300" dirty="0"/>
              <a:t>Traveling with a faculty member allows students expert insights on location, history, </a:t>
            </a:r>
            <a:r>
              <a:rPr lang="en-US" sz="2300" dirty="0" smtClean="0"/>
              <a:t>amenities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3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Leading a Program Is Appealing to Faculty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300" dirty="0" smtClean="0"/>
              <a:t>Opportunity </a:t>
            </a:r>
            <a:r>
              <a:rPr lang="en-US" sz="2300" dirty="0"/>
              <a:t>to provide expert insights on location, history, amenities</a:t>
            </a:r>
          </a:p>
          <a:p>
            <a:pPr lvl="1"/>
            <a:r>
              <a:rPr lang="en-US" sz="2300" dirty="0"/>
              <a:t>Adapt and expand existing course syllabi</a:t>
            </a:r>
          </a:p>
          <a:p>
            <a:pPr lvl="1"/>
            <a:r>
              <a:rPr lang="en-US" sz="2300" dirty="0"/>
              <a:t>Expand international connections for research</a:t>
            </a:r>
          </a:p>
          <a:p>
            <a:pPr lvl="1"/>
            <a:r>
              <a:rPr lang="en-US" sz="2300" dirty="0"/>
              <a:t>Foster stronger relationships with students</a:t>
            </a:r>
          </a:p>
          <a:p>
            <a:pPr lvl="1"/>
            <a:r>
              <a:rPr lang="en-US" sz="2300" dirty="0"/>
              <a:t>Travel to new or familiar destinations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8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FIVE PHASES OF DESIGNING AND IMPLEMENTING A FACULTY-LED PROGRAM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640" y="2337889"/>
            <a:ext cx="10515600" cy="27172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75640" y="1802448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7" y="1343025"/>
            <a:ext cx="4245033" cy="31705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189" y="1466850"/>
            <a:ext cx="7277331" cy="5306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Exploration Seminar (Spring Break, Winter or Summer) </a:t>
            </a:r>
            <a:endParaRPr lang="en-US" dirty="0"/>
          </a:p>
          <a:p>
            <a:r>
              <a:rPr lang="en-US" dirty="0"/>
              <a:t>a stand-alone course offered during spring break (one credit) or winter (1-3 credits) </a:t>
            </a:r>
          </a:p>
          <a:p>
            <a:r>
              <a:rPr lang="en-US" dirty="0"/>
              <a:t>typically between 7-14 days of travel </a:t>
            </a:r>
          </a:p>
          <a:p>
            <a:r>
              <a:rPr lang="en-US" dirty="0"/>
              <a:t>single city or region to ensure students have the best opportunity to explore the location and the subject material and to keep the program cost efficient.  </a:t>
            </a:r>
          </a:p>
          <a:p>
            <a:r>
              <a:rPr lang="en-US" dirty="0"/>
              <a:t>limited opportunities for independent student or faculty travel. </a:t>
            </a:r>
          </a:p>
          <a:p>
            <a:r>
              <a:rPr lang="en-US" dirty="0"/>
              <a:t>Two leaders unless approved by </a:t>
            </a:r>
            <a:r>
              <a:rPr lang="en-US" dirty="0" smtClean="0"/>
              <a:t>IAI.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6600" y="1444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TYPES OF FACULTY LED PROGRAMS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02640" y="1117600"/>
            <a:ext cx="10149840" cy="203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02" y="0"/>
            <a:ext cx="10096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83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</TotalTime>
  <Words>2318</Words>
  <Application>Microsoft Office PowerPoint</Application>
  <PresentationFormat>Widescreen</PresentationFormat>
  <Paragraphs>260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Office Theme</vt:lpstr>
      <vt:lpstr>Leading Short-Term Education Abroad Programs</vt:lpstr>
      <vt:lpstr>PowerPoint Presentation</vt:lpstr>
      <vt:lpstr>PowerPoint Presentation</vt:lpstr>
      <vt:lpstr>PowerPoint Presentation</vt:lpstr>
      <vt:lpstr>Short Term Programs vs Long Term Programs</vt:lpstr>
      <vt:lpstr>Why Faculty Led Programs Appeal to Students </vt:lpstr>
      <vt:lpstr>Why Leading a Program Is Appealing to Faculty</vt:lpstr>
      <vt:lpstr>THE FIVE PHASES OF DESIGNING AND IMPLEMENTING A FACULTY-LED PROGRAM</vt:lpstr>
      <vt:lpstr>PowerPoint Presentation</vt:lpstr>
      <vt:lpstr>TYPES OF FACULTY LED PROGRAMS</vt:lpstr>
      <vt:lpstr>PowerPoint Presentation</vt:lpstr>
      <vt:lpstr>What does a Program Leader Do? </vt:lpstr>
      <vt:lpstr> International Academic Initiatives is your partner throughout!</vt:lpstr>
      <vt:lpstr>PROGRAM PROPOSAL TIMELINE</vt:lpstr>
      <vt:lpstr>CONSIDERATIONS FOR PROPOSAL REVIEW </vt:lpstr>
      <vt:lpstr>Risk Management</vt:lpstr>
      <vt:lpstr>Academic Support</vt:lpstr>
      <vt:lpstr>Academic Content and Integrity</vt:lpstr>
      <vt:lpstr>Program Design and Financial Feasibility</vt:lpstr>
      <vt:lpstr>Faculty Leader Eligibility</vt:lpstr>
      <vt:lpstr>FACULTY LEADER REMUNERATION  </vt:lpstr>
      <vt:lpstr>Faculty Leader Remuneration, cont.</vt:lpstr>
      <vt:lpstr>Faculty Leader Remuneration, cont.</vt:lpstr>
      <vt:lpstr>PARTNER ORGANIZATIONS </vt:lpstr>
      <vt:lpstr>WHAT TO DO NEXT</vt:lpstr>
      <vt:lpstr>CURRICULUM RESOURCES</vt:lpstr>
    </vt:vector>
  </TitlesOfParts>
  <Company>Montclair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R. Cant</dc:creator>
  <cp:lastModifiedBy>Wendy Gilbert-Simon</cp:lastModifiedBy>
  <cp:revision>111</cp:revision>
  <cp:lastPrinted>2020-01-23T15:13:36Z</cp:lastPrinted>
  <dcterms:created xsi:type="dcterms:W3CDTF">2019-01-23T19:37:18Z</dcterms:created>
  <dcterms:modified xsi:type="dcterms:W3CDTF">2021-11-01T21:15:55Z</dcterms:modified>
</cp:coreProperties>
</file>